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189.xml" ContentType="application/vnd.openxmlformats-officedocument.presentationml.tags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178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167.xml" ContentType="application/vnd.openxmlformats-officedocument.presentationml.tags+xml"/>
  <Override PartName="/ppt/tags/tag41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70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33.xml" ContentType="application/vnd.openxmlformats-officedocument.presentationml.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68.xml" ContentType="application/vnd.openxmlformats-officedocument.presentationml.tags+xml"/>
  <Override PartName="/ppt/tags/tag18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57.xml" ContentType="application/vnd.openxmlformats-officedocument.presentationml.tags+xml"/>
  <Override PartName="/ppt/tags/tag175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64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ppt/tags/tag171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tags/tag160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58.xml" ContentType="application/vnd.openxmlformats-officedocument.presentationml.tags+xml"/>
  <Override PartName="/ppt/tags/tag169.xml" ContentType="application/vnd.openxmlformats-officedocument.presentationml.tags+xml"/>
  <Override PartName="/ppt/tags/tag187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tags/tag154.xml" ContentType="application/vnd.openxmlformats-officedocument.presentationml.tags+xml"/>
  <Override PartName="/ppt/tags/tag183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161.xml" ContentType="application/vnd.openxmlformats-officedocument.presentationml.tags+xml"/>
  <Override PartName="/ppt/tags/tag172.xml" ContentType="application/vnd.openxmlformats-officedocument.presentationml.tags+xml"/>
  <Override PartName="/ppt/tags/tag190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9.xml" ContentType="application/vnd.openxmlformats-officedocument.presentationml.tags+xml"/>
  <Override PartName="/ppt/tags/tag177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Default Extension="tiff" ContentType="image/tiff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66.xml" ContentType="application/vnd.openxmlformats-officedocument.presentationml.tags+xml"/>
  <Override PartName="/ppt/tags/tag184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tags/tag155.xml" ContentType="application/vnd.openxmlformats-officedocument.presentationml.tags+xml"/>
  <Override PartName="/ppt/tags/tag173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62.xml" ContentType="application/vnd.openxmlformats-officedocument.presentationml.tags+xml"/>
  <Override PartName="/ppt/tags/tag180.xml" ContentType="application/vnd.openxmlformats-officedocument.presentationml.tags+xml"/>
  <Override PartName="/ppt/tags/tag191.xml" ContentType="application/vnd.openxmlformats-officedocument.presentationml.tags+xml"/>
  <Override PartName="/ppt/slides/slide29.xml" ContentType="application/vnd.openxmlformats-officedocument.presentationml.slide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63.xml" ContentType="application/vnd.openxmlformats-officedocument.presentationml.tags+xml"/>
  <Override PartName="/ppt/tags/tag174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141.xml" ContentType="application/vnd.openxmlformats-officedocument.presentationml.tag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303" r:id="rId3"/>
    <p:sldId id="304" r:id="rId4"/>
    <p:sldId id="263" r:id="rId5"/>
    <p:sldId id="284" r:id="rId6"/>
    <p:sldId id="305" r:id="rId7"/>
    <p:sldId id="257" r:id="rId8"/>
    <p:sldId id="258" r:id="rId9"/>
    <p:sldId id="259" r:id="rId10"/>
    <p:sldId id="282" r:id="rId11"/>
    <p:sldId id="264" r:id="rId12"/>
    <p:sldId id="265" r:id="rId13"/>
    <p:sldId id="278" r:id="rId14"/>
    <p:sldId id="281" r:id="rId15"/>
    <p:sldId id="260" r:id="rId16"/>
    <p:sldId id="285" r:id="rId17"/>
    <p:sldId id="307" r:id="rId18"/>
    <p:sldId id="262" r:id="rId19"/>
    <p:sldId id="290" r:id="rId20"/>
    <p:sldId id="266" r:id="rId21"/>
    <p:sldId id="267" r:id="rId22"/>
    <p:sldId id="289" r:id="rId23"/>
    <p:sldId id="279" r:id="rId24"/>
    <p:sldId id="277" r:id="rId25"/>
    <p:sldId id="298" r:id="rId26"/>
    <p:sldId id="286" r:id="rId27"/>
    <p:sldId id="283" r:id="rId28"/>
    <p:sldId id="291" r:id="rId29"/>
    <p:sldId id="309" r:id="rId30"/>
    <p:sldId id="296" r:id="rId31"/>
    <p:sldId id="297" r:id="rId32"/>
    <p:sldId id="270" r:id="rId33"/>
    <p:sldId id="275" r:id="rId34"/>
    <p:sldId id="276" r:id="rId35"/>
    <p:sldId id="272" r:id="rId36"/>
    <p:sldId id="310" r:id="rId37"/>
    <p:sldId id="313" r:id="rId38"/>
    <p:sldId id="312" r:id="rId39"/>
    <p:sldId id="273" r:id="rId40"/>
  </p:sldIdLst>
  <p:sldSz cx="9144000" cy="6858000" type="screen4x3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F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0" autoAdjust="0"/>
    <p:restoredTop sz="92455" autoAdjust="0"/>
  </p:normalViewPr>
  <p:slideViewPr>
    <p:cSldViewPr snapToGrid="0">
      <p:cViewPr>
        <p:scale>
          <a:sx n="90" d="100"/>
          <a:sy n="90" d="100"/>
        </p:scale>
        <p:origin x="-99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1FB21-59D6-43A2-A2FB-FC9DA5CB1D52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DFE62-53AD-4A1C-AF71-B71C56A0527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DFE62-53AD-4A1C-AF71-B71C56A0527E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81F82-D585-4A1C-BE0E-FD3526C47301}" type="datetimeFigureOut">
              <a:rPr lang="en-GB" smtClean="0"/>
              <a:pPr/>
              <a:t>15/09/2011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60789-6F5F-4FB5-8381-BB9CC41BFC1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62.xml"/><Relationship Id="rId7" Type="http://schemas.openxmlformats.org/officeDocument/2006/relationships/image" Target="../media/image49.png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5.png"/><Relationship Id="rId3" Type="http://schemas.openxmlformats.org/officeDocument/2006/relationships/tags" Target="../tags/tag65.xml"/><Relationship Id="rId21" Type="http://schemas.openxmlformats.org/officeDocument/2006/relationships/image" Target="../media/image57.png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image" Target="../media/image54.png"/><Relationship Id="rId2" Type="http://schemas.openxmlformats.org/officeDocument/2006/relationships/tags" Target="../tags/tag64.xml"/><Relationship Id="rId16" Type="http://schemas.openxmlformats.org/officeDocument/2006/relationships/image" Target="../media/image53.png"/><Relationship Id="rId20" Type="http://schemas.openxmlformats.org/officeDocument/2006/relationships/image" Target="../media/image11.png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image" Target="../media/image52.png"/><Relationship Id="rId23" Type="http://schemas.openxmlformats.org/officeDocument/2006/relationships/image" Target="../media/image12.png"/><Relationship Id="rId10" Type="http://schemas.openxmlformats.org/officeDocument/2006/relationships/tags" Target="../tags/tag72.xml"/><Relationship Id="rId19" Type="http://schemas.openxmlformats.org/officeDocument/2006/relationships/image" Target="../media/image56.png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image" Target="../media/image51.png"/><Relationship Id="rId22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77.xml"/><Relationship Id="rId7" Type="http://schemas.openxmlformats.org/officeDocument/2006/relationships/image" Target="../media/image59.tiff"/><Relationship Id="rId12" Type="http://schemas.openxmlformats.org/officeDocument/2006/relationships/image" Target="../media/image6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61.png"/><Relationship Id="rId5" Type="http://schemas.openxmlformats.org/officeDocument/2006/relationships/tags" Target="../tags/tag79.xml"/><Relationship Id="rId10" Type="http://schemas.openxmlformats.org/officeDocument/2006/relationships/image" Target="../media/image60.png"/><Relationship Id="rId4" Type="http://schemas.openxmlformats.org/officeDocument/2006/relationships/tags" Target="../tags/tag78.xml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54.png"/><Relationship Id="rId3" Type="http://schemas.openxmlformats.org/officeDocument/2006/relationships/tags" Target="../tags/tag84.xml"/><Relationship Id="rId21" Type="http://schemas.openxmlformats.org/officeDocument/2006/relationships/image" Target="../media/image73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image" Target="../media/image53.png"/><Relationship Id="rId2" Type="http://schemas.openxmlformats.org/officeDocument/2006/relationships/tags" Target="../tags/tag83.xml"/><Relationship Id="rId16" Type="http://schemas.openxmlformats.org/officeDocument/2006/relationships/image" Target="../media/image55.png"/><Relationship Id="rId20" Type="http://schemas.openxmlformats.org/officeDocument/2006/relationships/image" Target="../media/image72.png"/><Relationship Id="rId1" Type="http://schemas.openxmlformats.org/officeDocument/2006/relationships/tags" Target="../tags/tag82.x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image" Target="../media/image70.png"/><Relationship Id="rId10" Type="http://schemas.openxmlformats.org/officeDocument/2006/relationships/tags" Target="../tags/tag91.xml"/><Relationship Id="rId19" Type="http://schemas.openxmlformats.org/officeDocument/2006/relationships/image" Target="../media/image71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image" Target="../media/image6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78.png"/><Relationship Id="rId3" Type="http://schemas.openxmlformats.org/officeDocument/2006/relationships/tags" Target="../tags/tag96.xml"/><Relationship Id="rId7" Type="http://schemas.openxmlformats.org/officeDocument/2006/relationships/image" Target="../media/image74.jpeg"/><Relationship Id="rId12" Type="http://schemas.openxmlformats.org/officeDocument/2006/relationships/image" Target="../media/image77.jpeg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76.png"/><Relationship Id="rId5" Type="http://schemas.openxmlformats.org/officeDocument/2006/relationships/tags" Target="../tags/tag98.xml"/><Relationship Id="rId15" Type="http://schemas.openxmlformats.org/officeDocument/2006/relationships/image" Target="../media/image80.png"/><Relationship Id="rId10" Type="http://schemas.openxmlformats.org/officeDocument/2006/relationships/image" Target="../media/image35.png"/><Relationship Id="rId4" Type="http://schemas.openxmlformats.org/officeDocument/2006/relationships/tags" Target="../tags/tag97.xml"/><Relationship Id="rId9" Type="http://schemas.openxmlformats.org/officeDocument/2006/relationships/image" Target="../media/image75.png"/><Relationship Id="rId1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01.xml"/><Relationship Id="rId7" Type="http://schemas.openxmlformats.org/officeDocument/2006/relationships/image" Target="../media/image83.png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8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105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5" Type="http://schemas.openxmlformats.org/officeDocument/2006/relationships/tags" Target="../tags/tag107.xml"/><Relationship Id="rId10" Type="http://schemas.openxmlformats.org/officeDocument/2006/relationships/image" Target="../media/image84.png"/><Relationship Id="rId4" Type="http://schemas.openxmlformats.org/officeDocument/2006/relationships/tags" Target="../tags/tag106.xml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tags" Target="../tags/tag111.xml"/><Relationship Id="rId7" Type="http://schemas.openxmlformats.org/officeDocument/2006/relationships/image" Target="../media/image87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86.jpeg"/><Relationship Id="rId5" Type="http://schemas.openxmlformats.org/officeDocument/2006/relationships/image" Target="../media/image85.png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tags" Target="../tags/tag114.xml"/><Relationship Id="rId7" Type="http://schemas.openxmlformats.org/officeDocument/2006/relationships/image" Target="../media/image86.jpeg"/><Relationship Id="rId12" Type="http://schemas.openxmlformats.org/officeDocument/2006/relationships/image" Target="../media/image93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2.png"/><Relationship Id="rId5" Type="http://schemas.openxmlformats.org/officeDocument/2006/relationships/tags" Target="../tags/tag116.xml"/><Relationship Id="rId10" Type="http://schemas.openxmlformats.org/officeDocument/2006/relationships/image" Target="../media/image91.png"/><Relationship Id="rId4" Type="http://schemas.openxmlformats.org/officeDocument/2006/relationships/tags" Target="../tags/tag115.xml"/><Relationship Id="rId9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7.png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12" Type="http://schemas.openxmlformats.org/officeDocument/2006/relationships/image" Target="../media/image96.png"/><Relationship Id="rId2" Type="http://schemas.openxmlformats.org/officeDocument/2006/relationships/tags" Target="../tags/tag118.xml"/><Relationship Id="rId16" Type="http://schemas.openxmlformats.org/officeDocument/2006/relationships/image" Target="../media/image100.png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11" Type="http://schemas.openxmlformats.org/officeDocument/2006/relationships/image" Target="../media/image95.png"/><Relationship Id="rId5" Type="http://schemas.openxmlformats.org/officeDocument/2006/relationships/tags" Target="../tags/tag121.xml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4" Type="http://schemas.openxmlformats.org/officeDocument/2006/relationships/tags" Target="../tags/tag120.xml"/><Relationship Id="rId9" Type="http://schemas.openxmlformats.org/officeDocument/2006/relationships/image" Target="../media/image86.jpeg"/><Relationship Id="rId14" Type="http://schemas.openxmlformats.org/officeDocument/2006/relationships/image" Target="../media/image9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1.xml"/><Relationship Id="rId13" Type="http://schemas.openxmlformats.org/officeDocument/2006/relationships/tags" Target="../tags/tag136.xml"/><Relationship Id="rId18" Type="http://schemas.openxmlformats.org/officeDocument/2006/relationships/image" Target="../media/image96.png"/><Relationship Id="rId3" Type="http://schemas.openxmlformats.org/officeDocument/2006/relationships/tags" Target="../tags/tag126.xml"/><Relationship Id="rId21" Type="http://schemas.openxmlformats.org/officeDocument/2006/relationships/image" Target="../media/image102.png"/><Relationship Id="rId7" Type="http://schemas.openxmlformats.org/officeDocument/2006/relationships/tags" Target="../tags/tag130.xml"/><Relationship Id="rId12" Type="http://schemas.openxmlformats.org/officeDocument/2006/relationships/tags" Target="../tags/tag135.xml"/><Relationship Id="rId17" Type="http://schemas.openxmlformats.org/officeDocument/2006/relationships/image" Target="../media/image95.png"/><Relationship Id="rId25" Type="http://schemas.openxmlformats.org/officeDocument/2006/relationships/image" Target="../media/image105.png"/><Relationship Id="rId2" Type="http://schemas.openxmlformats.org/officeDocument/2006/relationships/tags" Target="../tags/tag125.xml"/><Relationship Id="rId16" Type="http://schemas.openxmlformats.org/officeDocument/2006/relationships/image" Target="../media/image94.png"/><Relationship Id="rId20" Type="http://schemas.openxmlformats.org/officeDocument/2006/relationships/image" Target="../media/image101.png"/><Relationship Id="rId1" Type="http://schemas.openxmlformats.org/officeDocument/2006/relationships/tags" Target="../tags/tag124.xml"/><Relationship Id="rId6" Type="http://schemas.openxmlformats.org/officeDocument/2006/relationships/tags" Target="../tags/tag129.xml"/><Relationship Id="rId11" Type="http://schemas.openxmlformats.org/officeDocument/2006/relationships/tags" Target="../tags/tag134.xml"/><Relationship Id="rId24" Type="http://schemas.openxmlformats.org/officeDocument/2006/relationships/image" Target="../media/image104.png"/><Relationship Id="rId5" Type="http://schemas.openxmlformats.org/officeDocument/2006/relationships/tags" Target="../tags/tag12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103.png"/><Relationship Id="rId10" Type="http://schemas.openxmlformats.org/officeDocument/2006/relationships/tags" Target="../tags/tag133.xml"/><Relationship Id="rId19" Type="http://schemas.openxmlformats.org/officeDocument/2006/relationships/image" Target="../media/image97.png"/><Relationship Id="rId4" Type="http://schemas.openxmlformats.org/officeDocument/2006/relationships/tags" Target="../tags/tag127.xml"/><Relationship Id="rId9" Type="http://schemas.openxmlformats.org/officeDocument/2006/relationships/tags" Target="../tags/tag132.xml"/><Relationship Id="rId14" Type="http://schemas.openxmlformats.org/officeDocument/2006/relationships/tags" Target="../tags/tag137.xml"/><Relationship Id="rId22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3" Type="http://schemas.openxmlformats.org/officeDocument/2006/relationships/tags" Target="../tags/tag140.xml"/><Relationship Id="rId7" Type="http://schemas.openxmlformats.org/officeDocument/2006/relationships/image" Target="../media/image86.jpeg"/><Relationship Id="rId2" Type="http://schemas.openxmlformats.org/officeDocument/2006/relationships/tags" Target="../tags/tag139.xml"/><Relationship Id="rId1" Type="http://schemas.openxmlformats.org/officeDocument/2006/relationships/tags" Target="../tags/tag138.xml"/><Relationship Id="rId6" Type="http://schemas.openxmlformats.org/officeDocument/2006/relationships/image" Target="../media/image10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9.png"/><Relationship Id="rId4" Type="http://schemas.openxmlformats.org/officeDocument/2006/relationships/tags" Target="../tags/tag141.xml"/><Relationship Id="rId9" Type="http://schemas.openxmlformats.org/officeDocument/2006/relationships/image" Target="../media/image10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image" Target="../media/image113.png"/><Relationship Id="rId3" Type="http://schemas.openxmlformats.org/officeDocument/2006/relationships/tags" Target="../tags/tag144.xml"/><Relationship Id="rId21" Type="http://schemas.openxmlformats.org/officeDocument/2006/relationships/image" Target="../media/image116.png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image" Target="../media/image112.png"/><Relationship Id="rId2" Type="http://schemas.openxmlformats.org/officeDocument/2006/relationships/tags" Target="../tags/tag143.xml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24" Type="http://schemas.openxmlformats.org/officeDocument/2006/relationships/image" Target="../media/image108.png"/><Relationship Id="rId5" Type="http://schemas.openxmlformats.org/officeDocument/2006/relationships/tags" Target="../tags/tag146.xml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tags" Target="../tags/tag151.xml"/><Relationship Id="rId19" Type="http://schemas.openxmlformats.org/officeDocument/2006/relationships/image" Target="../media/image114.png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1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3" Type="http://schemas.openxmlformats.org/officeDocument/2006/relationships/tags" Target="../tags/tag1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3.png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11" Type="http://schemas.openxmlformats.org/officeDocument/2006/relationships/image" Target="../media/image122.png"/><Relationship Id="rId5" Type="http://schemas.openxmlformats.org/officeDocument/2006/relationships/tags" Target="../tags/tag159.xml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tags" Target="../tags/tag158.xml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3" Type="http://schemas.openxmlformats.org/officeDocument/2006/relationships/tags" Target="../tags/tag163.xml"/><Relationship Id="rId7" Type="http://schemas.openxmlformats.org/officeDocument/2006/relationships/image" Target="../media/image128.png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image" Target="../media/image127.png"/><Relationship Id="rId11" Type="http://schemas.openxmlformats.org/officeDocument/2006/relationships/image" Target="../media/image132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31.jpeg"/><Relationship Id="rId4" Type="http://schemas.openxmlformats.org/officeDocument/2006/relationships/tags" Target="../tags/tag164.xml"/><Relationship Id="rId9" Type="http://schemas.openxmlformats.org/officeDocument/2006/relationships/image" Target="../media/image1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4" Type="http://schemas.openxmlformats.org/officeDocument/2006/relationships/image" Target="../media/image1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5" Type="http://schemas.openxmlformats.org/officeDocument/2006/relationships/tags" Target="../tags/tag170.xml"/><Relationship Id="rId4" Type="http://schemas.openxmlformats.org/officeDocument/2006/relationships/tags" Target="../tags/tag169.xml"/><Relationship Id="rId9" Type="http://schemas.openxmlformats.org/officeDocument/2006/relationships/image" Target="../media/image13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jpeg"/><Relationship Id="rId3" Type="http://schemas.openxmlformats.org/officeDocument/2006/relationships/image" Target="../media/image79.png"/><Relationship Id="rId7" Type="http://schemas.openxmlformats.org/officeDocument/2006/relationships/image" Target="../media/image13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jpeg"/><Relationship Id="rId5" Type="http://schemas.openxmlformats.org/officeDocument/2006/relationships/image" Target="../media/image137.png"/><Relationship Id="rId4" Type="http://schemas.openxmlformats.org/officeDocument/2006/relationships/image" Target="../media/image8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180.xml"/><Relationship Id="rId13" Type="http://schemas.openxmlformats.org/officeDocument/2006/relationships/image" Target="../media/image54.png"/><Relationship Id="rId18" Type="http://schemas.openxmlformats.org/officeDocument/2006/relationships/image" Target="../media/image154.png"/><Relationship Id="rId3" Type="http://schemas.openxmlformats.org/officeDocument/2006/relationships/tags" Target="../tags/tag175.xml"/><Relationship Id="rId7" Type="http://schemas.openxmlformats.org/officeDocument/2006/relationships/tags" Target="../tags/tag179.xml"/><Relationship Id="rId12" Type="http://schemas.openxmlformats.org/officeDocument/2006/relationships/image" Target="../media/image53.png"/><Relationship Id="rId17" Type="http://schemas.openxmlformats.org/officeDocument/2006/relationships/image" Target="../media/image153.png"/><Relationship Id="rId2" Type="http://schemas.openxmlformats.org/officeDocument/2006/relationships/tags" Target="../tags/tag174.xml"/><Relationship Id="rId16" Type="http://schemas.openxmlformats.org/officeDocument/2006/relationships/image" Target="../media/image152.png"/><Relationship Id="rId1" Type="http://schemas.openxmlformats.org/officeDocument/2006/relationships/tags" Target="../tags/tag173.xml"/><Relationship Id="rId6" Type="http://schemas.openxmlformats.org/officeDocument/2006/relationships/tags" Target="../tags/tag178.xml"/><Relationship Id="rId11" Type="http://schemas.openxmlformats.org/officeDocument/2006/relationships/image" Target="../media/image5.jpeg"/><Relationship Id="rId5" Type="http://schemas.openxmlformats.org/officeDocument/2006/relationships/tags" Target="../tags/tag177.xml"/><Relationship Id="rId15" Type="http://schemas.openxmlformats.org/officeDocument/2006/relationships/image" Target="../media/image151.png"/><Relationship Id="rId10" Type="http://schemas.openxmlformats.org/officeDocument/2006/relationships/image" Target="../media/image149.png"/><Relationship Id="rId19" Type="http://schemas.openxmlformats.org/officeDocument/2006/relationships/image" Target="../media/image155.png"/><Relationship Id="rId4" Type="http://schemas.openxmlformats.org/officeDocument/2006/relationships/tags" Target="../tags/tag17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5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188.xml"/><Relationship Id="rId13" Type="http://schemas.openxmlformats.org/officeDocument/2006/relationships/tags" Target="../tags/tag193.xml"/><Relationship Id="rId18" Type="http://schemas.openxmlformats.org/officeDocument/2006/relationships/image" Target="../media/image54.png"/><Relationship Id="rId3" Type="http://schemas.openxmlformats.org/officeDocument/2006/relationships/tags" Target="../tags/tag183.xml"/><Relationship Id="rId21" Type="http://schemas.openxmlformats.org/officeDocument/2006/relationships/image" Target="../media/image160.png"/><Relationship Id="rId7" Type="http://schemas.openxmlformats.org/officeDocument/2006/relationships/tags" Target="../tags/tag187.xml"/><Relationship Id="rId12" Type="http://schemas.openxmlformats.org/officeDocument/2006/relationships/tags" Target="../tags/tag192.xml"/><Relationship Id="rId17" Type="http://schemas.openxmlformats.org/officeDocument/2006/relationships/image" Target="../media/image53.png"/><Relationship Id="rId2" Type="http://schemas.openxmlformats.org/officeDocument/2006/relationships/tags" Target="../tags/tag182.xml"/><Relationship Id="rId16" Type="http://schemas.openxmlformats.org/officeDocument/2006/relationships/image" Target="../media/image157.png"/><Relationship Id="rId20" Type="http://schemas.openxmlformats.org/officeDocument/2006/relationships/image" Target="../media/image159.png"/><Relationship Id="rId1" Type="http://schemas.openxmlformats.org/officeDocument/2006/relationships/tags" Target="../tags/tag181.xml"/><Relationship Id="rId6" Type="http://schemas.openxmlformats.org/officeDocument/2006/relationships/tags" Target="../tags/tag186.xml"/><Relationship Id="rId11" Type="http://schemas.openxmlformats.org/officeDocument/2006/relationships/tags" Target="../tags/tag191.xml"/><Relationship Id="rId5" Type="http://schemas.openxmlformats.org/officeDocument/2006/relationships/tags" Target="../tags/tag185.xml"/><Relationship Id="rId15" Type="http://schemas.openxmlformats.org/officeDocument/2006/relationships/image" Target="../media/image156.png"/><Relationship Id="rId23" Type="http://schemas.openxmlformats.org/officeDocument/2006/relationships/image" Target="../media/image162.png"/><Relationship Id="rId10" Type="http://schemas.openxmlformats.org/officeDocument/2006/relationships/tags" Target="../tags/tag190.xml"/><Relationship Id="rId19" Type="http://schemas.openxmlformats.org/officeDocument/2006/relationships/image" Target="../media/image158.png"/><Relationship Id="rId4" Type="http://schemas.openxmlformats.org/officeDocument/2006/relationships/tags" Target="../tags/tag184.xml"/><Relationship Id="rId9" Type="http://schemas.openxmlformats.org/officeDocument/2006/relationships/tags" Target="../tags/tag189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6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8.png"/><Relationship Id="rId3" Type="http://schemas.openxmlformats.org/officeDocument/2006/relationships/tags" Target="../tags/tag9.xml"/><Relationship Id="rId21" Type="http://schemas.openxmlformats.org/officeDocument/2006/relationships/image" Target="../media/image13.png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tags" Target="../tags/tag23.xml"/><Relationship Id="rId25" Type="http://schemas.openxmlformats.org/officeDocument/2006/relationships/image" Target="../media/image17.png"/><Relationship Id="rId2" Type="http://schemas.openxmlformats.org/officeDocument/2006/relationships/tags" Target="../tags/tag8.xml"/><Relationship Id="rId16" Type="http://schemas.openxmlformats.org/officeDocument/2006/relationships/tags" Target="../tags/tag22.xml"/><Relationship Id="rId20" Type="http://schemas.openxmlformats.org/officeDocument/2006/relationships/image" Target="../media/image12.png"/><Relationship Id="rId29" Type="http://schemas.openxmlformats.org/officeDocument/2006/relationships/image" Target="../media/image21.png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image" Target="../media/image16.png"/><Relationship Id="rId5" Type="http://schemas.openxmlformats.org/officeDocument/2006/relationships/tags" Target="../tags/tag11.xml"/><Relationship Id="rId15" Type="http://schemas.openxmlformats.org/officeDocument/2006/relationships/tags" Target="../tags/tag21.xml"/><Relationship Id="rId23" Type="http://schemas.openxmlformats.org/officeDocument/2006/relationships/image" Target="../media/image15.png"/><Relationship Id="rId28" Type="http://schemas.openxmlformats.org/officeDocument/2006/relationships/image" Target="../media/image20.png"/><Relationship Id="rId10" Type="http://schemas.openxmlformats.org/officeDocument/2006/relationships/tags" Target="../tags/tag16.xml"/><Relationship Id="rId19" Type="http://schemas.openxmlformats.org/officeDocument/2006/relationships/image" Target="../media/image11.png"/><Relationship Id="rId31" Type="http://schemas.openxmlformats.org/officeDocument/2006/relationships/image" Target="../media/image23.png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image" Target="../media/image14.png"/><Relationship Id="rId27" Type="http://schemas.openxmlformats.org/officeDocument/2006/relationships/image" Target="../media/image19.png"/><Relationship Id="rId3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31.xml"/><Relationship Id="rId13" Type="http://schemas.openxmlformats.org/officeDocument/2006/relationships/tags" Target="../tags/tag36.xml"/><Relationship Id="rId18" Type="http://schemas.openxmlformats.org/officeDocument/2006/relationships/image" Target="../media/image25.png"/><Relationship Id="rId26" Type="http://schemas.openxmlformats.org/officeDocument/2006/relationships/image" Target="../media/image14.png"/><Relationship Id="rId3" Type="http://schemas.openxmlformats.org/officeDocument/2006/relationships/tags" Target="../tags/tag26.xml"/><Relationship Id="rId21" Type="http://schemas.openxmlformats.org/officeDocument/2006/relationships/image" Target="../media/image28.png"/><Relationship Id="rId7" Type="http://schemas.openxmlformats.org/officeDocument/2006/relationships/tags" Target="../tags/tag30.xml"/><Relationship Id="rId12" Type="http://schemas.openxmlformats.org/officeDocument/2006/relationships/tags" Target="../tags/tag35.xml"/><Relationship Id="rId17" Type="http://schemas.openxmlformats.org/officeDocument/2006/relationships/image" Target="../media/image24.png"/><Relationship Id="rId25" Type="http://schemas.openxmlformats.org/officeDocument/2006/relationships/image" Target="../media/image31.png"/><Relationship Id="rId2" Type="http://schemas.openxmlformats.org/officeDocument/2006/relationships/tags" Target="../tags/tag25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11" Type="http://schemas.openxmlformats.org/officeDocument/2006/relationships/tags" Target="../tags/tag34.xml"/><Relationship Id="rId24" Type="http://schemas.openxmlformats.org/officeDocument/2006/relationships/image" Target="../media/image30.png"/><Relationship Id="rId5" Type="http://schemas.openxmlformats.org/officeDocument/2006/relationships/tags" Target="../tags/tag28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21.png"/><Relationship Id="rId10" Type="http://schemas.openxmlformats.org/officeDocument/2006/relationships/tags" Target="../tags/tag33.xml"/><Relationship Id="rId19" Type="http://schemas.openxmlformats.org/officeDocument/2006/relationships/image" Target="../media/image26.png"/><Relationship Id="rId4" Type="http://schemas.openxmlformats.org/officeDocument/2006/relationships/tags" Target="../tags/tag27.xml"/><Relationship Id="rId9" Type="http://schemas.openxmlformats.org/officeDocument/2006/relationships/tags" Target="../tags/tag32.xml"/><Relationship Id="rId14" Type="http://schemas.openxmlformats.org/officeDocument/2006/relationships/tags" Target="../tags/tag37.xml"/><Relationship Id="rId22" Type="http://schemas.openxmlformats.org/officeDocument/2006/relationships/image" Target="../media/image29.png"/><Relationship Id="rId27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35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tags" Target="../tags/tag39.xml"/><Relationship Id="rId16" Type="http://schemas.openxmlformats.org/officeDocument/2006/relationships/image" Target="../media/image38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3.png"/><Relationship Id="rId5" Type="http://schemas.openxmlformats.org/officeDocument/2006/relationships/tags" Target="../tags/tag42.xml"/><Relationship Id="rId15" Type="http://schemas.openxmlformats.org/officeDocument/2006/relationships/image" Target="../media/image37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image" Target="../media/image43.png"/><Relationship Id="rId3" Type="http://schemas.openxmlformats.org/officeDocument/2006/relationships/tags" Target="../tags/tag49.xml"/><Relationship Id="rId21" Type="http://schemas.openxmlformats.org/officeDocument/2006/relationships/image" Target="../media/image46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image" Target="../media/image42.png"/><Relationship Id="rId2" Type="http://schemas.openxmlformats.org/officeDocument/2006/relationships/tags" Target="../tags/tag48.xml"/><Relationship Id="rId16" Type="http://schemas.openxmlformats.org/officeDocument/2006/relationships/image" Target="../media/image41.jpeg"/><Relationship Id="rId20" Type="http://schemas.openxmlformats.org/officeDocument/2006/relationships/image" Target="../media/image45.png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image" Target="../media/image40.png"/><Relationship Id="rId10" Type="http://schemas.openxmlformats.org/officeDocument/2006/relationships/tags" Target="../tags/tag56.xml"/><Relationship Id="rId19" Type="http://schemas.openxmlformats.org/officeDocument/2006/relationships/image" Target="../media/image44.png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My Documents\NIST\WebsiteZurich\Website\My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12" y="0"/>
            <a:ext cx="8425059" cy="5316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68" y="-148862"/>
            <a:ext cx="8229600" cy="1143000"/>
          </a:xfrm>
        </p:spPr>
        <p:txBody>
          <a:bodyPr/>
          <a:lstStyle/>
          <a:p>
            <a:r>
              <a:rPr lang="de-CH" dirty="0" err="1" smtClean="0"/>
              <a:t>Entanglement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protection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754371" y="829326"/>
            <a:ext cx="335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Rejection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common-mode</a:t>
            </a:r>
            <a:r>
              <a:rPr lang="de-CH" dirty="0" smtClean="0"/>
              <a:t> </a:t>
            </a:r>
            <a:r>
              <a:rPr lang="de-CH" dirty="0" err="1" smtClean="0"/>
              <a:t>noise</a:t>
            </a:r>
            <a:endParaRPr lang="en-GB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549022" y="1349133"/>
            <a:ext cx="1618912" cy="320158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50147" y="1373941"/>
            <a:ext cx="1600200" cy="3181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977636"/>
            <a:ext cx="3031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Now</a:t>
            </a:r>
            <a:r>
              <a:rPr lang="de-CH" dirty="0" smtClean="0"/>
              <a:t> </a:t>
            </a:r>
            <a:r>
              <a:rPr lang="de-CH" dirty="0" err="1" smtClean="0"/>
              <a:t>consider</a:t>
            </a:r>
            <a:r>
              <a:rPr lang="de-CH" dirty="0" smtClean="0"/>
              <a:t> </a:t>
            </a:r>
            <a:r>
              <a:rPr lang="de-CH" dirty="0" err="1" smtClean="0"/>
              <a:t>entangled</a:t>
            </a:r>
            <a:r>
              <a:rPr lang="de-CH" dirty="0" smtClean="0"/>
              <a:t> </a:t>
            </a:r>
            <a:r>
              <a:rPr lang="de-CH" dirty="0" err="1" smtClean="0"/>
              <a:t>state</a:t>
            </a:r>
            <a:endParaRPr lang="en-GB" dirty="0"/>
          </a:p>
        </p:txBody>
      </p:sp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402320" y="2412386"/>
            <a:ext cx="6467475" cy="4572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6176" y="2870767"/>
            <a:ext cx="759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If</a:t>
            </a:r>
            <a:r>
              <a:rPr lang="de-CH" dirty="0" smtClean="0"/>
              <a:t> </a:t>
            </a:r>
            <a:r>
              <a:rPr lang="de-CH" dirty="0" err="1" smtClean="0"/>
              <a:t>noise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common</a:t>
            </a:r>
            <a:r>
              <a:rPr lang="de-CH" dirty="0" smtClean="0"/>
              <a:t> </a:t>
            </a:r>
            <a:r>
              <a:rPr lang="de-CH" dirty="0" err="1" smtClean="0"/>
              <a:t>mode</a:t>
            </a:r>
            <a:r>
              <a:rPr lang="de-CH" dirty="0" smtClean="0"/>
              <a:t>, </a:t>
            </a:r>
            <a:r>
              <a:rPr lang="de-CH" dirty="0" err="1" smtClean="0"/>
              <a:t>entangled</a:t>
            </a:r>
            <a:r>
              <a:rPr lang="de-CH" dirty="0" smtClean="0"/>
              <a:t> </a:t>
            </a:r>
            <a:r>
              <a:rPr lang="de-CH" dirty="0" err="1" smtClean="0"/>
              <a:t>states</a:t>
            </a:r>
            <a:r>
              <a:rPr lang="de-CH" dirty="0" smtClean="0"/>
              <a:t>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long</a:t>
            </a:r>
            <a:r>
              <a:rPr lang="de-CH" dirty="0" smtClean="0"/>
              <a:t> </a:t>
            </a:r>
            <a:r>
              <a:rPr lang="de-CH" dirty="0" err="1" smtClean="0"/>
              <a:t>coherence</a:t>
            </a:r>
            <a:r>
              <a:rPr lang="de-CH" dirty="0" smtClean="0"/>
              <a:t> </a:t>
            </a:r>
            <a:r>
              <a:rPr lang="de-CH" dirty="0" err="1" smtClean="0"/>
              <a:t>times</a:t>
            </a:r>
            <a:endParaRPr lang="de-CH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7682" y="3141016"/>
            <a:ext cx="3995984" cy="305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5112752" y="4285470"/>
            <a:ext cx="3627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Haffner et al., </a:t>
            </a:r>
            <a:r>
              <a:rPr lang="de-CH" sz="1400" dirty="0" err="1" smtClean="0"/>
              <a:t>Appl</a:t>
            </a:r>
            <a:r>
              <a:rPr lang="de-CH" sz="1400" dirty="0" smtClean="0"/>
              <a:t>. Phys. B 81, 151-153 (2005) 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8543"/>
            <a:ext cx="8229600" cy="1143000"/>
          </a:xfrm>
        </p:spPr>
        <p:txBody>
          <a:bodyPr/>
          <a:lstStyle/>
          <a:p>
            <a:r>
              <a:rPr lang="de-CH" dirty="0" err="1" smtClean="0"/>
              <a:t>Preparing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states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ions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06475" y="937281"/>
            <a:ext cx="3612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Optical </a:t>
            </a:r>
            <a:r>
              <a:rPr lang="de-CH" dirty="0" err="1" smtClean="0"/>
              <a:t>pumping</a:t>
            </a:r>
            <a:r>
              <a:rPr lang="de-CH" dirty="0" smtClean="0"/>
              <a:t> – </a:t>
            </a:r>
            <a:r>
              <a:rPr lang="de-CH" dirty="0" err="1" smtClean="0"/>
              <a:t>state</a:t>
            </a:r>
            <a:r>
              <a:rPr lang="de-CH" dirty="0" smtClean="0"/>
              <a:t> </a:t>
            </a:r>
            <a:r>
              <a:rPr lang="de-CH" dirty="0" err="1" smtClean="0"/>
              <a:t>initialisation</a:t>
            </a:r>
            <a:endParaRPr lang="de-CH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193859" y="457353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55644" y="4812257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117769" y="2003268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39"/>
          <p:cNvSpPr>
            <a:spLocks/>
          </p:cNvSpPr>
          <p:nvPr/>
        </p:nvSpPr>
        <p:spPr bwMode="auto">
          <a:xfrm rot="1773062">
            <a:off x="3639152" y="1804550"/>
            <a:ext cx="242099" cy="3214510"/>
          </a:xfrm>
          <a:custGeom>
            <a:avLst/>
            <a:gdLst>
              <a:gd name="T0" fmla="*/ 2147483647 w 104"/>
              <a:gd name="T1" fmla="*/ 0 h 2208"/>
              <a:gd name="T2" fmla="*/ 2147483647 w 104"/>
              <a:gd name="T3" fmla="*/ 2147483647 h 2208"/>
              <a:gd name="T4" fmla="*/ 2147483647 w 104"/>
              <a:gd name="T5" fmla="*/ 2147483647 h 2208"/>
              <a:gd name="T6" fmla="*/ 2147483647 w 104"/>
              <a:gd name="T7" fmla="*/ 2147483647 h 2208"/>
              <a:gd name="T8" fmla="*/ 2147483647 w 104"/>
              <a:gd name="T9" fmla="*/ 2147483647 h 2208"/>
              <a:gd name="T10" fmla="*/ 2147483647 w 104"/>
              <a:gd name="T11" fmla="*/ 2147483647 h 2208"/>
              <a:gd name="T12" fmla="*/ 2147483647 w 104"/>
              <a:gd name="T13" fmla="*/ 2147483647 h 2208"/>
              <a:gd name="T14" fmla="*/ 2147483647 w 104"/>
              <a:gd name="T15" fmla="*/ 2147483647 h 2208"/>
              <a:gd name="T16" fmla="*/ 2147483647 w 104"/>
              <a:gd name="T17" fmla="*/ 2147483647 h 2208"/>
              <a:gd name="T18" fmla="*/ 2147483647 w 104"/>
              <a:gd name="T19" fmla="*/ 2147483647 h 2208"/>
              <a:gd name="T20" fmla="*/ 2147483647 w 104"/>
              <a:gd name="T21" fmla="*/ 2147483647 h 2208"/>
              <a:gd name="T22" fmla="*/ 2147483647 w 104"/>
              <a:gd name="T23" fmla="*/ 2147483647 h 2208"/>
              <a:gd name="T24" fmla="*/ 2147483647 w 104"/>
              <a:gd name="T25" fmla="*/ 2147483647 h 2208"/>
              <a:gd name="T26" fmla="*/ 2147483647 w 104"/>
              <a:gd name="T27" fmla="*/ 2147483647 h 2208"/>
              <a:gd name="T28" fmla="*/ 2147483647 w 104"/>
              <a:gd name="T29" fmla="*/ 2147483647 h 2208"/>
              <a:gd name="T30" fmla="*/ 2147483647 w 104"/>
              <a:gd name="T31" fmla="*/ 2147483647 h 2208"/>
              <a:gd name="T32" fmla="*/ 2147483647 w 104"/>
              <a:gd name="T33" fmla="*/ 2147483647 h 2208"/>
              <a:gd name="T34" fmla="*/ 2147483647 w 104"/>
              <a:gd name="T35" fmla="*/ 2147483647 h 2208"/>
              <a:gd name="T36" fmla="*/ 2147483647 w 104"/>
              <a:gd name="T37" fmla="*/ 2147483647 h 2208"/>
              <a:gd name="T38" fmla="*/ 2147483647 w 104"/>
              <a:gd name="T39" fmla="*/ 2147483647 h 2208"/>
              <a:gd name="T40" fmla="*/ 2147483647 w 104"/>
              <a:gd name="T41" fmla="*/ 2147483647 h 2208"/>
              <a:gd name="T42" fmla="*/ 2147483647 w 104"/>
              <a:gd name="T43" fmla="*/ 2147483647 h 2208"/>
              <a:gd name="T44" fmla="*/ 2147483647 w 104"/>
              <a:gd name="T45" fmla="*/ 2147483647 h 2208"/>
              <a:gd name="T46" fmla="*/ 2147483647 w 104"/>
              <a:gd name="T47" fmla="*/ 2147483647 h 2208"/>
              <a:gd name="T48" fmla="*/ 2147483647 w 104"/>
              <a:gd name="T49" fmla="*/ 2147483647 h 22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2208"/>
              <a:gd name="T77" fmla="*/ 104 w 104"/>
              <a:gd name="T78" fmla="*/ 2208 h 22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2208">
                <a:moveTo>
                  <a:pt x="104" y="0"/>
                </a:moveTo>
                <a:cubicBezTo>
                  <a:pt x="56" y="32"/>
                  <a:pt x="8" y="64"/>
                  <a:pt x="8" y="96"/>
                </a:cubicBezTo>
                <a:cubicBezTo>
                  <a:pt x="8" y="128"/>
                  <a:pt x="104" y="160"/>
                  <a:pt x="104" y="192"/>
                </a:cubicBezTo>
                <a:cubicBezTo>
                  <a:pt x="104" y="224"/>
                  <a:pt x="8" y="256"/>
                  <a:pt x="8" y="288"/>
                </a:cubicBezTo>
                <a:cubicBezTo>
                  <a:pt x="8" y="320"/>
                  <a:pt x="104" y="352"/>
                  <a:pt x="104" y="384"/>
                </a:cubicBezTo>
                <a:cubicBezTo>
                  <a:pt x="104" y="416"/>
                  <a:pt x="8" y="448"/>
                  <a:pt x="8" y="480"/>
                </a:cubicBezTo>
                <a:cubicBezTo>
                  <a:pt x="8" y="512"/>
                  <a:pt x="104" y="544"/>
                  <a:pt x="104" y="576"/>
                </a:cubicBezTo>
                <a:cubicBezTo>
                  <a:pt x="104" y="608"/>
                  <a:pt x="8" y="640"/>
                  <a:pt x="8" y="672"/>
                </a:cubicBezTo>
                <a:cubicBezTo>
                  <a:pt x="8" y="704"/>
                  <a:pt x="104" y="736"/>
                  <a:pt x="104" y="768"/>
                </a:cubicBezTo>
                <a:cubicBezTo>
                  <a:pt x="104" y="800"/>
                  <a:pt x="8" y="832"/>
                  <a:pt x="8" y="864"/>
                </a:cubicBezTo>
                <a:cubicBezTo>
                  <a:pt x="8" y="896"/>
                  <a:pt x="104" y="928"/>
                  <a:pt x="104" y="960"/>
                </a:cubicBezTo>
                <a:cubicBezTo>
                  <a:pt x="104" y="992"/>
                  <a:pt x="8" y="1024"/>
                  <a:pt x="8" y="1056"/>
                </a:cubicBezTo>
                <a:cubicBezTo>
                  <a:pt x="8" y="1088"/>
                  <a:pt x="104" y="1120"/>
                  <a:pt x="104" y="1152"/>
                </a:cubicBezTo>
                <a:cubicBezTo>
                  <a:pt x="104" y="1184"/>
                  <a:pt x="8" y="1216"/>
                  <a:pt x="8" y="1248"/>
                </a:cubicBezTo>
                <a:cubicBezTo>
                  <a:pt x="8" y="1280"/>
                  <a:pt x="104" y="1312"/>
                  <a:pt x="104" y="1344"/>
                </a:cubicBezTo>
                <a:cubicBezTo>
                  <a:pt x="104" y="1376"/>
                  <a:pt x="8" y="1408"/>
                  <a:pt x="8" y="1440"/>
                </a:cubicBezTo>
                <a:cubicBezTo>
                  <a:pt x="8" y="1472"/>
                  <a:pt x="104" y="1504"/>
                  <a:pt x="104" y="1536"/>
                </a:cubicBezTo>
                <a:cubicBezTo>
                  <a:pt x="104" y="1568"/>
                  <a:pt x="8" y="1600"/>
                  <a:pt x="8" y="1632"/>
                </a:cubicBezTo>
                <a:cubicBezTo>
                  <a:pt x="8" y="1664"/>
                  <a:pt x="104" y="1696"/>
                  <a:pt x="104" y="1728"/>
                </a:cubicBezTo>
                <a:cubicBezTo>
                  <a:pt x="104" y="1760"/>
                  <a:pt x="8" y="1792"/>
                  <a:pt x="8" y="1824"/>
                </a:cubicBezTo>
                <a:cubicBezTo>
                  <a:pt x="8" y="1856"/>
                  <a:pt x="104" y="1888"/>
                  <a:pt x="104" y="1920"/>
                </a:cubicBezTo>
                <a:cubicBezTo>
                  <a:pt x="104" y="1952"/>
                  <a:pt x="16" y="1984"/>
                  <a:pt x="8" y="2016"/>
                </a:cubicBezTo>
                <a:cubicBezTo>
                  <a:pt x="0" y="2048"/>
                  <a:pt x="48" y="2088"/>
                  <a:pt x="56" y="2112"/>
                </a:cubicBezTo>
                <a:cubicBezTo>
                  <a:pt x="64" y="2136"/>
                  <a:pt x="56" y="2144"/>
                  <a:pt x="56" y="2160"/>
                </a:cubicBezTo>
                <a:cubicBezTo>
                  <a:pt x="56" y="2176"/>
                  <a:pt x="56" y="2192"/>
                  <a:pt x="56" y="2208"/>
                </a:cubicBezTo>
              </a:path>
            </a:pathLst>
          </a:custGeom>
          <a:noFill/>
          <a:ln w="28575">
            <a:solidFill>
              <a:srgbClr val="3333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Freeform 39"/>
          <p:cNvSpPr>
            <a:spLocks/>
          </p:cNvSpPr>
          <p:nvPr/>
        </p:nvSpPr>
        <p:spPr bwMode="auto">
          <a:xfrm>
            <a:off x="4671085" y="2036933"/>
            <a:ext cx="230524" cy="2566937"/>
          </a:xfrm>
          <a:custGeom>
            <a:avLst/>
            <a:gdLst>
              <a:gd name="T0" fmla="*/ 2147483647 w 104"/>
              <a:gd name="T1" fmla="*/ 0 h 2208"/>
              <a:gd name="T2" fmla="*/ 2147483647 w 104"/>
              <a:gd name="T3" fmla="*/ 2147483647 h 2208"/>
              <a:gd name="T4" fmla="*/ 2147483647 w 104"/>
              <a:gd name="T5" fmla="*/ 2147483647 h 2208"/>
              <a:gd name="T6" fmla="*/ 2147483647 w 104"/>
              <a:gd name="T7" fmla="*/ 2147483647 h 2208"/>
              <a:gd name="T8" fmla="*/ 2147483647 w 104"/>
              <a:gd name="T9" fmla="*/ 2147483647 h 2208"/>
              <a:gd name="T10" fmla="*/ 2147483647 w 104"/>
              <a:gd name="T11" fmla="*/ 2147483647 h 2208"/>
              <a:gd name="T12" fmla="*/ 2147483647 w 104"/>
              <a:gd name="T13" fmla="*/ 2147483647 h 2208"/>
              <a:gd name="T14" fmla="*/ 2147483647 w 104"/>
              <a:gd name="T15" fmla="*/ 2147483647 h 2208"/>
              <a:gd name="T16" fmla="*/ 2147483647 w 104"/>
              <a:gd name="T17" fmla="*/ 2147483647 h 2208"/>
              <a:gd name="T18" fmla="*/ 2147483647 w 104"/>
              <a:gd name="T19" fmla="*/ 2147483647 h 2208"/>
              <a:gd name="T20" fmla="*/ 2147483647 w 104"/>
              <a:gd name="T21" fmla="*/ 2147483647 h 2208"/>
              <a:gd name="T22" fmla="*/ 2147483647 w 104"/>
              <a:gd name="T23" fmla="*/ 2147483647 h 2208"/>
              <a:gd name="T24" fmla="*/ 2147483647 w 104"/>
              <a:gd name="T25" fmla="*/ 2147483647 h 2208"/>
              <a:gd name="T26" fmla="*/ 2147483647 w 104"/>
              <a:gd name="T27" fmla="*/ 2147483647 h 2208"/>
              <a:gd name="T28" fmla="*/ 2147483647 w 104"/>
              <a:gd name="T29" fmla="*/ 2147483647 h 2208"/>
              <a:gd name="T30" fmla="*/ 2147483647 w 104"/>
              <a:gd name="T31" fmla="*/ 2147483647 h 2208"/>
              <a:gd name="T32" fmla="*/ 2147483647 w 104"/>
              <a:gd name="T33" fmla="*/ 2147483647 h 2208"/>
              <a:gd name="T34" fmla="*/ 2147483647 w 104"/>
              <a:gd name="T35" fmla="*/ 2147483647 h 2208"/>
              <a:gd name="T36" fmla="*/ 2147483647 w 104"/>
              <a:gd name="T37" fmla="*/ 2147483647 h 2208"/>
              <a:gd name="T38" fmla="*/ 2147483647 w 104"/>
              <a:gd name="T39" fmla="*/ 2147483647 h 2208"/>
              <a:gd name="T40" fmla="*/ 2147483647 w 104"/>
              <a:gd name="T41" fmla="*/ 2147483647 h 2208"/>
              <a:gd name="T42" fmla="*/ 2147483647 w 104"/>
              <a:gd name="T43" fmla="*/ 2147483647 h 2208"/>
              <a:gd name="T44" fmla="*/ 2147483647 w 104"/>
              <a:gd name="T45" fmla="*/ 2147483647 h 2208"/>
              <a:gd name="T46" fmla="*/ 2147483647 w 104"/>
              <a:gd name="T47" fmla="*/ 2147483647 h 2208"/>
              <a:gd name="T48" fmla="*/ 2147483647 w 104"/>
              <a:gd name="T49" fmla="*/ 2147483647 h 22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2208"/>
              <a:gd name="T77" fmla="*/ 104 w 104"/>
              <a:gd name="T78" fmla="*/ 2208 h 22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2208">
                <a:moveTo>
                  <a:pt x="104" y="0"/>
                </a:moveTo>
                <a:cubicBezTo>
                  <a:pt x="56" y="32"/>
                  <a:pt x="8" y="64"/>
                  <a:pt x="8" y="96"/>
                </a:cubicBezTo>
                <a:cubicBezTo>
                  <a:pt x="8" y="128"/>
                  <a:pt x="104" y="160"/>
                  <a:pt x="104" y="192"/>
                </a:cubicBezTo>
                <a:cubicBezTo>
                  <a:pt x="104" y="224"/>
                  <a:pt x="8" y="256"/>
                  <a:pt x="8" y="288"/>
                </a:cubicBezTo>
                <a:cubicBezTo>
                  <a:pt x="8" y="320"/>
                  <a:pt x="104" y="352"/>
                  <a:pt x="104" y="384"/>
                </a:cubicBezTo>
                <a:cubicBezTo>
                  <a:pt x="104" y="416"/>
                  <a:pt x="8" y="448"/>
                  <a:pt x="8" y="480"/>
                </a:cubicBezTo>
                <a:cubicBezTo>
                  <a:pt x="8" y="512"/>
                  <a:pt x="104" y="544"/>
                  <a:pt x="104" y="576"/>
                </a:cubicBezTo>
                <a:cubicBezTo>
                  <a:pt x="104" y="608"/>
                  <a:pt x="8" y="640"/>
                  <a:pt x="8" y="672"/>
                </a:cubicBezTo>
                <a:cubicBezTo>
                  <a:pt x="8" y="704"/>
                  <a:pt x="104" y="736"/>
                  <a:pt x="104" y="768"/>
                </a:cubicBezTo>
                <a:cubicBezTo>
                  <a:pt x="104" y="800"/>
                  <a:pt x="8" y="832"/>
                  <a:pt x="8" y="864"/>
                </a:cubicBezTo>
                <a:cubicBezTo>
                  <a:pt x="8" y="896"/>
                  <a:pt x="104" y="928"/>
                  <a:pt x="104" y="960"/>
                </a:cubicBezTo>
                <a:cubicBezTo>
                  <a:pt x="104" y="992"/>
                  <a:pt x="8" y="1024"/>
                  <a:pt x="8" y="1056"/>
                </a:cubicBezTo>
                <a:cubicBezTo>
                  <a:pt x="8" y="1088"/>
                  <a:pt x="104" y="1120"/>
                  <a:pt x="104" y="1152"/>
                </a:cubicBezTo>
                <a:cubicBezTo>
                  <a:pt x="104" y="1184"/>
                  <a:pt x="8" y="1216"/>
                  <a:pt x="8" y="1248"/>
                </a:cubicBezTo>
                <a:cubicBezTo>
                  <a:pt x="8" y="1280"/>
                  <a:pt x="104" y="1312"/>
                  <a:pt x="104" y="1344"/>
                </a:cubicBezTo>
                <a:cubicBezTo>
                  <a:pt x="104" y="1376"/>
                  <a:pt x="8" y="1408"/>
                  <a:pt x="8" y="1440"/>
                </a:cubicBezTo>
                <a:cubicBezTo>
                  <a:pt x="8" y="1472"/>
                  <a:pt x="104" y="1504"/>
                  <a:pt x="104" y="1536"/>
                </a:cubicBezTo>
                <a:cubicBezTo>
                  <a:pt x="104" y="1568"/>
                  <a:pt x="8" y="1600"/>
                  <a:pt x="8" y="1632"/>
                </a:cubicBezTo>
                <a:cubicBezTo>
                  <a:pt x="8" y="1664"/>
                  <a:pt x="104" y="1696"/>
                  <a:pt x="104" y="1728"/>
                </a:cubicBezTo>
                <a:cubicBezTo>
                  <a:pt x="104" y="1760"/>
                  <a:pt x="8" y="1792"/>
                  <a:pt x="8" y="1824"/>
                </a:cubicBezTo>
                <a:cubicBezTo>
                  <a:pt x="8" y="1856"/>
                  <a:pt x="104" y="1888"/>
                  <a:pt x="104" y="1920"/>
                </a:cubicBezTo>
                <a:cubicBezTo>
                  <a:pt x="104" y="1952"/>
                  <a:pt x="16" y="1984"/>
                  <a:pt x="8" y="2016"/>
                </a:cubicBezTo>
                <a:cubicBezTo>
                  <a:pt x="0" y="2048"/>
                  <a:pt x="48" y="2088"/>
                  <a:pt x="56" y="2112"/>
                </a:cubicBezTo>
                <a:cubicBezTo>
                  <a:pt x="64" y="2136"/>
                  <a:pt x="56" y="2144"/>
                  <a:pt x="56" y="2160"/>
                </a:cubicBezTo>
                <a:cubicBezTo>
                  <a:pt x="56" y="2176"/>
                  <a:pt x="56" y="2192"/>
                  <a:pt x="56" y="2208"/>
                </a:cubicBezTo>
              </a:path>
            </a:pathLst>
          </a:custGeom>
          <a:noFill/>
          <a:ln w="28575">
            <a:solidFill>
              <a:srgbClr val="3333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2093285" y="2625773"/>
            <a:ext cx="2840666" cy="1583366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362515" y="2687066"/>
            <a:ext cx="2310765" cy="215265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082802" y="3115912"/>
            <a:ext cx="2183130" cy="215265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015018" y="4689742"/>
            <a:ext cx="236220" cy="255270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346995" y="4462914"/>
            <a:ext cx="236220" cy="25527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333262" y="1848634"/>
            <a:ext cx="230505" cy="25527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90600" y="5184886"/>
            <a:ext cx="4499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Calcium: </a:t>
            </a:r>
            <a:r>
              <a:rPr lang="de-CH" dirty="0" err="1" smtClean="0"/>
              <a:t>scatter</a:t>
            </a:r>
            <a:r>
              <a:rPr lang="de-CH" dirty="0" smtClean="0"/>
              <a:t> </a:t>
            </a:r>
            <a:r>
              <a:rPr lang="de-CH" dirty="0" err="1" smtClean="0"/>
              <a:t>around</a:t>
            </a:r>
            <a:r>
              <a:rPr lang="de-CH" dirty="0" smtClean="0"/>
              <a:t> 3 </a:t>
            </a:r>
            <a:r>
              <a:rPr lang="de-CH" dirty="0" err="1" smtClean="0"/>
              <a:t>photons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prepare</a:t>
            </a:r>
            <a:r>
              <a:rPr lang="de-CH" dirty="0" smtClean="0"/>
              <a:t> </a:t>
            </a:r>
            <a:endParaRPr lang="en-GB" dirty="0"/>
          </a:p>
        </p:txBody>
      </p:sp>
      <p:pic>
        <p:nvPicPr>
          <p:cNvPr id="28" name="Picture 2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450663" y="5237753"/>
            <a:ext cx="236220" cy="255270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969000" y="5257911"/>
            <a:ext cx="1375410" cy="24003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37549" y="1297295"/>
            <a:ext cx="3231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dipole</a:t>
            </a:r>
            <a:r>
              <a:rPr lang="de-CH" dirty="0" smtClean="0"/>
              <a:t> </a:t>
            </a:r>
            <a:r>
              <a:rPr lang="de-CH" dirty="0" err="1" smtClean="0"/>
              <a:t>transition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speed</a:t>
            </a:r>
            <a:endParaRPr lang="en-GB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765544" y="1818140"/>
            <a:ext cx="186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Example</a:t>
            </a:r>
            <a:r>
              <a:rPr lang="de-CH" dirty="0" smtClean="0"/>
              <a:t>: </a:t>
            </a:r>
            <a:r>
              <a:rPr lang="de-CH" dirty="0" err="1" smtClean="0"/>
              <a:t>calcium</a:t>
            </a:r>
            <a:r>
              <a:rPr lang="de-CH" dirty="0" smtClean="0"/>
              <a:t> </a:t>
            </a:r>
            <a:endParaRPr lang="en-GB" dirty="0"/>
          </a:p>
        </p:txBody>
      </p:sp>
      <p:pic>
        <p:nvPicPr>
          <p:cNvPr id="21" name="Picture 20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099709" y="4570971"/>
            <a:ext cx="694253" cy="319977"/>
          </a:xfrm>
          <a:prstGeom prst="rect">
            <a:avLst/>
          </a:prstGeom>
        </p:spPr>
      </p:pic>
      <p:pic>
        <p:nvPicPr>
          <p:cNvPr id="35" name="Picture 34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301626" y="4672459"/>
            <a:ext cx="757428" cy="178689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434244" y="4937218"/>
            <a:ext cx="893445" cy="178689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2992303" y="1890758"/>
            <a:ext cx="680459" cy="310154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294537" y="1752050"/>
            <a:ext cx="757428" cy="1786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7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C:\Users\danielki\Desktop\3DTrap_Setup.tif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114262" y="754913"/>
            <a:ext cx="3795822" cy="38829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" y="-115887"/>
            <a:ext cx="9144000" cy="1143000"/>
          </a:xfrm>
        </p:spPr>
        <p:txBody>
          <a:bodyPr>
            <a:normAutofit/>
          </a:bodyPr>
          <a:lstStyle/>
          <a:p>
            <a:r>
              <a:rPr lang="de-CH" dirty="0" smtClean="0"/>
              <a:t>Reading out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quantum</a:t>
            </a:r>
            <a:r>
              <a:rPr lang="de-CH" dirty="0" smtClean="0"/>
              <a:t> </a:t>
            </a:r>
            <a:r>
              <a:rPr lang="de-CH" dirty="0" err="1" smtClean="0"/>
              <a:t>state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50566" y="4990451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989389" y="445432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723064" y="1930197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39"/>
          <p:cNvSpPr>
            <a:spLocks/>
          </p:cNvSpPr>
          <p:nvPr/>
        </p:nvSpPr>
        <p:spPr bwMode="auto">
          <a:xfrm rot="1496161">
            <a:off x="3448343" y="1772429"/>
            <a:ext cx="249238" cy="3360491"/>
          </a:xfrm>
          <a:custGeom>
            <a:avLst/>
            <a:gdLst>
              <a:gd name="T0" fmla="*/ 2147483647 w 104"/>
              <a:gd name="T1" fmla="*/ 0 h 2208"/>
              <a:gd name="T2" fmla="*/ 2147483647 w 104"/>
              <a:gd name="T3" fmla="*/ 2147483647 h 2208"/>
              <a:gd name="T4" fmla="*/ 2147483647 w 104"/>
              <a:gd name="T5" fmla="*/ 2147483647 h 2208"/>
              <a:gd name="T6" fmla="*/ 2147483647 w 104"/>
              <a:gd name="T7" fmla="*/ 2147483647 h 2208"/>
              <a:gd name="T8" fmla="*/ 2147483647 w 104"/>
              <a:gd name="T9" fmla="*/ 2147483647 h 2208"/>
              <a:gd name="T10" fmla="*/ 2147483647 w 104"/>
              <a:gd name="T11" fmla="*/ 2147483647 h 2208"/>
              <a:gd name="T12" fmla="*/ 2147483647 w 104"/>
              <a:gd name="T13" fmla="*/ 2147483647 h 2208"/>
              <a:gd name="T14" fmla="*/ 2147483647 w 104"/>
              <a:gd name="T15" fmla="*/ 2147483647 h 2208"/>
              <a:gd name="T16" fmla="*/ 2147483647 w 104"/>
              <a:gd name="T17" fmla="*/ 2147483647 h 2208"/>
              <a:gd name="T18" fmla="*/ 2147483647 w 104"/>
              <a:gd name="T19" fmla="*/ 2147483647 h 2208"/>
              <a:gd name="T20" fmla="*/ 2147483647 w 104"/>
              <a:gd name="T21" fmla="*/ 2147483647 h 2208"/>
              <a:gd name="T22" fmla="*/ 2147483647 w 104"/>
              <a:gd name="T23" fmla="*/ 2147483647 h 2208"/>
              <a:gd name="T24" fmla="*/ 2147483647 w 104"/>
              <a:gd name="T25" fmla="*/ 2147483647 h 2208"/>
              <a:gd name="T26" fmla="*/ 2147483647 w 104"/>
              <a:gd name="T27" fmla="*/ 2147483647 h 2208"/>
              <a:gd name="T28" fmla="*/ 2147483647 w 104"/>
              <a:gd name="T29" fmla="*/ 2147483647 h 2208"/>
              <a:gd name="T30" fmla="*/ 2147483647 w 104"/>
              <a:gd name="T31" fmla="*/ 2147483647 h 2208"/>
              <a:gd name="T32" fmla="*/ 2147483647 w 104"/>
              <a:gd name="T33" fmla="*/ 2147483647 h 2208"/>
              <a:gd name="T34" fmla="*/ 2147483647 w 104"/>
              <a:gd name="T35" fmla="*/ 2147483647 h 2208"/>
              <a:gd name="T36" fmla="*/ 2147483647 w 104"/>
              <a:gd name="T37" fmla="*/ 2147483647 h 2208"/>
              <a:gd name="T38" fmla="*/ 2147483647 w 104"/>
              <a:gd name="T39" fmla="*/ 2147483647 h 2208"/>
              <a:gd name="T40" fmla="*/ 2147483647 w 104"/>
              <a:gd name="T41" fmla="*/ 2147483647 h 2208"/>
              <a:gd name="T42" fmla="*/ 2147483647 w 104"/>
              <a:gd name="T43" fmla="*/ 2147483647 h 2208"/>
              <a:gd name="T44" fmla="*/ 2147483647 w 104"/>
              <a:gd name="T45" fmla="*/ 2147483647 h 2208"/>
              <a:gd name="T46" fmla="*/ 2147483647 w 104"/>
              <a:gd name="T47" fmla="*/ 2147483647 h 2208"/>
              <a:gd name="T48" fmla="*/ 2147483647 w 104"/>
              <a:gd name="T49" fmla="*/ 2147483647 h 2208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04"/>
              <a:gd name="T76" fmla="*/ 0 h 2208"/>
              <a:gd name="T77" fmla="*/ 104 w 104"/>
              <a:gd name="T78" fmla="*/ 2208 h 2208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04" h="2208">
                <a:moveTo>
                  <a:pt x="104" y="0"/>
                </a:moveTo>
                <a:cubicBezTo>
                  <a:pt x="56" y="32"/>
                  <a:pt x="8" y="64"/>
                  <a:pt x="8" y="96"/>
                </a:cubicBezTo>
                <a:cubicBezTo>
                  <a:pt x="8" y="128"/>
                  <a:pt x="104" y="160"/>
                  <a:pt x="104" y="192"/>
                </a:cubicBezTo>
                <a:cubicBezTo>
                  <a:pt x="104" y="224"/>
                  <a:pt x="8" y="256"/>
                  <a:pt x="8" y="288"/>
                </a:cubicBezTo>
                <a:cubicBezTo>
                  <a:pt x="8" y="320"/>
                  <a:pt x="104" y="352"/>
                  <a:pt x="104" y="384"/>
                </a:cubicBezTo>
                <a:cubicBezTo>
                  <a:pt x="104" y="416"/>
                  <a:pt x="8" y="448"/>
                  <a:pt x="8" y="480"/>
                </a:cubicBezTo>
                <a:cubicBezTo>
                  <a:pt x="8" y="512"/>
                  <a:pt x="104" y="544"/>
                  <a:pt x="104" y="576"/>
                </a:cubicBezTo>
                <a:cubicBezTo>
                  <a:pt x="104" y="608"/>
                  <a:pt x="8" y="640"/>
                  <a:pt x="8" y="672"/>
                </a:cubicBezTo>
                <a:cubicBezTo>
                  <a:pt x="8" y="704"/>
                  <a:pt x="104" y="736"/>
                  <a:pt x="104" y="768"/>
                </a:cubicBezTo>
                <a:cubicBezTo>
                  <a:pt x="104" y="800"/>
                  <a:pt x="8" y="832"/>
                  <a:pt x="8" y="864"/>
                </a:cubicBezTo>
                <a:cubicBezTo>
                  <a:pt x="8" y="896"/>
                  <a:pt x="104" y="928"/>
                  <a:pt x="104" y="960"/>
                </a:cubicBezTo>
                <a:cubicBezTo>
                  <a:pt x="104" y="992"/>
                  <a:pt x="8" y="1024"/>
                  <a:pt x="8" y="1056"/>
                </a:cubicBezTo>
                <a:cubicBezTo>
                  <a:pt x="8" y="1088"/>
                  <a:pt x="104" y="1120"/>
                  <a:pt x="104" y="1152"/>
                </a:cubicBezTo>
                <a:cubicBezTo>
                  <a:pt x="104" y="1184"/>
                  <a:pt x="8" y="1216"/>
                  <a:pt x="8" y="1248"/>
                </a:cubicBezTo>
                <a:cubicBezTo>
                  <a:pt x="8" y="1280"/>
                  <a:pt x="104" y="1312"/>
                  <a:pt x="104" y="1344"/>
                </a:cubicBezTo>
                <a:cubicBezTo>
                  <a:pt x="104" y="1376"/>
                  <a:pt x="8" y="1408"/>
                  <a:pt x="8" y="1440"/>
                </a:cubicBezTo>
                <a:cubicBezTo>
                  <a:pt x="8" y="1472"/>
                  <a:pt x="104" y="1504"/>
                  <a:pt x="104" y="1536"/>
                </a:cubicBezTo>
                <a:cubicBezTo>
                  <a:pt x="104" y="1568"/>
                  <a:pt x="8" y="1600"/>
                  <a:pt x="8" y="1632"/>
                </a:cubicBezTo>
                <a:cubicBezTo>
                  <a:pt x="8" y="1664"/>
                  <a:pt x="104" y="1696"/>
                  <a:pt x="104" y="1728"/>
                </a:cubicBezTo>
                <a:cubicBezTo>
                  <a:pt x="104" y="1760"/>
                  <a:pt x="8" y="1792"/>
                  <a:pt x="8" y="1824"/>
                </a:cubicBezTo>
                <a:cubicBezTo>
                  <a:pt x="8" y="1856"/>
                  <a:pt x="104" y="1888"/>
                  <a:pt x="104" y="1920"/>
                </a:cubicBezTo>
                <a:cubicBezTo>
                  <a:pt x="104" y="1952"/>
                  <a:pt x="16" y="1984"/>
                  <a:pt x="8" y="2016"/>
                </a:cubicBezTo>
                <a:cubicBezTo>
                  <a:pt x="0" y="2048"/>
                  <a:pt x="48" y="2088"/>
                  <a:pt x="56" y="2112"/>
                </a:cubicBezTo>
                <a:cubicBezTo>
                  <a:pt x="64" y="2136"/>
                  <a:pt x="56" y="2144"/>
                  <a:pt x="56" y="2160"/>
                </a:cubicBezTo>
                <a:cubicBezTo>
                  <a:pt x="56" y="2176"/>
                  <a:pt x="56" y="2192"/>
                  <a:pt x="56" y="2208"/>
                </a:cubicBezTo>
              </a:path>
            </a:pathLst>
          </a:custGeom>
          <a:noFill/>
          <a:ln w="28575">
            <a:solidFill>
              <a:srgbClr val="333399"/>
            </a:solidFill>
            <a:round/>
            <a:headEnd/>
            <a:tailEnd type="triangle" w="med" len="lg"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815097" y="2695577"/>
            <a:ext cx="3057522" cy="149542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776872" y="2171702"/>
            <a:ext cx="3057522" cy="149542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374020" y="4921250"/>
            <a:ext cx="236220" cy="255270"/>
          </a:xfrm>
          <a:prstGeom prst="rect">
            <a:avLst/>
          </a:prstGeom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059570" y="4225925"/>
            <a:ext cx="236220" cy="255270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5061101" y="2668748"/>
            <a:ext cx="3934047" cy="29664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0" name="Group 49"/>
          <p:cNvGrpSpPr/>
          <p:nvPr/>
        </p:nvGrpSpPr>
        <p:grpSpPr>
          <a:xfrm>
            <a:off x="4986074" y="2721912"/>
            <a:ext cx="3860220" cy="2796815"/>
            <a:chOff x="4062587" y="1871591"/>
            <a:chExt cx="4578474" cy="3514964"/>
          </a:xfrm>
        </p:grpSpPr>
        <p:sp>
          <p:nvSpPr>
            <p:cNvPr id="34" name="Freeform 39"/>
            <p:cNvSpPr>
              <a:spLocks/>
            </p:cNvSpPr>
            <p:nvPr/>
          </p:nvSpPr>
          <p:spPr bwMode="auto">
            <a:xfrm rot="-1800000">
              <a:off x="6176741" y="3624191"/>
              <a:ext cx="86755" cy="1724263"/>
            </a:xfrm>
            <a:custGeom>
              <a:avLst/>
              <a:gdLst>
                <a:gd name="T0" fmla="*/ 2147483647 w 104"/>
                <a:gd name="T1" fmla="*/ 0 h 2208"/>
                <a:gd name="T2" fmla="*/ 2147483647 w 104"/>
                <a:gd name="T3" fmla="*/ 2147483647 h 2208"/>
                <a:gd name="T4" fmla="*/ 2147483647 w 104"/>
                <a:gd name="T5" fmla="*/ 2147483647 h 2208"/>
                <a:gd name="T6" fmla="*/ 2147483647 w 104"/>
                <a:gd name="T7" fmla="*/ 2147483647 h 2208"/>
                <a:gd name="T8" fmla="*/ 2147483647 w 104"/>
                <a:gd name="T9" fmla="*/ 2147483647 h 2208"/>
                <a:gd name="T10" fmla="*/ 2147483647 w 104"/>
                <a:gd name="T11" fmla="*/ 2147483647 h 2208"/>
                <a:gd name="T12" fmla="*/ 2147483647 w 104"/>
                <a:gd name="T13" fmla="*/ 2147483647 h 2208"/>
                <a:gd name="T14" fmla="*/ 2147483647 w 104"/>
                <a:gd name="T15" fmla="*/ 2147483647 h 2208"/>
                <a:gd name="T16" fmla="*/ 2147483647 w 104"/>
                <a:gd name="T17" fmla="*/ 2147483647 h 2208"/>
                <a:gd name="T18" fmla="*/ 2147483647 w 104"/>
                <a:gd name="T19" fmla="*/ 2147483647 h 2208"/>
                <a:gd name="T20" fmla="*/ 2147483647 w 104"/>
                <a:gd name="T21" fmla="*/ 2147483647 h 2208"/>
                <a:gd name="T22" fmla="*/ 2147483647 w 104"/>
                <a:gd name="T23" fmla="*/ 2147483647 h 2208"/>
                <a:gd name="T24" fmla="*/ 2147483647 w 104"/>
                <a:gd name="T25" fmla="*/ 2147483647 h 2208"/>
                <a:gd name="T26" fmla="*/ 2147483647 w 104"/>
                <a:gd name="T27" fmla="*/ 2147483647 h 2208"/>
                <a:gd name="T28" fmla="*/ 2147483647 w 104"/>
                <a:gd name="T29" fmla="*/ 2147483647 h 2208"/>
                <a:gd name="T30" fmla="*/ 2147483647 w 104"/>
                <a:gd name="T31" fmla="*/ 2147483647 h 2208"/>
                <a:gd name="T32" fmla="*/ 2147483647 w 104"/>
                <a:gd name="T33" fmla="*/ 2147483647 h 2208"/>
                <a:gd name="T34" fmla="*/ 2147483647 w 104"/>
                <a:gd name="T35" fmla="*/ 2147483647 h 2208"/>
                <a:gd name="T36" fmla="*/ 2147483647 w 104"/>
                <a:gd name="T37" fmla="*/ 2147483647 h 2208"/>
                <a:gd name="T38" fmla="*/ 2147483647 w 104"/>
                <a:gd name="T39" fmla="*/ 2147483647 h 2208"/>
                <a:gd name="T40" fmla="*/ 2147483647 w 104"/>
                <a:gd name="T41" fmla="*/ 2147483647 h 2208"/>
                <a:gd name="T42" fmla="*/ 2147483647 w 104"/>
                <a:gd name="T43" fmla="*/ 2147483647 h 2208"/>
                <a:gd name="T44" fmla="*/ 2147483647 w 104"/>
                <a:gd name="T45" fmla="*/ 2147483647 h 2208"/>
                <a:gd name="T46" fmla="*/ 2147483647 w 104"/>
                <a:gd name="T47" fmla="*/ 2147483647 h 2208"/>
                <a:gd name="T48" fmla="*/ 2147483647 w 104"/>
                <a:gd name="T49" fmla="*/ 2147483647 h 2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2208"/>
                <a:gd name="T77" fmla="*/ 104 w 104"/>
                <a:gd name="T78" fmla="*/ 2208 h 2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2208">
                  <a:moveTo>
                    <a:pt x="104" y="0"/>
                  </a:moveTo>
                  <a:cubicBezTo>
                    <a:pt x="56" y="32"/>
                    <a:pt x="8" y="64"/>
                    <a:pt x="8" y="96"/>
                  </a:cubicBezTo>
                  <a:cubicBezTo>
                    <a:pt x="8" y="128"/>
                    <a:pt x="104" y="160"/>
                    <a:pt x="104" y="192"/>
                  </a:cubicBezTo>
                  <a:cubicBezTo>
                    <a:pt x="104" y="224"/>
                    <a:pt x="8" y="256"/>
                    <a:pt x="8" y="288"/>
                  </a:cubicBezTo>
                  <a:cubicBezTo>
                    <a:pt x="8" y="320"/>
                    <a:pt x="104" y="352"/>
                    <a:pt x="104" y="384"/>
                  </a:cubicBezTo>
                  <a:cubicBezTo>
                    <a:pt x="104" y="416"/>
                    <a:pt x="8" y="448"/>
                    <a:pt x="8" y="480"/>
                  </a:cubicBezTo>
                  <a:cubicBezTo>
                    <a:pt x="8" y="512"/>
                    <a:pt x="104" y="544"/>
                    <a:pt x="104" y="576"/>
                  </a:cubicBezTo>
                  <a:cubicBezTo>
                    <a:pt x="104" y="608"/>
                    <a:pt x="8" y="640"/>
                    <a:pt x="8" y="672"/>
                  </a:cubicBezTo>
                  <a:cubicBezTo>
                    <a:pt x="8" y="704"/>
                    <a:pt x="104" y="736"/>
                    <a:pt x="104" y="768"/>
                  </a:cubicBezTo>
                  <a:cubicBezTo>
                    <a:pt x="104" y="800"/>
                    <a:pt x="8" y="832"/>
                    <a:pt x="8" y="864"/>
                  </a:cubicBezTo>
                  <a:cubicBezTo>
                    <a:pt x="8" y="896"/>
                    <a:pt x="104" y="928"/>
                    <a:pt x="104" y="960"/>
                  </a:cubicBezTo>
                  <a:cubicBezTo>
                    <a:pt x="104" y="992"/>
                    <a:pt x="8" y="1024"/>
                    <a:pt x="8" y="1056"/>
                  </a:cubicBezTo>
                  <a:cubicBezTo>
                    <a:pt x="8" y="1088"/>
                    <a:pt x="104" y="1120"/>
                    <a:pt x="104" y="1152"/>
                  </a:cubicBezTo>
                  <a:cubicBezTo>
                    <a:pt x="104" y="1184"/>
                    <a:pt x="8" y="1216"/>
                    <a:pt x="8" y="1248"/>
                  </a:cubicBezTo>
                  <a:cubicBezTo>
                    <a:pt x="8" y="1280"/>
                    <a:pt x="104" y="1312"/>
                    <a:pt x="104" y="1344"/>
                  </a:cubicBezTo>
                  <a:cubicBezTo>
                    <a:pt x="104" y="1376"/>
                    <a:pt x="8" y="1408"/>
                    <a:pt x="8" y="1440"/>
                  </a:cubicBezTo>
                  <a:cubicBezTo>
                    <a:pt x="8" y="1472"/>
                    <a:pt x="104" y="1504"/>
                    <a:pt x="104" y="1536"/>
                  </a:cubicBezTo>
                  <a:cubicBezTo>
                    <a:pt x="104" y="1568"/>
                    <a:pt x="8" y="1600"/>
                    <a:pt x="8" y="1632"/>
                  </a:cubicBezTo>
                  <a:cubicBezTo>
                    <a:pt x="8" y="1664"/>
                    <a:pt x="104" y="1696"/>
                    <a:pt x="104" y="1728"/>
                  </a:cubicBezTo>
                  <a:cubicBezTo>
                    <a:pt x="104" y="1760"/>
                    <a:pt x="8" y="1792"/>
                    <a:pt x="8" y="1824"/>
                  </a:cubicBezTo>
                  <a:cubicBezTo>
                    <a:pt x="8" y="1856"/>
                    <a:pt x="104" y="1888"/>
                    <a:pt x="104" y="1920"/>
                  </a:cubicBezTo>
                  <a:cubicBezTo>
                    <a:pt x="104" y="1952"/>
                    <a:pt x="16" y="1984"/>
                    <a:pt x="8" y="2016"/>
                  </a:cubicBezTo>
                  <a:cubicBezTo>
                    <a:pt x="0" y="2048"/>
                    <a:pt x="48" y="2088"/>
                    <a:pt x="56" y="2112"/>
                  </a:cubicBezTo>
                  <a:cubicBezTo>
                    <a:pt x="64" y="2136"/>
                    <a:pt x="56" y="2144"/>
                    <a:pt x="56" y="2160"/>
                  </a:cubicBezTo>
                  <a:cubicBezTo>
                    <a:pt x="56" y="2176"/>
                    <a:pt x="56" y="2192"/>
                    <a:pt x="56" y="2208"/>
                  </a:cubicBezTo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39"/>
            <p:cNvSpPr>
              <a:spLocks/>
            </p:cNvSpPr>
            <p:nvPr/>
          </p:nvSpPr>
          <p:spPr bwMode="auto">
            <a:xfrm rot="7260000" flipH="1">
              <a:off x="4881341" y="2347841"/>
              <a:ext cx="86755" cy="1724263"/>
            </a:xfrm>
            <a:custGeom>
              <a:avLst/>
              <a:gdLst>
                <a:gd name="T0" fmla="*/ 2147483647 w 104"/>
                <a:gd name="T1" fmla="*/ 0 h 2208"/>
                <a:gd name="T2" fmla="*/ 2147483647 w 104"/>
                <a:gd name="T3" fmla="*/ 2147483647 h 2208"/>
                <a:gd name="T4" fmla="*/ 2147483647 w 104"/>
                <a:gd name="T5" fmla="*/ 2147483647 h 2208"/>
                <a:gd name="T6" fmla="*/ 2147483647 w 104"/>
                <a:gd name="T7" fmla="*/ 2147483647 h 2208"/>
                <a:gd name="T8" fmla="*/ 2147483647 w 104"/>
                <a:gd name="T9" fmla="*/ 2147483647 h 2208"/>
                <a:gd name="T10" fmla="*/ 2147483647 w 104"/>
                <a:gd name="T11" fmla="*/ 2147483647 h 2208"/>
                <a:gd name="T12" fmla="*/ 2147483647 w 104"/>
                <a:gd name="T13" fmla="*/ 2147483647 h 2208"/>
                <a:gd name="T14" fmla="*/ 2147483647 w 104"/>
                <a:gd name="T15" fmla="*/ 2147483647 h 2208"/>
                <a:gd name="T16" fmla="*/ 2147483647 w 104"/>
                <a:gd name="T17" fmla="*/ 2147483647 h 2208"/>
                <a:gd name="T18" fmla="*/ 2147483647 w 104"/>
                <a:gd name="T19" fmla="*/ 2147483647 h 2208"/>
                <a:gd name="T20" fmla="*/ 2147483647 w 104"/>
                <a:gd name="T21" fmla="*/ 2147483647 h 2208"/>
                <a:gd name="T22" fmla="*/ 2147483647 w 104"/>
                <a:gd name="T23" fmla="*/ 2147483647 h 2208"/>
                <a:gd name="T24" fmla="*/ 2147483647 w 104"/>
                <a:gd name="T25" fmla="*/ 2147483647 h 2208"/>
                <a:gd name="T26" fmla="*/ 2147483647 w 104"/>
                <a:gd name="T27" fmla="*/ 2147483647 h 2208"/>
                <a:gd name="T28" fmla="*/ 2147483647 w 104"/>
                <a:gd name="T29" fmla="*/ 2147483647 h 2208"/>
                <a:gd name="T30" fmla="*/ 2147483647 w 104"/>
                <a:gd name="T31" fmla="*/ 2147483647 h 2208"/>
                <a:gd name="T32" fmla="*/ 2147483647 w 104"/>
                <a:gd name="T33" fmla="*/ 2147483647 h 2208"/>
                <a:gd name="T34" fmla="*/ 2147483647 w 104"/>
                <a:gd name="T35" fmla="*/ 2147483647 h 2208"/>
                <a:gd name="T36" fmla="*/ 2147483647 w 104"/>
                <a:gd name="T37" fmla="*/ 2147483647 h 2208"/>
                <a:gd name="T38" fmla="*/ 2147483647 w 104"/>
                <a:gd name="T39" fmla="*/ 2147483647 h 2208"/>
                <a:gd name="T40" fmla="*/ 2147483647 w 104"/>
                <a:gd name="T41" fmla="*/ 2147483647 h 2208"/>
                <a:gd name="T42" fmla="*/ 2147483647 w 104"/>
                <a:gd name="T43" fmla="*/ 2147483647 h 2208"/>
                <a:gd name="T44" fmla="*/ 2147483647 w 104"/>
                <a:gd name="T45" fmla="*/ 2147483647 h 2208"/>
                <a:gd name="T46" fmla="*/ 2147483647 w 104"/>
                <a:gd name="T47" fmla="*/ 2147483647 h 2208"/>
                <a:gd name="T48" fmla="*/ 2147483647 w 104"/>
                <a:gd name="T49" fmla="*/ 2147483647 h 2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2208"/>
                <a:gd name="T77" fmla="*/ 104 w 104"/>
                <a:gd name="T78" fmla="*/ 2208 h 2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2208">
                  <a:moveTo>
                    <a:pt x="104" y="0"/>
                  </a:moveTo>
                  <a:cubicBezTo>
                    <a:pt x="56" y="32"/>
                    <a:pt x="8" y="64"/>
                    <a:pt x="8" y="96"/>
                  </a:cubicBezTo>
                  <a:cubicBezTo>
                    <a:pt x="8" y="128"/>
                    <a:pt x="104" y="160"/>
                    <a:pt x="104" y="192"/>
                  </a:cubicBezTo>
                  <a:cubicBezTo>
                    <a:pt x="104" y="224"/>
                    <a:pt x="8" y="256"/>
                    <a:pt x="8" y="288"/>
                  </a:cubicBezTo>
                  <a:cubicBezTo>
                    <a:pt x="8" y="320"/>
                    <a:pt x="104" y="352"/>
                    <a:pt x="104" y="384"/>
                  </a:cubicBezTo>
                  <a:cubicBezTo>
                    <a:pt x="104" y="416"/>
                    <a:pt x="8" y="448"/>
                    <a:pt x="8" y="480"/>
                  </a:cubicBezTo>
                  <a:cubicBezTo>
                    <a:pt x="8" y="512"/>
                    <a:pt x="104" y="544"/>
                    <a:pt x="104" y="576"/>
                  </a:cubicBezTo>
                  <a:cubicBezTo>
                    <a:pt x="104" y="608"/>
                    <a:pt x="8" y="640"/>
                    <a:pt x="8" y="672"/>
                  </a:cubicBezTo>
                  <a:cubicBezTo>
                    <a:pt x="8" y="704"/>
                    <a:pt x="104" y="736"/>
                    <a:pt x="104" y="768"/>
                  </a:cubicBezTo>
                  <a:cubicBezTo>
                    <a:pt x="104" y="800"/>
                    <a:pt x="8" y="832"/>
                    <a:pt x="8" y="864"/>
                  </a:cubicBezTo>
                  <a:cubicBezTo>
                    <a:pt x="8" y="896"/>
                    <a:pt x="104" y="928"/>
                    <a:pt x="104" y="960"/>
                  </a:cubicBezTo>
                  <a:cubicBezTo>
                    <a:pt x="104" y="992"/>
                    <a:pt x="8" y="1024"/>
                    <a:pt x="8" y="1056"/>
                  </a:cubicBezTo>
                  <a:cubicBezTo>
                    <a:pt x="8" y="1088"/>
                    <a:pt x="104" y="1120"/>
                    <a:pt x="104" y="1152"/>
                  </a:cubicBezTo>
                  <a:cubicBezTo>
                    <a:pt x="104" y="1184"/>
                    <a:pt x="8" y="1216"/>
                    <a:pt x="8" y="1248"/>
                  </a:cubicBezTo>
                  <a:cubicBezTo>
                    <a:pt x="8" y="1280"/>
                    <a:pt x="104" y="1312"/>
                    <a:pt x="104" y="1344"/>
                  </a:cubicBezTo>
                  <a:cubicBezTo>
                    <a:pt x="104" y="1376"/>
                    <a:pt x="8" y="1408"/>
                    <a:pt x="8" y="1440"/>
                  </a:cubicBezTo>
                  <a:cubicBezTo>
                    <a:pt x="8" y="1472"/>
                    <a:pt x="104" y="1504"/>
                    <a:pt x="104" y="1536"/>
                  </a:cubicBezTo>
                  <a:cubicBezTo>
                    <a:pt x="104" y="1568"/>
                    <a:pt x="8" y="1600"/>
                    <a:pt x="8" y="1632"/>
                  </a:cubicBezTo>
                  <a:cubicBezTo>
                    <a:pt x="8" y="1664"/>
                    <a:pt x="104" y="1696"/>
                    <a:pt x="104" y="1728"/>
                  </a:cubicBezTo>
                  <a:cubicBezTo>
                    <a:pt x="104" y="1760"/>
                    <a:pt x="8" y="1792"/>
                    <a:pt x="8" y="1824"/>
                  </a:cubicBezTo>
                  <a:cubicBezTo>
                    <a:pt x="8" y="1856"/>
                    <a:pt x="104" y="1888"/>
                    <a:pt x="104" y="1920"/>
                  </a:cubicBezTo>
                  <a:cubicBezTo>
                    <a:pt x="104" y="1952"/>
                    <a:pt x="16" y="1984"/>
                    <a:pt x="8" y="2016"/>
                  </a:cubicBezTo>
                  <a:cubicBezTo>
                    <a:pt x="0" y="2048"/>
                    <a:pt x="48" y="2088"/>
                    <a:pt x="56" y="2112"/>
                  </a:cubicBezTo>
                  <a:cubicBezTo>
                    <a:pt x="64" y="2136"/>
                    <a:pt x="56" y="2144"/>
                    <a:pt x="56" y="2160"/>
                  </a:cubicBezTo>
                  <a:cubicBezTo>
                    <a:pt x="56" y="2176"/>
                    <a:pt x="56" y="2192"/>
                    <a:pt x="56" y="2208"/>
                  </a:cubicBezTo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324725" y="2819400"/>
              <a:ext cx="266700" cy="1724025"/>
            </a:xfrm>
            <a:prstGeom prst="ellipse">
              <a:avLst/>
            </a:prstGeom>
            <a:gradFill>
              <a:gsLst>
                <a:gs pos="3500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noFill/>
            </a:ln>
            <a:scene3d>
              <a:camera prst="orthographicFront"/>
              <a:lightRig rig="threePt" dir="t"/>
            </a:scene3d>
            <a:sp3d>
              <a:bevelT w="1270000"/>
              <a:bevelB w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4657725" y="2609850"/>
              <a:ext cx="2257425" cy="2143125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270000" h="1270000"/>
              <a:bevelB w="1270000" h="1270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 rot="16200000">
              <a:off x="6124580" y="3524249"/>
              <a:ext cx="1166811" cy="26194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5676900" y="3600450"/>
              <a:ext cx="142875" cy="1524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>
              <a:stCxn id="22" idx="6"/>
              <a:endCxn id="23" idx="7"/>
            </p:cNvCxnSpPr>
            <p:nvPr/>
          </p:nvCxnSpPr>
          <p:spPr>
            <a:xfrm rot="16200000" flipH="1" flipV="1">
              <a:off x="5977942" y="2892723"/>
              <a:ext cx="550954" cy="9091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2" idx="2"/>
              <a:endCxn id="23" idx="5"/>
            </p:cNvCxnSpPr>
            <p:nvPr/>
          </p:nvCxnSpPr>
          <p:spPr>
            <a:xfrm rot="5400000" flipH="1">
              <a:off x="5999372" y="3530012"/>
              <a:ext cx="508093" cy="90913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23" idx="2"/>
            </p:cNvCxnSpPr>
            <p:nvPr/>
          </p:nvCxnSpPr>
          <p:spPr>
            <a:xfrm rot="10800000" flipH="1">
              <a:off x="5676900" y="3676650"/>
              <a:ext cx="17716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9"/>
            <p:cNvSpPr>
              <a:spLocks/>
            </p:cNvSpPr>
            <p:nvPr/>
          </p:nvSpPr>
          <p:spPr bwMode="auto">
            <a:xfrm rot="1496161">
              <a:off x="5309967" y="3662292"/>
              <a:ext cx="86755" cy="1724263"/>
            </a:xfrm>
            <a:custGeom>
              <a:avLst/>
              <a:gdLst>
                <a:gd name="T0" fmla="*/ 2147483647 w 104"/>
                <a:gd name="T1" fmla="*/ 0 h 2208"/>
                <a:gd name="T2" fmla="*/ 2147483647 w 104"/>
                <a:gd name="T3" fmla="*/ 2147483647 h 2208"/>
                <a:gd name="T4" fmla="*/ 2147483647 w 104"/>
                <a:gd name="T5" fmla="*/ 2147483647 h 2208"/>
                <a:gd name="T6" fmla="*/ 2147483647 w 104"/>
                <a:gd name="T7" fmla="*/ 2147483647 h 2208"/>
                <a:gd name="T8" fmla="*/ 2147483647 w 104"/>
                <a:gd name="T9" fmla="*/ 2147483647 h 2208"/>
                <a:gd name="T10" fmla="*/ 2147483647 w 104"/>
                <a:gd name="T11" fmla="*/ 2147483647 h 2208"/>
                <a:gd name="T12" fmla="*/ 2147483647 w 104"/>
                <a:gd name="T13" fmla="*/ 2147483647 h 2208"/>
                <a:gd name="T14" fmla="*/ 2147483647 w 104"/>
                <a:gd name="T15" fmla="*/ 2147483647 h 2208"/>
                <a:gd name="T16" fmla="*/ 2147483647 w 104"/>
                <a:gd name="T17" fmla="*/ 2147483647 h 2208"/>
                <a:gd name="T18" fmla="*/ 2147483647 w 104"/>
                <a:gd name="T19" fmla="*/ 2147483647 h 2208"/>
                <a:gd name="T20" fmla="*/ 2147483647 w 104"/>
                <a:gd name="T21" fmla="*/ 2147483647 h 2208"/>
                <a:gd name="T22" fmla="*/ 2147483647 w 104"/>
                <a:gd name="T23" fmla="*/ 2147483647 h 2208"/>
                <a:gd name="T24" fmla="*/ 2147483647 w 104"/>
                <a:gd name="T25" fmla="*/ 2147483647 h 2208"/>
                <a:gd name="T26" fmla="*/ 2147483647 w 104"/>
                <a:gd name="T27" fmla="*/ 2147483647 h 2208"/>
                <a:gd name="T28" fmla="*/ 2147483647 w 104"/>
                <a:gd name="T29" fmla="*/ 2147483647 h 2208"/>
                <a:gd name="T30" fmla="*/ 2147483647 w 104"/>
                <a:gd name="T31" fmla="*/ 2147483647 h 2208"/>
                <a:gd name="T32" fmla="*/ 2147483647 w 104"/>
                <a:gd name="T33" fmla="*/ 2147483647 h 2208"/>
                <a:gd name="T34" fmla="*/ 2147483647 w 104"/>
                <a:gd name="T35" fmla="*/ 2147483647 h 2208"/>
                <a:gd name="T36" fmla="*/ 2147483647 w 104"/>
                <a:gd name="T37" fmla="*/ 2147483647 h 2208"/>
                <a:gd name="T38" fmla="*/ 2147483647 w 104"/>
                <a:gd name="T39" fmla="*/ 2147483647 h 2208"/>
                <a:gd name="T40" fmla="*/ 2147483647 w 104"/>
                <a:gd name="T41" fmla="*/ 2147483647 h 2208"/>
                <a:gd name="T42" fmla="*/ 2147483647 w 104"/>
                <a:gd name="T43" fmla="*/ 2147483647 h 2208"/>
                <a:gd name="T44" fmla="*/ 2147483647 w 104"/>
                <a:gd name="T45" fmla="*/ 2147483647 h 2208"/>
                <a:gd name="T46" fmla="*/ 2147483647 w 104"/>
                <a:gd name="T47" fmla="*/ 2147483647 h 2208"/>
                <a:gd name="T48" fmla="*/ 2147483647 w 104"/>
                <a:gd name="T49" fmla="*/ 2147483647 h 2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2208"/>
                <a:gd name="T77" fmla="*/ 104 w 104"/>
                <a:gd name="T78" fmla="*/ 2208 h 2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2208">
                  <a:moveTo>
                    <a:pt x="104" y="0"/>
                  </a:moveTo>
                  <a:cubicBezTo>
                    <a:pt x="56" y="32"/>
                    <a:pt x="8" y="64"/>
                    <a:pt x="8" y="96"/>
                  </a:cubicBezTo>
                  <a:cubicBezTo>
                    <a:pt x="8" y="128"/>
                    <a:pt x="104" y="160"/>
                    <a:pt x="104" y="192"/>
                  </a:cubicBezTo>
                  <a:cubicBezTo>
                    <a:pt x="104" y="224"/>
                    <a:pt x="8" y="256"/>
                    <a:pt x="8" y="288"/>
                  </a:cubicBezTo>
                  <a:cubicBezTo>
                    <a:pt x="8" y="320"/>
                    <a:pt x="104" y="352"/>
                    <a:pt x="104" y="384"/>
                  </a:cubicBezTo>
                  <a:cubicBezTo>
                    <a:pt x="104" y="416"/>
                    <a:pt x="8" y="448"/>
                    <a:pt x="8" y="480"/>
                  </a:cubicBezTo>
                  <a:cubicBezTo>
                    <a:pt x="8" y="512"/>
                    <a:pt x="104" y="544"/>
                    <a:pt x="104" y="576"/>
                  </a:cubicBezTo>
                  <a:cubicBezTo>
                    <a:pt x="104" y="608"/>
                    <a:pt x="8" y="640"/>
                    <a:pt x="8" y="672"/>
                  </a:cubicBezTo>
                  <a:cubicBezTo>
                    <a:pt x="8" y="704"/>
                    <a:pt x="104" y="736"/>
                    <a:pt x="104" y="768"/>
                  </a:cubicBezTo>
                  <a:cubicBezTo>
                    <a:pt x="104" y="800"/>
                    <a:pt x="8" y="832"/>
                    <a:pt x="8" y="864"/>
                  </a:cubicBezTo>
                  <a:cubicBezTo>
                    <a:pt x="8" y="896"/>
                    <a:pt x="104" y="928"/>
                    <a:pt x="104" y="960"/>
                  </a:cubicBezTo>
                  <a:cubicBezTo>
                    <a:pt x="104" y="992"/>
                    <a:pt x="8" y="1024"/>
                    <a:pt x="8" y="1056"/>
                  </a:cubicBezTo>
                  <a:cubicBezTo>
                    <a:pt x="8" y="1088"/>
                    <a:pt x="104" y="1120"/>
                    <a:pt x="104" y="1152"/>
                  </a:cubicBezTo>
                  <a:cubicBezTo>
                    <a:pt x="104" y="1184"/>
                    <a:pt x="8" y="1216"/>
                    <a:pt x="8" y="1248"/>
                  </a:cubicBezTo>
                  <a:cubicBezTo>
                    <a:pt x="8" y="1280"/>
                    <a:pt x="104" y="1312"/>
                    <a:pt x="104" y="1344"/>
                  </a:cubicBezTo>
                  <a:cubicBezTo>
                    <a:pt x="104" y="1376"/>
                    <a:pt x="8" y="1408"/>
                    <a:pt x="8" y="1440"/>
                  </a:cubicBezTo>
                  <a:cubicBezTo>
                    <a:pt x="8" y="1472"/>
                    <a:pt x="104" y="1504"/>
                    <a:pt x="104" y="1536"/>
                  </a:cubicBezTo>
                  <a:cubicBezTo>
                    <a:pt x="104" y="1568"/>
                    <a:pt x="8" y="1600"/>
                    <a:pt x="8" y="1632"/>
                  </a:cubicBezTo>
                  <a:cubicBezTo>
                    <a:pt x="8" y="1664"/>
                    <a:pt x="104" y="1696"/>
                    <a:pt x="104" y="1728"/>
                  </a:cubicBezTo>
                  <a:cubicBezTo>
                    <a:pt x="104" y="1760"/>
                    <a:pt x="8" y="1792"/>
                    <a:pt x="8" y="1824"/>
                  </a:cubicBezTo>
                  <a:cubicBezTo>
                    <a:pt x="8" y="1856"/>
                    <a:pt x="104" y="1888"/>
                    <a:pt x="104" y="1920"/>
                  </a:cubicBezTo>
                  <a:cubicBezTo>
                    <a:pt x="104" y="1952"/>
                    <a:pt x="16" y="1984"/>
                    <a:pt x="8" y="2016"/>
                  </a:cubicBezTo>
                  <a:cubicBezTo>
                    <a:pt x="0" y="2048"/>
                    <a:pt x="48" y="2088"/>
                    <a:pt x="56" y="2112"/>
                  </a:cubicBezTo>
                  <a:cubicBezTo>
                    <a:pt x="64" y="2136"/>
                    <a:pt x="56" y="2144"/>
                    <a:pt x="56" y="2160"/>
                  </a:cubicBezTo>
                  <a:cubicBezTo>
                    <a:pt x="56" y="2176"/>
                    <a:pt x="56" y="2192"/>
                    <a:pt x="56" y="2208"/>
                  </a:cubicBezTo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auto">
            <a:xfrm rot="-4800000">
              <a:off x="6624416" y="2976491"/>
              <a:ext cx="86755" cy="1724263"/>
            </a:xfrm>
            <a:custGeom>
              <a:avLst/>
              <a:gdLst>
                <a:gd name="T0" fmla="*/ 2147483647 w 104"/>
                <a:gd name="T1" fmla="*/ 0 h 2208"/>
                <a:gd name="T2" fmla="*/ 2147483647 w 104"/>
                <a:gd name="T3" fmla="*/ 2147483647 h 2208"/>
                <a:gd name="T4" fmla="*/ 2147483647 w 104"/>
                <a:gd name="T5" fmla="*/ 2147483647 h 2208"/>
                <a:gd name="T6" fmla="*/ 2147483647 w 104"/>
                <a:gd name="T7" fmla="*/ 2147483647 h 2208"/>
                <a:gd name="T8" fmla="*/ 2147483647 w 104"/>
                <a:gd name="T9" fmla="*/ 2147483647 h 2208"/>
                <a:gd name="T10" fmla="*/ 2147483647 w 104"/>
                <a:gd name="T11" fmla="*/ 2147483647 h 2208"/>
                <a:gd name="T12" fmla="*/ 2147483647 w 104"/>
                <a:gd name="T13" fmla="*/ 2147483647 h 2208"/>
                <a:gd name="T14" fmla="*/ 2147483647 w 104"/>
                <a:gd name="T15" fmla="*/ 2147483647 h 2208"/>
                <a:gd name="T16" fmla="*/ 2147483647 w 104"/>
                <a:gd name="T17" fmla="*/ 2147483647 h 2208"/>
                <a:gd name="T18" fmla="*/ 2147483647 w 104"/>
                <a:gd name="T19" fmla="*/ 2147483647 h 2208"/>
                <a:gd name="T20" fmla="*/ 2147483647 w 104"/>
                <a:gd name="T21" fmla="*/ 2147483647 h 2208"/>
                <a:gd name="T22" fmla="*/ 2147483647 w 104"/>
                <a:gd name="T23" fmla="*/ 2147483647 h 2208"/>
                <a:gd name="T24" fmla="*/ 2147483647 w 104"/>
                <a:gd name="T25" fmla="*/ 2147483647 h 2208"/>
                <a:gd name="T26" fmla="*/ 2147483647 w 104"/>
                <a:gd name="T27" fmla="*/ 2147483647 h 2208"/>
                <a:gd name="T28" fmla="*/ 2147483647 w 104"/>
                <a:gd name="T29" fmla="*/ 2147483647 h 2208"/>
                <a:gd name="T30" fmla="*/ 2147483647 w 104"/>
                <a:gd name="T31" fmla="*/ 2147483647 h 2208"/>
                <a:gd name="T32" fmla="*/ 2147483647 w 104"/>
                <a:gd name="T33" fmla="*/ 2147483647 h 2208"/>
                <a:gd name="T34" fmla="*/ 2147483647 w 104"/>
                <a:gd name="T35" fmla="*/ 2147483647 h 2208"/>
                <a:gd name="T36" fmla="*/ 2147483647 w 104"/>
                <a:gd name="T37" fmla="*/ 2147483647 h 2208"/>
                <a:gd name="T38" fmla="*/ 2147483647 w 104"/>
                <a:gd name="T39" fmla="*/ 2147483647 h 2208"/>
                <a:gd name="T40" fmla="*/ 2147483647 w 104"/>
                <a:gd name="T41" fmla="*/ 2147483647 h 2208"/>
                <a:gd name="T42" fmla="*/ 2147483647 w 104"/>
                <a:gd name="T43" fmla="*/ 2147483647 h 2208"/>
                <a:gd name="T44" fmla="*/ 2147483647 w 104"/>
                <a:gd name="T45" fmla="*/ 2147483647 h 2208"/>
                <a:gd name="T46" fmla="*/ 2147483647 w 104"/>
                <a:gd name="T47" fmla="*/ 2147483647 h 2208"/>
                <a:gd name="T48" fmla="*/ 2147483647 w 104"/>
                <a:gd name="T49" fmla="*/ 2147483647 h 2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2208"/>
                <a:gd name="T77" fmla="*/ 104 w 104"/>
                <a:gd name="T78" fmla="*/ 2208 h 2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2208">
                  <a:moveTo>
                    <a:pt x="104" y="0"/>
                  </a:moveTo>
                  <a:cubicBezTo>
                    <a:pt x="56" y="32"/>
                    <a:pt x="8" y="64"/>
                    <a:pt x="8" y="96"/>
                  </a:cubicBezTo>
                  <a:cubicBezTo>
                    <a:pt x="8" y="128"/>
                    <a:pt x="104" y="160"/>
                    <a:pt x="104" y="192"/>
                  </a:cubicBezTo>
                  <a:cubicBezTo>
                    <a:pt x="104" y="224"/>
                    <a:pt x="8" y="256"/>
                    <a:pt x="8" y="288"/>
                  </a:cubicBezTo>
                  <a:cubicBezTo>
                    <a:pt x="8" y="320"/>
                    <a:pt x="104" y="352"/>
                    <a:pt x="104" y="384"/>
                  </a:cubicBezTo>
                  <a:cubicBezTo>
                    <a:pt x="104" y="416"/>
                    <a:pt x="8" y="448"/>
                    <a:pt x="8" y="480"/>
                  </a:cubicBezTo>
                  <a:cubicBezTo>
                    <a:pt x="8" y="512"/>
                    <a:pt x="104" y="544"/>
                    <a:pt x="104" y="576"/>
                  </a:cubicBezTo>
                  <a:cubicBezTo>
                    <a:pt x="104" y="608"/>
                    <a:pt x="8" y="640"/>
                    <a:pt x="8" y="672"/>
                  </a:cubicBezTo>
                  <a:cubicBezTo>
                    <a:pt x="8" y="704"/>
                    <a:pt x="104" y="736"/>
                    <a:pt x="104" y="768"/>
                  </a:cubicBezTo>
                  <a:cubicBezTo>
                    <a:pt x="104" y="800"/>
                    <a:pt x="8" y="832"/>
                    <a:pt x="8" y="864"/>
                  </a:cubicBezTo>
                  <a:cubicBezTo>
                    <a:pt x="8" y="896"/>
                    <a:pt x="104" y="928"/>
                    <a:pt x="104" y="960"/>
                  </a:cubicBezTo>
                  <a:cubicBezTo>
                    <a:pt x="104" y="992"/>
                    <a:pt x="8" y="1024"/>
                    <a:pt x="8" y="1056"/>
                  </a:cubicBezTo>
                  <a:cubicBezTo>
                    <a:pt x="8" y="1088"/>
                    <a:pt x="104" y="1120"/>
                    <a:pt x="104" y="1152"/>
                  </a:cubicBezTo>
                  <a:cubicBezTo>
                    <a:pt x="104" y="1184"/>
                    <a:pt x="8" y="1216"/>
                    <a:pt x="8" y="1248"/>
                  </a:cubicBezTo>
                  <a:cubicBezTo>
                    <a:pt x="8" y="1280"/>
                    <a:pt x="104" y="1312"/>
                    <a:pt x="104" y="1344"/>
                  </a:cubicBezTo>
                  <a:cubicBezTo>
                    <a:pt x="104" y="1376"/>
                    <a:pt x="8" y="1408"/>
                    <a:pt x="8" y="1440"/>
                  </a:cubicBezTo>
                  <a:cubicBezTo>
                    <a:pt x="8" y="1472"/>
                    <a:pt x="104" y="1504"/>
                    <a:pt x="104" y="1536"/>
                  </a:cubicBezTo>
                  <a:cubicBezTo>
                    <a:pt x="104" y="1568"/>
                    <a:pt x="8" y="1600"/>
                    <a:pt x="8" y="1632"/>
                  </a:cubicBezTo>
                  <a:cubicBezTo>
                    <a:pt x="8" y="1664"/>
                    <a:pt x="104" y="1696"/>
                    <a:pt x="104" y="1728"/>
                  </a:cubicBezTo>
                  <a:cubicBezTo>
                    <a:pt x="104" y="1760"/>
                    <a:pt x="8" y="1792"/>
                    <a:pt x="8" y="1824"/>
                  </a:cubicBezTo>
                  <a:cubicBezTo>
                    <a:pt x="8" y="1856"/>
                    <a:pt x="104" y="1888"/>
                    <a:pt x="104" y="1920"/>
                  </a:cubicBezTo>
                  <a:cubicBezTo>
                    <a:pt x="104" y="1952"/>
                    <a:pt x="16" y="1984"/>
                    <a:pt x="8" y="2016"/>
                  </a:cubicBezTo>
                  <a:cubicBezTo>
                    <a:pt x="0" y="2048"/>
                    <a:pt x="48" y="2088"/>
                    <a:pt x="56" y="2112"/>
                  </a:cubicBezTo>
                  <a:cubicBezTo>
                    <a:pt x="64" y="2136"/>
                    <a:pt x="56" y="2144"/>
                    <a:pt x="56" y="2160"/>
                  </a:cubicBezTo>
                  <a:cubicBezTo>
                    <a:pt x="56" y="2176"/>
                    <a:pt x="56" y="2192"/>
                    <a:pt x="56" y="2208"/>
                  </a:cubicBezTo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Freeform 39"/>
            <p:cNvSpPr>
              <a:spLocks/>
            </p:cNvSpPr>
            <p:nvPr/>
          </p:nvSpPr>
          <p:spPr bwMode="auto">
            <a:xfrm rot="600000" flipV="1">
              <a:off x="5814791" y="1871591"/>
              <a:ext cx="86755" cy="1724263"/>
            </a:xfrm>
            <a:custGeom>
              <a:avLst/>
              <a:gdLst>
                <a:gd name="T0" fmla="*/ 2147483647 w 104"/>
                <a:gd name="T1" fmla="*/ 0 h 2208"/>
                <a:gd name="T2" fmla="*/ 2147483647 w 104"/>
                <a:gd name="T3" fmla="*/ 2147483647 h 2208"/>
                <a:gd name="T4" fmla="*/ 2147483647 w 104"/>
                <a:gd name="T5" fmla="*/ 2147483647 h 2208"/>
                <a:gd name="T6" fmla="*/ 2147483647 w 104"/>
                <a:gd name="T7" fmla="*/ 2147483647 h 2208"/>
                <a:gd name="T8" fmla="*/ 2147483647 w 104"/>
                <a:gd name="T9" fmla="*/ 2147483647 h 2208"/>
                <a:gd name="T10" fmla="*/ 2147483647 w 104"/>
                <a:gd name="T11" fmla="*/ 2147483647 h 2208"/>
                <a:gd name="T12" fmla="*/ 2147483647 w 104"/>
                <a:gd name="T13" fmla="*/ 2147483647 h 2208"/>
                <a:gd name="T14" fmla="*/ 2147483647 w 104"/>
                <a:gd name="T15" fmla="*/ 2147483647 h 2208"/>
                <a:gd name="T16" fmla="*/ 2147483647 w 104"/>
                <a:gd name="T17" fmla="*/ 2147483647 h 2208"/>
                <a:gd name="T18" fmla="*/ 2147483647 w 104"/>
                <a:gd name="T19" fmla="*/ 2147483647 h 2208"/>
                <a:gd name="T20" fmla="*/ 2147483647 w 104"/>
                <a:gd name="T21" fmla="*/ 2147483647 h 2208"/>
                <a:gd name="T22" fmla="*/ 2147483647 w 104"/>
                <a:gd name="T23" fmla="*/ 2147483647 h 2208"/>
                <a:gd name="T24" fmla="*/ 2147483647 w 104"/>
                <a:gd name="T25" fmla="*/ 2147483647 h 2208"/>
                <a:gd name="T26" fmla="*/ 2147483647 w 104"/>
                <a:gd name="T27" fmla="*/ 2147483647 h 2208"/>
                <a:gd name="T28" fmla="*/ 2147483647 w 104"/>
                <a:gd name="T29" fmla="*/ 2147483647 h 2208"/>
                <a:gd name="T30" fmla="*/ 2147483647 w 104"/>
                <a:gd name="T31" fmla="*/ 2147483647 h 2208"/>
                <a:gd name="T32" fmla="*/ 2147483647 w 104"/>
                <a:gd name="T33" fmla="*/ 2147483647 h 2208"/>
                <a:gd name="T34" fmla="*/ 2147483647 w 104"/>
                <a:gd name="T35" fmla="*/ 2147483647 h 2208"/>
                <a:gd name="T36" fmla="*/ 2147483647 w 104"/>
                <a:gd name="T37" fmla="*/ 2147483647 h 2208"/>
                <a:gd name="T38" fmla="*/ 2147483647 w 104"/>
                <a:gd name="T39" fmla="*/ 2147483647 h 2208"/>
                <a:gd name="T40" fmla="*/ 2147483647 w 104"/>
                <a:gd name="T41" fmla="*/ 2147483647 h 2208"/>
                <a:gd name="T42" fmla="*/ 2147483647 w 104"/>
                <a:gd name="T43" fmla="*/ 2147483647 h 2208"/>
                <a:gd name="T44" fmla="*/ 2147483647 w 104"/>
                <a:gd name="T45" fmla="*/ 2147483647 h 2208"/>
                <a:gd name="T46" fmla="*/ 2147483647 w 104"/>
                <a:gd name="T47" fmla="*/ 2147483647 h 2208"/>
                <a:gd name="T48" fmla="*/ 2147483647 w 104"/>
                <a:gd name="T49" fmla="*/ 2147483647 h 220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4"/>
                <a:gd name="T76" fmla="*/ 0 h 2208"/>
                <a:gd name="T77" fmla="*/ 104 w 104"/>
                <a:gd name="T78" fmla="*/ 2208 h 220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4" h="2208">
                  <a:moveTo>
                    <a:pt x="104" y="0"/>
                  </a:moveTo>
                  <a:cubicBezTo>
                    <a:pt x="56" y="32"/>
                    <a:pt x="8" y="64"/>
                    <a:pt x="8" y="96"/>
                  </a:cubicBezTo>
                  <a:cubicBezTo>
                    <a:pt x="8" y="128"/>
                    <a:pt x="104" y="160"/>
                    <a:pt x="104" y="192"/>
                  </a:cubicBezTo>
                  <a:cubicBezTo>
                    <a:pt x="104" y="224"/>
                    <a:pt x="8" y="256"/>
                    <a:pt x="8" y="288"/>
                  </a:cubicBezTo>
                  <a:cubicBezTo>
                    <a:pt x="8" y="320"/>
                    <a:pt x="104" y="352"/>
                    <a:pt x="104" y="384"/>
                  </a:cubicBezTo>
                  <a:cubicBezTo>
                    <a:pt x="104" y="416"/>
                    <a:pt x="8" y="448"/>
                    <a:pt x="8" y="480"/>
                  </a:cubicBezTo>
                  <a:cubicBezTo>
                    <a:pt x="8" y="512"/>
                    <a:pt x="104" y="544"/>
                    <a:pt x="104" y="576"/>
                  </a:cubicBezTo>
                  <a:cubicBezTo>
                    <a:pt x="104" y="608"/>
                    <a:pt x="8" y="640"/>
                    <a:pt x="8" y="672"/>
                  </a:cubicBezTo>
                  <a:cubicBezTo>
                    <a:pt x="8" y="704"/>
                    <a:pt x="104" y="736"/>
                    <a:pt x="104" y="768"/>
                  </a:cubicBezTo>
                  <a:cubicBezTo>
                    <a:pt x="104" y="800"/>
                    <a:pt x="8" y="832"/>
                    <a:pt x="8" y="864"/>
                  </a:cubicBezTo>
                  <a:cubicBezTo>
                    <a:pt x="8" y="896"/>
                    <a:pt x="104" y="928"/>
                    <a:pt x="104" y="960"/>
                  </a:cubicBezTo>
                  <a:cubicBezTo>
                    <a:pt x="104" y="992"/>
                    <a:pt x="8" y="1024"/>
                    <a:pt x="8" y="1056"/>
                  </a:cubicBezTo>
                  <a:cubicBezTo>
                    <a:pt x="8" y="1088"/>
                    <a:pt x="104" y="1120"/>
                    <a:pt x="104" y="1152"/>
                  </a:cubicBezTo>
                  <a:cubicBezTo>
                    <a:pt x="104" y="1184"/>
                    <a:pt x="8" y="1216"/>
                    <a:pt x="8" y="1248"/>
                  </a:cubicBezTo>
                  <a:cubicBezTo>
                    <a:pt x="8" y="1280"/>
                    <a:pt x="104" y="1312"/>
                    <a:pt x="104" y="1344"/>
                  </a:cubicBezTo>
                  <a:cubicBezTo>
                    <a:pt x="104" y="1376"/>
                    <a:pt x="8" y="1408"/>
                    <a:pt x="8" y="1440"/>
                  </a:cubicBezTo>
                  <a:cubicBezTo>
                    <a:pt x="8" y="1472"/>
                    <a:pt x="104" y="1504"/>
                    <a:pt x="104" y="1536"/>
                  </a:cubicBezTo>
                  <a:cubicBezTo>
                    <a:pt x="104" y="1568"/>
                    <a:pt x="8" y="1600"/>
                    <a:pt x="8" y="1632"/>
                  </a:cubicBezTo>
                  <a:cubicBezTo>
                    <a:pt x="8" y="1664"/>
                    <a:pt x="104" y="1696"/>
                    <a:pt x="104" y="1728"/>
                  </a:cubicBezTo>
                  <a:cubicBezTo>
                    <a:pt x="104" y="1760"/>
                    <a:pt x="8" y="1792"/>
                    <a:pt x="8" y="1824"/>
                  </a:cubicBezTo>
                  <a:cubicBezTo>
                    <a:pt x="8" y="1856"/>
                    <a:pt x="104" y="1888"/>
                    <a:pt x="104" y="1920"/>
                  </a:cubicBezTo>
                  <a:cubicBezTo>
                    <a:pt x="104" y="1952"/>
                    <a:pt x="16" y="1984"/>
                    <a:pt x="8" y="2016"/>
                  </a:cubicBezTo>
                  <a:cubicBezTo>
                    <a:pt x="0" y="2048"/>
                    <a:pt x="48" y="2088"/>
                    <a:pt x="56" y="2112"/>
                  </a:cubicBezTo>
                  <a:cubicBezTo>
                    <a:pt x="64" y="2136"/>
                    <a:pt x="56" y="2144"/>
                    <a:pt x="56" y="2160"/>
                  </a:cubicBezTo>
                  <a:cubicBezTo>
                    <a:pt x="56" y="2176"/>
                    <a:pt x="56" y="2192"/>
                    <a:pt x="56" y="2208"/>
                  </a:cubicBezTo>
                </a:path>
              </a:pathLst>
            </a:custGeom>
            <a:noFill/>
            <a:ln w="28575">
              <a:solidFill>
                <a:srgbClr val="333399"/>
              </a:solidFill>
              <a:round/>
              <a:headEnd/>
              <a:tailEnd type="triangle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3" name="Straight Connector 42"/>
            <p:cNvCxnSpPr>
              <a:stCxn id="37" idx="0"/>
            </p:cNvCxnSpPr>
            <p:nvPr/>
          </p:nvCxnSpPr>
          <p:spPr>
            <a:xfrm rot="5400000" flipH="1" flipV="1">
              <a:off x="7996237" y="2281238"/>
              <a:ext cx="0" cy="107632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7996238" y="3995738"/>
              <a:ext cx="0" cy="1076325"/>
            </a:xfrm>
            <a:prstGeom prst="line">
              <a:avLst/>
            </a:prstGeom>
            <a:ln w="50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7658100" y="3381375"/>
              <a:ext cx="98296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Imaging </a:t>
              </a:r>
            </a:p>
            <a:p>
              <a:r>
                <a:rPr lang="de-CH" dirty="0" err="1" smtClean="0"/>
                <a:t>system</a:t>
              </a:r>
              <a:endParaRPr lang="en-GB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610708" y="6424870"/>
            <a:ext cx="441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Need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scatter</a:t>
            </a:r>
            <a:r>
              <a:rPr lang="de-CH" dirty="0" smtClean="0"/>
              <a:t> 1000 </a:t>
            </a:r>
            <a:r>
              <a:rPr lang="de-CH" dirty="0" err="1" smtClean="0"/>
              <a:t>photons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detect</a:t>
            </a:r>
            <a:r>
              <a:rPr lang="de-CH" dirty="0" smtClean="0"/>
              <a:t> </a:t>
            </a:r>
            <a:r>
              <a:rPr lang="de-CH" dirty="0" err="1" smtClean="0"/>
              <a:t>atom</a:t>
            </a:r>
            <a:endParaRPr lang="de-CH" dirty="0" smtClean="0"/>
          </a:p>
        </p:txBody>
      </p:sp>
      <p:pic>
        <p:nvPicPr>
          <p:cNvPr id="49" name="Picture 4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165183" y="1658678"/>
            <a:ext cx="1829244" cy="180754"/>
          </a:xfrm>
          <a:prstGeom prst="rect">
            <a:avLst/>
          </a:prstGeom>
        </p:spPr>
      </p:pic>
      <p:pic>
        <p:nvPicPr>
          <p:cNvPr id="51" name="Picture 5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100893" y="6494986"/>
            <a:ext cx="2731770" cy="224790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238016" y="3979424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0513" y="3655332"/>
            <a:ext cx="281940" cy="255270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rot="5400000">
            <a:off x="-80826" y="1664907"/>
            <a:ext cx="3057522" cy="1495424"/>
          </a:xfrm>
          <a:prstGeom prst="straightConnector1">
            <a:avLst/>
          </a:prstGeom>
          <a:ln w="508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U-Turn Arrow 40"/>
          <p:cNvSpPr/>
          <p:nvPr/>
        </p:nvSpPr>
        <p:spPr>
          <a:xfrm flipH="1">
            <a:off x="850381" y="3556148"/>
            <a:ext cx="581025" cy="847726"/>
          </a:xfrm>
          <a:prstGeom prst="uturnArrow">
            <a:avLst>
              <a:gd name="adj1" fmla="val 13525"/>
              <a:gd name="adj2" fmla="val 25000"/>
              <a:gd name="adj3" fmla="val 25000"/>
              <a:gd name="adj4" fmla="val 34836"/>
              <a:gd name="adj5" fmla="val 46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9610" y="5348177"/>
            <a:ext cx="39414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Photon </a:t>
            </a:r>
            <a:r>
              <a:rPr lang="de-CH" dirty="0" err="1" smtClean="0"/>
              <a:t>scattered</a:t>
            </a:r>
            <a:r>
              <a:rPr lang="de-CH" dirty="0" smtClean="0"/>
              <a:t> </a:t>
            </a:r>
            <a:r>
              <a:rPr lang="de-CH" dirty="0" err="1" smtClean="0"/>
              <a:t>every</a:t>
            </a:r>
            <a:r>
              <a:rPr lang="de-CH" dirty="0" smtClean="0"/>
              <a:t> 7 </a:t>
            </a:r>
            <a:r>
              <a:rPr lang="de-CH" dirty="0" err="1" smtClean="0"/>
              <a:t>ns</a:t>
            </a:r>
            <a:r>
              <a:rPr lang="de-CH" dirty="0" smtClean="0"/>
              <a:t> </a:t>
            </a:r>
          </a:p>
          <a:p>
            <a:r>
              <a:rPr lang="de-CH" dirty="0" smtClean="0"/>
              <a:t>		BUT </a:t>
            </a:r>
          </a:p>
          <a:p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only</a:t>
            </a:r>
            <a:r>
              <a:rPr lang="de-CH" dirty="0" smtClean="0"/>
              <a:t> </a:t>
            </a:r>
            <a:r>
              <a:rPr lang="de-CH" dirty="0" err="1" smtClean="0"/>
              <a:t>collect</a:t>
            </a:r>
            <a:r>
              <a:rPr lang="de-CH" dirty="0" smtClean="0"/>
              <a:t> a </a:t>
            </a:r>
            <a:r>
              <a:rPr lang="de-CH" dirty="0" err="1" smtClean="0"/>
              <a:t>small</a:t>
            </a:r>
            <a:r>
              <a:rPr lang="de-CH" dirty="0" smtClean="0"/>
              <a:t> </a:t>
            </a:r>
            <a:r>
              <a:rPr lang="de-CH" dirty="0" err="1" smtClean="0"/>
              <a:t>fraction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48" grpId="2" animBg="1"/>
      <p:bldP spid="47" grpId="0"/>
      <p:bldP spid="41" grpId="1" animBg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26" y="-12759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Measurement – </a:t>
            </a:r>
            <a:r>
              <a:rPr lang="de-CH" dirty="0" err="1" smtClean="0"/>
              <a:t>experiment</a:t>
            </a:r>
            <a:r>
              <a:rPr lang="de-CH" dirty="0" smtClean="0"/>
              <a:t> </a:t>
            </a:r>
            <a:r>
              <a:rPr lang="de-CH" dirty="0" err="1" smtClean="0"/>
              <a:t>sequence</a:t>
            </a:r>
            <a:endParaRPr lang="en-GB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959720" y="1434599"/>
            <a:ext cx="5343896" cy="1588"/>
          </a:xfrm>
          <a:prstGeom prst="straightConnector1">
            <a:avLst/>
          </a:prstGeom>
          <a:ln w="4762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3090560" y="1253268"/>
            <a:ext cx="2507345" cy="35625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2083430" y="1259878"/>
            <a:ext cx="715618" cy="34985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ounded Rectangle 10"/>
          <p:cNvSpPr/>
          <p:nvPr/>
        </p:nvSpPr>
        <p:spPr>
          <a:xfrm>
            <a:off x="5995471" y="1251926"/>
            <a:ext cx="636105" cy="373711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258604" y="1688792"/>
            <a:ext cx="2118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How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photons</a:t>
            </a:r>
            <a:r>
              <a:rPr lang="de-CH" dirty="0" smtClean="0"/>
              <a:t>?</a:t>
            </a:r>
            <a:endParaRPr lang="en-GB" dirty="0"/>
          </a:p>
        </p:txBody>
      </p:sp>
      <p:pic>
        <p:nvPicPr>
          <p:cNvPr id="23" name="Picture 20" descr="photons_br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4262" y="3344665"/>
            <a:ext cx="2817626" cy="1859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1" descr="photons_dar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01479" y="3361466"/>
            <a:ext cx="2739265" cy="180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42557" y="3134005"/>
            <a:ext cx="2148959" cy="234878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616355" y="3126917"/>
            <a:ext cx="2177311" cy="23797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52895" y="2050723"/>
            <a:ext cx="5083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Statistics</a:t>
            </a:r>
            <a:r>
              <a:rPr lang="de-CH" dirty="0" smtClean="0"/>
              <a:t>: </a:t>
            </a:r>
            <a:r>
              <a:rPr lang="de-CH" dirty="0" err="1" smtClean="0"/>
              <a:t>repeat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experiment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(1000) </a:t>
            </a:r>
            <a:r>
              <a:rPr lang="de-CH" dirty="0" err="1" smtClean="0"/>
              <a:t>times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147777" y="2454748"/>
            <a:ext cx="4685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Number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photons</a:t>
            </a:r>
            <a:r>
              <a:rPr lang="de-CH" dirty="0" smtClean="0"/>
              <a:t> = 8, 4, 2, 0, 0, 1, 5, 0, 0, 8 ….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969906" y="90573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Initialise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5951356" y="896206"/>
            <a:ext cx="8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Detect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3741556" y="915256"/>
            <a:ext cx="1262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Manipulate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28" y="-180753"/>
            <a:ext cx="8229600" cy="1143000"/>
          </a:xfrm>
        </p:spPr>
        <p:txBody>
          <a:bodyPr/>
          <a:lstStyle/>
          <a:p>
            <a:r>
              <a:rPr lang="de-CH" dirty="0" smtClean="0"/>
              <a:t>Single </a:t>
            </a:r>
            <a:r>
              <a:rPr lang="de-CH" dirty="0" err="1" smtClean="0"/>
              <a:t>shot</a:t>
            </a:r>
            <a:r>
              <a:rPr lang="de-CH" dirty="0" smtClean="0"/>
              <a:t> </a:t>
            </a:r>
            <a:r>
              <a:rPr lang="de-CH" dirty="0" err="1" smtClean="0"/>
              <a:t>measurement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898736" y="4649362"/>
            <a:ext cx="4483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dirty="0" smtClean="0"/>
              <a:t>Measurement: “8 </a:t>
            </a:r>
            <a:r>
              <a:rPr lang="de-CH" sz="2000" dirty="0" err="1" smtClean="0"/>
              <a:t>counts</a:t>
            </a:r>
            <a:r>
              <a:rPr lang="de-CH" sz="2000" dirty="0" smtClean="0"/>
              <a:t>, </a:t>
            </a:r>
            <a:r>
              <a:rPr lang="de-CH" sz="2000" dirty="0" err="1" smtClean="0"/>
              <a:t>this</a:t>
            </a:r>
            <a:r>
              <a:rPr lang="de-CH" sz="2000" dirty="0" smtClean="0"/>
              <a:t> qubit </a:t>
            </a:r>
            <a:r>
              <a:rPr lang="de-CH" sz="2000" dirty="0" err="1" smtClean="0"/>
              <a:t>is</a:t>
            </a:r>
            <a:r>
              <a:rPr lang="de-CH" sz="2000" dirty="0" smtClean="0"/>
              <a:t> 1!“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6255" y="5139760"/>
            <a:ext cx="525647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CH" dirty="0" err="1" smtClean="0"/>
              <a:t>Accuracy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0.9999 </a:t>
            </a:r>
            <a:r>
              <a:rPr lang="de-CH" dirty="0" err="1" smtClean="0"/>
              <a:t>achieved</a:t>
            </a:r>
            <a:r>
              <a:rPr lang="de-CH" dirty="0" smtClean="0"/>
              <a:t> in 150 </a:t>
            </a:r>
            <a:r>
              <a:rPr lang="de-CH" dirty="0" err="1" smtClean="0"/>
              <a:t>microseconds</a:t>
            </a:r>
            <a:endParaRPr lang="de-CH" dirty="0" smtClean="0"/>
          </a:p>
          <a:p>
            <a:pPr algn="ctr"/>
            <a:r>
              <a:rPr lang="de-CH" dirty="0" err="1" smtClean="0"/>
              <a:t>Myerson</a:t>
            </a:r>
            <a:r>
              <a:rPr lang="de-CH" dirty="0" smtClean="0"/>
              <a:t> et al. Phys. </a:t>
            </a:r>
            <a:r>
              <a:rPr lang="de-CH" dirty="0" err="1" smtClean="0"/>
              <a:t>Rev</a:t>
            </a:r>
            <a:r>
              <a:rPr lang="de-CH" dirty="0" smtClean="0"/>
              <a:t>. </a:t>
            </a:r>
            <a:r>
              <a:rPr lang="de-CH" dirty="0" err="1" smtClean="0"/>
              <a:t>Lett</a:t>
            </a:r>
            <a:r>
              <a:rPr lang="de-CH" dirty="0" smtClean="0"/>
              <a:t>. 100, 200502, (2008)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705" y="1371588"/>
            <a:ext cx="4876342" cy="2775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5645888" y="2232821"/>
            <a:ext cx="349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err="1" smtClean="0"/>
              <a:t>Classical</a:t>
            </a:r>
            <a:r>
              <a:rPr lang="de-CH" sz="2000" dirty="0" smtClean="0"/>
              <a:t> </a:t>
            </a:r>
            <a:r>
              <a:rPr lang="de-CH" sz="2000" dirty="0" err="1" smtClean="0"/>
              <a:t>processing</a:t>
            </a:r>
            <a:endParaRPr lang="de-CH" sz="2000" dirty="0" smtClean="0"/>
          </a:p>
          <a:p>
            <a:r>
              <a:rPr lang="de-CH" sz="2000" dirty="0" smtClean="0"/>
              <a:t>“</a:t>
            </a:r>
            <a:r>
              <a:rPr lang="de-CH" sz="2000" dirty="0" err="1" smtClean="0"/>
              <a:t>If</a:t>
            </a:r>
            <a:r>
              <a:rPr lang="de-CH" sz="2000" dirty="0" smtClean="0"/>
              <a:t> </a:t>
            </a:r>
            <a:r>
              <a:rPr lang="de-CH" sz="2000" dirty="0" err="1" smtClean="0"/>
              <a:t>you</a:t>
            </a:r>
            <a:r>
              <a:rPr lang="de-CH" sz="2000" dirty="0" smtClean="0"/>
              <a:t> </a:t>
            </a:r>
            <a:r>
              <a:rPr lang="de-CH" sz="2000" dirty="0" err="1" smtClean="0"/>
              <a:t>get</a:t>
            </a:r>
            <a:r>
              <a:rPr lang="de-CH" sz="2000" dirty="0" smtClean="0"/>
              <a:t> 1, 0, do Y, </a:t>
            </a:r>
            <a:r>
              <a:rPr lang="de-CH" sz="2000" dirty="0" err="1" smtClean="0"/>
              <a:t>else</a:t>
            </a:r>
            <a:r>
              <a:rPr lang="de-CH" sz="2000" dirty="0" smtClean="0"/>
              <a:t> do X“</a:t>
            </a:r>
            <a:endParaRPr lang="en-GB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020726" y="839956"/>
            <a:ext cx="71197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“</a:t>
            </a:r>
            <a:r>
              <a:rPr lang="de-CH" sz="1600" dirty="0" err="1" smtClean="0"/>
              <a:t>Realization</a:t>
            </a:r>
            <a:r>
              <a:rPr lang="de-CH" sz="1600" dirty="0" smtClean="0"/>
              <a:t> </a:t>
            </a:r>
            <a:r>
              <a:rPr lang="de-CH" sz="1600" dirty="0" err="1" smtClean="0"/>
              <a:t>of</a:t>
            </a:r>
            <a:r>
              <a:rPr lang="de-CH" sz="1600" dirty="0" smtClean="0"/>
              <a:t> </a:t>
            </a:r>
            <a:r>
              <a:rPr lang="de-CH" sz="1600" dirty="0" err="1" smtClean="0"/>
              <a:t>quantum</a:t>
            </a:r>
            <a:r>
              <a:rPr lang="de-CH" sz="1600" dirty="0" smtClean="0"/>
              <a:t> </a:t>
            </a:r>
            <a:r>
              <a:rPr lang="de-CH" sz="1600" dirty="0" err="1" smtClean="0"/>
              <a:t>error</a:t>
            </a:r>
            <a:r>
              <a:rPr lang="de-CH" sz="1600" dirty="0" smtClean="0"/>
              <a:t>-</a:t>
            </a:r>
            <a:r>
              <a:rPr lang="de-CH" sz="1600" dirty="0" err="1" smtClean="0"/>
              <a:t>correction</a:t>
            </a:r>
            <a:r>
              <a:rPr lang="de-CH" sz="1600" dirty="0" smtClean="0"/>
              <a:t>“, </a:t>
            </a:r>
            <a:r>
              <a:rPr lang="de-CH" sz="1600" dirty="0" err="1" smtClean="0"/>
              <a:t>Chiaverini</a:t>
            </a:r>
            <a:r>
              <a:rPr lang="de-CH" sz="1600" dirty="0" smtClean="0"/>
              <a:t> et al., Nature 432, 602, (2004)</a:t>
            </a:r>
            <a:endParaRPr lang="en-GB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rot="5400000" flipH="1" flipV="1">
            <a:off x="2525181" y="4183901"/>
            <a:ext cx="914399" cy="9568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 flipV="1">
            <a:off x="5316279" y="3019630"/>
            <a:ext cx="999460" cy="21265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48856" y="1764989"/>
            <a:ext cx="935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Target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180752" y="2541165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Ancilla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173664" y="332088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Ancilla</a:t>
            </a:r>
            <a:endParaRPr lang="en-GB" dirty="0"/>
          </a:p>
        </p:txBody>
      </p:sp>
      <p:pic>
        <p:nvPicPr>
          <p:cNvPr id="13" name="Picture 4" descr="0303hist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568064" y="3375488"/>
            <a:ext cx="3431395" cy="237670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46198"/>
            <a:ext cx="8229600" cy="1143000"/>
          </a:xfrm>
        </p:spPr>
        <p:txBody>
          <a:bodyPr/>
          <a:lstStyle/>
          <a:p>
            <a:r>
              <a:rPr lang="de-CH" dirty="0" err="1" smtClean="0"/>
              <a:t>Manipulating</a:t>
            </a:r>
            <a:r>
              <a:rPr lang="de-CH" dirty="0" smtClean="0"/>
              <a:t> </a:t>
            </a:r>
            <a:r>
              <a:rPr lang="de-CH" dirty="0" err="1" smtClean="0"/>
              <a:t>single</a:t>
            </a:r>
            <a:r>
              <a:rPr lang="de-CH" dirty="0" smtClean="0"/>
              <a:t> qubits</a:t>
            </a:r>
            <a:endParaRPr lang="en-GB" dirty="0"/>
          </a:p>
        </p:txBody>
      </p:sp>
      <p:pic>
        <p:nvPicPr>
          <p:cNvPr id="39" name="Picture 3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896791" y="1360442"/>
            <a:ext cx="3483864" cy="22974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494967" y="5677775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5750635" y="4494195"/>
            <a:ext cx="1848274" cy="940612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740705" y="5904311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6826136" y="4406839"/>
            <a:ext cx="1628775" cy="933449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700515" y="3684321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26121" y="4040124"/>
            <a:ext cx="981075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>
            <a:off x="7160302" y="3864705"/>
            <a:ext cx="323056" cy="8731"/>
          </a:xfrm>
          <a:prstGeom prst="straightConnector1">
            <a:avLst/>
          </a:prstGeom>
          <a:ln w="254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456371" y="3770250"/>
            <a:ext cx="169736" cy="161163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770696" y="3560699"/>
            <a:ext cx="230505" cy="255270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8589846" y="5541899"/>
            <a:ext cx="236220" cy="255270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810886" y="5752114"/>
            <a:ext cx="236220" cy="255270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1149838" y="2198323"/>
            <a:ext cx="2914650" cy="2125998"/>
            <a:chOff x="2815691" y="3874752"/>
            <a:chExt cx="2846556" cy="2095860"/>
          </a:xfrm>
        </p:grpSpPr>
        <p:pic>
          <p:nvPicPr>
            <p:cNvPr id="42" name="Picture 94" descr="JHFlopEx-Carrier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993129" y="3874752"/>
              <a:ext cx="2665037" cy="2071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125"/>
            <p:cNvSpPr txBox="1">
              <a:spLocks noChangeArrowheads="1"/>
            </p:cNvSpPr>
            <p:nvPr/>
          </p:nvSpPr>
          <p:spPr bwMode="auto">
            <a:xfrm rot="16200000">
              <a:off x="2602651" y="4490181"/>
              <a:ext cx="764633" cy="3385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Counts</a:t>
              </a:r>
            </a:p>
          </p:txBody>
        </p:sp>
        <p:grpSp>
          <p:nvGrpSpPr>
            <p:cNvPr id="46" name="Group 315"/>
            <p:cNvGrpSpPr>
              <a:grpSpLocks noChangeAspect="1"/>
            </p:cNvGrpSpPr>
            <p:nvPr>
              <p:custDataLst>
                <p:tags r:id="rId12"/>
              </p:custDataLst>
            </p:nvPr>
          </p:nvGrpSpPr>
          <p:grpSpPr bwMode="auto">
            <a:xfrm>
              <a:off x="5266763" y="5753101"/>
              <a:ext cx="395475" cy="217511"/>
              <a:chOff x="3554" y="2859"/>
              <a:chExt cx="2637" cy="1304"/>
            </a:xfrm>
          </p:grpSpPr>
          <p:sp>
            <p:nvSpPr>
              <p:cNvPr id="48" name="Freeform 317"/>
              <p:cNvSpPr>
                <a:spLocks/>
              </p:cNvSpPr>
              <p:nvPr/>
            </p:nvSpPr>
            <p:spPr bwMode="auto">
              <a:xfrm>
                <a:off x="3554" y="3020"/>
                <a:ext cx="387" cy="831"/>
              </a:xfrm>
              <a:custGeom>
                <a:avLst/>
                <a:gdLst>
                  <a:gd name="T0" fmla="*/ 361 w 387"/>
                  <a:gd name="T1" fmla="*/ 295 h 831"/>
                  <a:gd name="T2" fmla="*/ 378 w 387"/>
                  <a:gd name="T3" fmla="*/ 293 h 831"/>
                  <a:gd name="T4" fmla="*/ 386 w 387"/>
                  <a:gd name="T5" fmla="*/ 280 h 831"/>
                  <a:gd name="T6" fmla="*/ 385 w 387"/>
                  <a:gd name="T7" fmla="*/ 262 h 831"/>
                  <a:gd name="T8" fmla="*/ 374 w 387"/>
                  <a:gd name="T9" fmla="*/ 256 h 831"/>
                  <a:gd name="T10" fmla="*/ 240 w 387"/>
                  <a:gd name="T11" fmla="*/ 256 h 831"/>
                  <a:gd name="T12" fmla="*/ 259 w 387"/>
                  <a:gd name="T13" fmla="*/ 180 h 831"/>
                  <a:gd name="T14" fmla="*/ 273 w 387"/>
                  <a:gd name="T15" fmla="*/ 125 h 831"/>
                  <a:gd name="T16" fmla="*/ 282 w 387"/>
                  <a:gd name="T17" fmla="*/ 87 h 831"/>
                  <a:gd name="T18" fmla="*/ 288 w 387"/>
                  <a:gd name="T19" fmla="*/ 61 h 831"/>
                  <a:gd name="T20" fmla="*/ 291 w 387"/>
                  <a:gd name="T21" fmla="*/ 46 h 831"/>
                  <a:gd name="T22" fmla="*/ 292 w 387"/>
                  <a:gd name="T23" fmla="*/ 36 h 831"/>
                  <a:gd name="T24" fmla="*/ 286 w 387"/>
                  <a:gd name="T25" fmla="*/ 14 h 831"/>
                  <a:gd name="T26" fmla="*/ 268 w 387"/>
                  <a:gd name="T27" fmla="*/ 2 h 831"/>
                  <a:gd name="T28" fmla="*/ 253 w 387"/>
                  <a:gd name="T29" fmla="*/ 0 h 831"/>
                  <a:gd name="T30" fmla="*/ 241 w 387"/>
                  <a:gd name="T31" fmla="*/ 3 h 831"/>
                  <a:gd name="T32" fmla="*/ 225 w 387"/>
                  <a:gd name="T33" fmla="*/ 13 h 831"/>
                  <a:gd name="T34" fmla="*/ 211 w 387"/>
                  <a:gd name="T35" fmla="*/ 33 h 831"/>
                  <a:gd name="T36" fmla="*/ 156 w 387"/>
                  <a:gd name="T37" fmla="*/ 256 h 831"/>
                  <a:gd name="T38" fmla="*/ 16 w 387"/>
                  <a:gd name="T39" fmla="*/ 256 h 831"/>
                  <a:gd name="T40" fmla="*/ 4 w 387"/>
                  <a:gd name="T41" fmla="*/ 262 h 831"/>
                  <a:gd name="T42" fmla="*/ 0 w 387"/>
                  <a:gd name="T43" fmla="*/ 280 h 831"/>
                  <a:gd name="T44" fmla="*/ 4 w 387"/>
                  <a:gd name="T45" fmla="*/ 293 h 831"/>
                  <a:gd name="T46" fmla="*/ 21 w 387"/>
                  <a:gd name="T47" fmla="*/ 295 h 831"/>
                  <a:gd name="T48" fmla="*/ 132 w 387"/>
                  <a:gd name="T49" fmla="*/ 351 h 831"/>
                  <a:gd name="T50" fmla="*/ 109 w 387"/>
                  <a:gd name="T51" fmla="*/ 446 h 831"/>
                  <a:gd name="T52" fmla="*/ 90 w 387"/>
                  <a:gd name="T53" fmla="*/ 522 h 831"/>
                  <a:gd name="T54" fmla="*/ 76 w 387"/>
                  <a:gd name="T55" fmla="*/ 580 h 831"/>
                  <a:gd name="T56" fmla="*/ 66 w 387"/>
                  <a:gd name="T57" fmla="*/ 625 h 831"/>
                  <a:gd name="T58" fmla="*/ 59 w 387"/>
                  <a:gd name="T59" fmla="*/ 656 h 831"/>
                  <a:gd name="T60" fmla="*/ 54 w 387"/>
                  <a:gd name="T61" fmla="*/ 679 h 831"/>
                  <a:gd name="T62" fmla="*/ 51 w 387"/>
                  <a:gd name="T63" fmla="*/ 693 h 831"/>
                  <a:gd name="T64" fmla="*/ 51 w 387"/>
                  <a:gd name="T65" fmla="*/ 704 h 831"/>
                  <a:gd name="T66" fmla="*/ 50 w 387"/>
                  <a:gd name="T67" fmla="*/ 712 h 831"/>
                  <a:gd name="T68" fmla="*/ 58 w 387"/>
                  <a:gd name="T69" fmla="*/ 760 h 831"/>
                  <a:gd name="T70" fmla="*/ 83 w 387"/>
                  <a:gd name="T71" fmla="*/ 798 h 831"/>
                  <a:gd name="T72" fmla="*/ 119 w 387"/>
                  <a:gd name="T73" fmla="*/ 823 h 831"/>
                  <a:gd name="T74" fmla="*/ 166 w 387"/>
                  <a:gd name="T75" fmla="*/ 831 h 831"/>
                  <a:gd name="T76" fmla="*/ 215 w 387"/>
                  <a:gd name="T77" fmla="*/ 822 h 831"/>
                  <a:gd name="T78" fmla="*/ 257 w 387"/>
                  <a:gd name="T79" fmla="*/ 798 h 831"/>
                  <a:gd name="T80" fmla="*/ 292 w 387"/>
                  <a:gd name="T81" fmla="*/ 764 h 831"/>
                  <a:gd name="T82" fmla="*/ 322 w 387"/>
                  <a:gd name="T83" fmla="*/ 725 h 831"/>
                  <a:gd name="T84" fmla="*/ 344 w 387"/>
                  <a:gd name="T85" fmla="*/ 688 h 831"/>
                  <a:gd name="T86" fmla="*/ 358 w 387"/>
                  <a:gd name="T87" fmla="*/ 655 h 831"/>
                  <a:gd name="T88" fmla="*/ 366 w 387"/>
                  <a:gd name="T89" fmla="*/ 635 h 831"/>
                  <a:gd name="T90" fmla="*/ 366 w 387"/>
                  <a:gd name="T91" fmla="*/ 624 h 831"/>
                  <a:gd name="T92" fmla="*/ 359 w 387"/>
                  <a:gd name="T93" fmla="*/ 618 h 831"/>
                  <a:gd name="T94" fmla="*/ 352 w 387"/>
                  <a:gd name="T95" fmla="*/ 617 h 831"/>
                  <a:gd name="T96" fmla="*/ 340 w 387"/>
                  <a:gd name="T97" fmla="*/ 621 h 831"/>
                  <a:gd name="T98" fmla="*/ 316 w 387"/>
                  <a:gd name="T99" fmla="*/ 673 h 831"/>
                  <a:gd name="T100" fmla="*/ 281 w 387"/>
                  <a:gd name="T101" fmla="*/ 732 h 831"/>
                  <a:gd name="T102" fmla="*/ 246 w 387"/>
                  <a:gd name="T103" fmla="*/ 771 h 831"/>
                  <a:gd name="T104" fmla="*/ 213 w 387"/>
                  <a:gd name="T105" fmla="*/ 792 h 831"/>
                  <a:gd name="T106" fmla="*/ 182 w 387"/>
                  <a:gd name="T107" fmla="*/ 802 h 831"/>
                  <a:gd name="T108" fmla="*/ 157 w 387"/>
                  <a:gd name="T109" fmla="*/ 801 h 831"/>
                  <a:gd name="T110" fmla="*/ 139 w 387"/>
                  <a:gd name="T111" fmla="*/ 789 h 831"/>
                  <a:gd name="T112" fmla="*/ 131 w 387"/>
                  <a:gd name="T113" fmla="*/ 762 h 831"/>
                  <a:gd name="T114" fmla="*/ 130 w 387"/>
                  <a:gd name="T115" fmla="*/ 727 h 831"/>
                  <a:gd name="T116" fmla="*/ 134 w 387"/>
                  <a:gd name="T117" fmla="*/ 692 h 831"/>
                  <a:gd name="T118" fmla="*/ 230 w 387"/>
                  <a:gd name="T119" fmla="*/ 295 h 83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387"/>
                  <a:gd name="T181" fmla="*/ 0 h 831"/>
                  <a:gd name="T182" fmla="*/ 387 w 387"/>
                  <a:gd name="T183" fmla="*/ 831 h 83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387" h="831">
                    <a:moveTo>
                      <a:pt x="230" y="295"/>
                    </a:moveTo>
                    <a:lnTo>
                      <a:pt x="361" y="295"/>
                    </a:lnTo>
                    <a:lnTo>
                      <a:pt x="370" y="295"/>
                    </a:lnTo>
                    <a:lnTo>
                      <a:pt x="378" y="293"/>
                    </a:lnTo>
                    <a:lnTo>
                      <a:pt x="382" y="288"/>
                    </a:lnTo>
                    <a:lnTo>
                      <a:pt x="386" y="280"/>
                    </a:lnTo>
                    <a:lnTo>
                      <a:pt x="387" y="270"/>
                    </a:lnTo>
                    <a:lnTo>
                      <a:pt x="385" y="262"/>
                    </a:lnTo>
                    <a:lnTo>
                      <a:pt x="382" y="258"/>
                    </a:lnTo>
                    <a:lnTo>
                      <a:pt x="374" y="256"/>
                    </a:lnTo>
                    <a:lnTo>
                      <a:pt x="364" y="256"/>
                    </a:lnTo>
                    <a:lnTo>
                      <a:pt x="240" y="256"/>
                    </a:lnTo>
                    <a:lnTo>
                      <a:pt x="251" y="216"/>
                    </a:lnTo>
                    <a:lnTo>
                      <a:pt x="259" y="180"/>
                    </a:lnTo>
                    <a:lnTo>
                      <a:pt x="266" y="151"/>
                    </a:lnTo>
                    <a:lnTo>
                      <a:pt x="273" y="125"/>
                    </a:lnTo>
                    <a:lnTo>
                      <a:pt x="277" y="104"/>
                    </a:lnTo>
                    <a:lnTo>
                      <a:pt x="282" y="87"/>
                    </a:lnTo>
                    <a:lnTo>
                      <a:pt x="285" y="73"/>
                    </a:lnTo>
                    <a:lnTo>
                      <a:pt x="288" y="61"/>
                    </a:lnTo>
                    <a:lnTo>
                      <a:pt x="289" y="53"/>
                    </a:lnTo>
                    <a:lnTo>
                      <a:pt x="291" y="46"/>
                    </a:lnTo>
                    <a:lnTo>
                      <a:pt x="292" y="41"/>
                    </a:lnTo>
                    <a:lnTo>
                      <a:pt x="292" y="36"/>
                    </a:lnTo>
                    <a:lnTo>
                      <a:pt x="290" y="23"/>
                    </a:lnTo>
                    <a:lnTo>
                      <a:pt x="286" y="14"/>
                    </a:lnTo>
                    <a:lnTo>
                      <a:pt x="278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53" y="0"/>
                    </a:lnTo>
                    <a:lnTo>
                      <a:pt x="248" y="1"/>
                    </a:lnTo>
                    <a:lnTo>
                      <a:pt x="241" y="3"/>
                    </a:lnTo>
                    <a:lnTo>
                      <a:pt x="233" y="7"/>
                    </a:lnTo>
                    <a:lnTo>
                      <a:pt x="225" y="13"/>
                    </a:lnTo>
                    <a:lnTo>
                      <a:pt x="217" y="21"/>
                    </a:lnTo>
                    <a:lnTo>
                      <a:pt x="211" y="33"/>
                    </a:lnTo>
                    <a:lnTo>
                      <a:pt x="205" y="48"/>
                    </a:lnTo>
                    <a:lnTo>
                      <a:pt x="156" y="256"/>
                    </a:lnTo>
                    <a:lnTo>
                      <a:pt x="26" y="256"/>
                    </a:lnTo>
                    <a:lnTo>
                      <a:pt x="16" y="256"/>
                    </a:lnTo>
                    <a:lnTo>
                      <a:pt x="9" y="258"/>
                    </a:lnTo>
                    <a:lnTo>
                      <a:pt x="4" y="262"/>
                    </a:lnTo>
                    <a:lnTo>
                      <a:pt x="1" y="270"/>
                    </a:lnTo>
                    <a:lnTo>
                      <a:pt x="0" y="280"/>
                    </a:lnTo>
                    <a:lnTo>
                      <a:pt x="1" y="288"/>
                    </a:lnTo>
                    <a:lnTo>
                      <a:pt x="4" y="293"/>
                    </a:lnTo>
                    <a:lnTo>
                      <a:pt x="12" y="295"/>
                    </a:lnTo>
                    <a:lnTo>
                      <a:pt x="21" y="295"/>
                    </a:lnTo>
                    <a:lnTo>
                      <a:pt x="146" y="295"/>
                    </a:lnTo>
                    <a:lnTo>
                      <a:pt x="132" y="351"/>
                    </a:lnTo>
                    <a:lnTo>
                      <a:pt x="120" y="401"/>
                    </a:lnTo>
                    <a:lnTo>
                      <a:pt x="109" y="446"/>
                    </a:lnTo>
                    <a:lnTo>
                      <a:pt x="99" y="487"/>
                    </a:lnTo>
                    <a:lnTo>
                      <a:pt x="90" y="522"/>
                    </a:lnTo>
                    <a:lnTo>
                      <a:pt x="83" y="553"/>
                    </a:lnTo>
                    <a:lnTo>
                      <a:pt x="76" y="580"/>
                    </a:lnTo>
                    <a:lnTo>
                      <a:pt x="71" y="604"/>
                    </a:lnTo>
                    <a:lnTo>
                      <a:pt x="66" y="625"/>
                    </a:lnTo>
                    <a:lnTo>
                      <a:pt x="62" y="642"/>
                    </a:lnTo>
                    <a:lnTo>
                      <a:pt x="59" y="656"/>
                    </a:lnTo>
                    <a:lnTo>
                      <a:pt x="56" y="669"/>
                    </a:lnTo>
                    <a:lnTo>
                      <a:pt x="54" y="679"/>
                    </a:lnTo>
                    <a:lnTo>
                      <a:pt x="52" y="687"/>
                    </a:lnTo>
                    <a:lnTo>
                      <a:pt x="51" y="693"/>
                    </a:lnTo>
                    <a:lnTo>
                      <a:pt x="51" y="699"/>
                    </a:lnTo>
                    <a:lnTo>
                      <a:pt x="51" y="704"/>
                    </a:lnTo>
                    <a:lnTo>
                      <a:pt x="50" y="708"/>
                    </a:lnTo>
                    <a:lnTo>
                      <a:pt x="50" y="712"/>
                    </a:lnTo>
                    <a:lnTo>
                      <a:pt x="51" y="737"/>
                    </a:lnTo>
                    <a:lnTo>
                      <a:pt x="58" y="760"/>
                    </a:lnTo>
                    <a:lnTo>
                      <a:pt x="69" y="780"/>
                    </a:lnTo>
                    <a:lnTo>
                      <a:pt x="83" y="798"/>
                    </a:lnTo>
                    <a:lnTo>
                      <a:pt x="99" y="812"/>
                    </a:lnTo>
                    <a:lnTo>
                      <a:pt x="119" y="823"/>
                    </a:lnTo>
                    <a:lnTo>
                      <a:pt x="142" y="830"/>
                    </a:lnTo>
                    <a:lnTo>
                      <a:pt x="166" y="831"/>
                    </a:lnTo>
                    <a:lnTo>
                      <a:pt x="191" y="829"/>
                    </a:lnTo>
                    <a:lnTo>
                      <a:pt x="215" y="822"/>
                    </a:lnTo>
                    <a:lnTo>
                      <a:pt x="236" y="811"/>
                    </a:lnTo>
                    <a:lnTo>
                      <a:pt x="257" y="798"/>
                    </a:lnTo>
                    <a:lnTo>
                      <a:pt x="276" y="782"/>
                    </a:lnTo>
                    <a:lnTo>
                      <a:pt x="292" y="764"/>
                    </a:lnTo>
                    <a:lnTo>
                      <a:pt x="308" y="745"/>
                    </a:lnTo>
                    <a:lnTo>
                      <a:pt x="322" y="725"/>
                    </a:lnTo>
                    <a:lnTo>
                      <a:pt x="334" y="706"/>
                    </a:lnTo>
                    <a:lnTo>
                      <a:pt x="344" y="688"/>
                    </a:lnTo>
                    <a:lnTo>
                      <a:pt x="352" y="671"/>
                    </a:lnTo>
                    <a:lnTo>
                      <a:pt x="358" y="655"/>
                    </a:lnTo>
                    <a:lnTo>
                      <a:pt x="363" y="644"/>
                    </a:lnTo>
                    <a:lnTo>
                      <a:pt x="366" y="635"/>
                    </a:lnTo>
                    <a:lnTo>
                      <a:pt x="367" y="631"/>
                    </a:lnTo>
                    <a:lnTo>
                      <a:pt x="366" y="624"/>
                    </a:lnTo>
                    <a:lnTo>
                      <a:pt x="363" y="620"/>
                    </a:lnTo>
                    <a:lnTo>
                      <a:pt x="359" y="618"/>
                    </a:lnTo>
                    <a:lnTo>
                      <a:pt x="356" y="618"/>
                    </a:lnTo>
                    <a:lnTo>
                      <a:pt x="352" y="617"/>
                    </a:lnTo>
                    <a:lnTo>
                      <a:pt x="345" y="618"/>
                    </a:lnTo>
                    <a:lnTo>
                      <a:pt x="340" y="621"/>
                    </a:lnTo>
                    <a:lnTo>
                      <a:pt x="333" y="636"/>
                    </a:lnTo>
                    <a:lnTo>
                      <a:pt x="316" y="673"/>
                    </a:lnTo>
                    <a:lnTo>
                      <a:pt x="299" y="706"/>
                    </a:lnTo>
                    <a:lnTo>
                      <a:pt x="281" y="732"/>
                    </a:lnTo>
                    <a:lnTo>
                      <a:pt x="264" y="753"/>
                    </a:lnTo>
                    <a:lnTo>
                      <a:pt x="246" y="771"/>
                    </a:lnTo>
                    <a:lnTo>
                      <a:pt x="229" y="783"/>
                    </a:lnTo>
                    <a:lnTo>
                      <a:pt x="213" y="792"/>
                    </a:lnTo>
                    <a:lnTo>
                      <a:pt x="197" y="798"/>
                    </a:lnTo>
                    <a:lnTo>
                      <a:pt x="182" y="802"/>
                    </a:lnTo>
                    <a:lnTo>
                      <a:pt x="169" y="803"/>
                    </a:lnTo>
                    <a:lnTo>
                      <a:pt x="157" y="801"/>
                    </a:lnTo>
                    <a:lnTo>
                      <a:pt x="146" y="797"/>
                    </a:lnTo>
                    <a:lnTo>
                      <a:pt x="139" y="789"/>
                    </a:lnTo>
                    <a:lnTo>
                      <a:pt x="134" y="777"/>
                    </a:lnTo>
                    <a:lnTo>
                      <a:pt x="131" y="762"/>
                    </a:lnTo>
                    <a:lnTo>
                      <a:pt x="130" y="743"/>
                    </a:lnTo>
                    <a:lnTo>
                      <a:pt x="130" y="727"/>
                    </a:lnTo>
                    <a:lnTo>
                      <a:pt x="131" y="713"/>
                    </a:lnTo>
                    <a:lnTo>
                      <a:pt x="134" y="692"/>
                    </a:lnTo>
                    <a:lnTo>
                      <a:pt x="137" y="680"/>
                    </a:lnTo>
                    <a:lnTo>
                      <a:pt x="230" y="29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318"/>
              <p:cNvSpPr>
                <a:spLocks/>
              </p:cNvSpPr>
              <p:nvPr/>
            </p:nvSpPr>
            <p:spPr bwMode="auto">
              <a:xfrm>
                <a:off x="4106" y="2859"/>
                <a:ext cx="292" cy="1304"/>
              </a:xfrm>
              <a:custGeom>
                <a:avLst/>
                <a:gdLst>
                  <a:gd name="T0" fmla="*/ 292 w 292"/>
                  <a:gd name="T1" fmla="*/ 1290 h 1304"/>
                  <a:gd name="T2" fmla="*/ 290 w 292"/>
                  <a:gd name="T3" fmla="*/ 1284 h 1304"/>
                  <a:gd name="T4" fmla="*/ 271 w 292"/>
                  <a:gd name="T5" fmla="*/ 1263 h 1304"/>
                  <a:gd name="T6" fmla="*/ 207 w 292"/>
                  <a:gd name="T7" fmla="*/ 1182 h 1304"/>
                  <a:gd name="T8" fmla="*/ 157 w 292"/>
                  <a:gd name="T9" fmla="*/ 1091 h 1304"/>
                  <a:gd name="T10" fmla="*/ 120 w 292"/>
                  <a:gd name="T11" fmla="*/ 995 h 1304"/>
                  <a:gd name="T12" fmla="*/ 95 w 292"/>
                  <a:gd name="T13" fmla="*/ 896 h 1304"/>
                  <a:gd name="T14" fmla="*/ 80 w 292"/>
                  <a:gd name="T15" fmla="*/ 796 h 1304"/>
                  <a:gd name="T16" fmla="*/ 74 w 292"/>
                  <a:gd name="T17" fmla="*/ 699 h 1304"/>
                  <a:gd name="T18" fmla="*/ 74 w 292"/>
                  <a:gd name="T19" fmla="*/ 595 h 1304"/>
                  <a:gd name="T20" fmla="*/ 83 w 292"/>
                  <a:gd name="T21" fmla="*/ 483 h 1304"/>
                  <a:gd name="T22" fmla="*/ 102 w 292"/>
                  <a:gd name="T23" fmla="*/ 374 h 1304"/>
                  <a:gd name="T24" fmla="*/ 134 w 292"/>
                  <a:gd name="T25" fmla="*/ 268 h 1304"/>
                  <a:gd name="T26" fmla="*/ 179 w 292"/>
                  <a:gd name="T27" fmla="*/ 169 h 1304"/>
                  <a:gd name="T28" fmla="*/ 240 w 292"/>
                  <a:gd name="T29" fmla="*/ 78 h 1304"/>
                  <a:gd name="T30" fmla="*/ 290 w 292"/>
                  <a:gd name="T31" fmla="*/ 22 h 1304"/>
                  <a:gd name="T32" fmla="*/ 292 w 292"/>
                  <a:gd name="T33" fmla="*/ 16 h 1304"/>
                  <a:gd name="T34" fmla="*/ 291 w 292"/>
                  <a:gd name="T35" fmla="*/ 5 h 1304"/>
                  <a:gd name="T36" fmla="*/ 287 w 292"/>
                  <a:gd name="T37" fmla="*/ 1 h 1304"/>
                  <a:gd name="T38" fmla="*/ 280 w 292"/>
                  <a:gd name="T39" fmla="*/ 0 h 1304"/>
                  <a:gd name="T40" fmla="*/ 267 w 292"/>
                  <a:gd name="T41" fmla="*/ 6 h 1304"/>
                  <a:gd name="T42" fmla="*/ 243 w 292"/>
                  <a:gd name="T43" fmla="*/ 25 h 1304"/>
                  <a:gd name="T44" fmla="*/ 212 w 292"/>
                  <a:gd name="T45" fmla="*/ 56 h 1304"/>
                  <a:gd name="T46" fmla="*/ 174 w 292"/>
                  <a:gd name="T47" fmla="*/ 99 h 1304"/>
                  <a:gd name="T48" fmla="*/ 136 w 292"/>
                  <a:gd name="T49" fmla="*/ 152 h 1304"/>
                  <a:gd name="T50" fmla="*/ 97 w 292"/>
                  <a:gd name="T51" fmla="*/ 218 h 1304"/>
                  <a:gd name="T52" fmla="*/ 54 w 292"/>
                  <a:gd name="T53" fmla="*/ 316 h 1304"/>
                  <a:gd name="T54" fmla="*/ 21 w 292"/>
                  <a:gd name="T55" fmla="*/ 437 h 1304"/>
                  <a:gd name="T56" fmla="*/ 5 w 292"/>
                  <a:gd name="T57" fmla="*/ 551 h 1304"/>
                  <a:gd name="T58" fmla="*/ 0 w 292"/>
                  <a:gd name="T59" fmla="*/ 653 h 1304"/>
                  <a:gd name="T60" fmla="*/ 3 w 292"/>
                  <a:gd name="T61" fmla="*/ 738 h 1304"/>
                  <a:gd name="T62" fmla="*/ 16 w 292"/>
                  <a:gd name="T63" fmla="*/ 838 h 1304"/>
                  <a:gd name="T64" fmla="*/ 41 w 292"/>
                  <a:gd name="T65" fmla="*/ 948 h 1304"/>
                  <a:gd name="T66" fmla="*/ 83 w 292"/>
                  <a:gd name="T67" fmla="*/ 1059 h 1304"/>
                  <a:gd name="T68" fmla="*/ 120 w 292"/>
                  <a:gd name="T69" fmla="*/ 1128 h 1304"/>
                  <a:gd name="T70" fmla="*/ 159 w 292"/>
                  <a:gd name="T71" fmla="*/ 1186 h 1304"/>
                  <a:gd name="T72" fmla="*/ 196 w 292"/>
                  <a:gd name="T73" fmla="*/ 1232 h 1304"/>
                  <a:gd name="T74" fmla="*/ 231 w 292"/>
                  <a:gd name="T75" fmla="*/ 1268 h 1304"/>
                  <a:gd name="T76" fmla="*/ 257 w 292"/>
                  <a:gd name="T77" fmla="*/ 1290 h 1304"/>
                  <a:gd name="T78" fmla="*/ 276 w 292"/>
                  <a:gd name="T79" fmla="*/ 1303 h 1304"/>
                  <a:gd name="T80" fmla="*/ 284 w 292"/>
                  <a:gd name="T81" fmla="*/ 1304 h 1304"/>
                  <a:gd name="T82" fmla="*/ 290 w 292"/>
                  <a:gd name="T83" fmla="*/ 1301 h 1304"/>
                  <a:gd name="T84" fmla="*/ 292 w 292"/>
                  <a:gd name="T85" fmla="*/ 1295 h 130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92"/>
                  <a:gd name="T130" fmla="*/ 0 h 1304"/>
                  <a:gd name="T131" fmla="*/ 292 w 292"/>
                  <a:gd name="T132" fmla="*/ 1304 h 1304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92" h="1304">
                    <a:moveTo>
                      <a:pt x="292" y="1291"/>
                    </a:moveTo>
                    <a:lnTo>
                      <a:pt x="292" y="1290"/>
                    </a:lnTo>
                    <a:lnTo>
                      <a:pt x="291" y="1287"/>
                    </a:lnTo>
                    <a:lnTo>
                      <a:pt x="290" y="1284"/>
                    </a:lnTo>
                    <a:lnTo>
                      <a:pt x="287" y="1279"/>
                    </a:lnTo>
                    <a:lnTo>
                      <a:pt x="271" y="1263"/>
                    </a:lnTo>
                    <a:lnTo>
                      <a:pt x="237" y="1224"/>
                    </a:lnTo>
                    <a:lnTo>
                      <a:pt x="207" y="1182"/>
                    </a:lnTo>
                    <a:lnTo>
                      <a:pt x="180" y="1137"/>
                    </a:lnTo>
                    <a:lnTo>
                      <a:pt x="157" y="1091"/>
                    </a:lnTo>
                    <a:lnTo>
                      <a:pt x="137" y="1044"/>
                    </a:lnTo>
                    <a:lnTo>
                      <a:pt x="120" y="995"/>
                    </a:lnTo>
                    <a:lnTo>
                      <a:pt x="106" y="946"/>
                    </a:lnTo>
                    <a:lnTo>
                      <a:pt x="95" y="896"/>
                    </a:lnTo>
                    <a:lnTo>
                      <a:pt x="87" y="846"/>
                    </a:lnTo>
                    <a:lnTo>
                      <a:pt x="80" y="796"/>
                    </a:lnTo>
                    <a:lnTo>
                      <a:pt x="76" y="747"/>
                    </a:lnTo>
                    <a:lnTo>
                      <a:pt x="74" y="699"/>
                    </a:lnTo>
                    <a:lnTo>
                      <a:pt x="73" y="653"/>
                    </a:lnTo>
                    <a:lnTo>
                      <a:pt x="74" y="595"/>
                    </a:lnTo>
                    <a:lnTo>
                      <a:pt x="78" y="539"/>
                    </a:lnTo>
                    <a:lnTo>
                      <a:pt x="83" y="483"/>
                    </a:lnTo>
                    <a:lnTo>
                      <a:pt x="91" y="428"/>
                    </a:lnTo>
                    <a:lnTo>
                      <a:pt x="102" y="374"/>
                    </a:lnTo>
                    <a:lnTo>
                      <a:pt x="116" y="319"/>
                    </a:lnTo>
                    <a:lnTo>
                      <a:pt x="134" y="268"/>
                    </a:lnTo>
                    <a:lnTo>
                      <a:pt x="155" y="218"/>
                    </a:lnTo>
                    <a:lnTo>
                      <a:pt x="179" y="169"/>
                    </a:lnTo>
                    <a:lnTo>
                      <a:pt x="208" y="121"/>
                    </a:lnTo>
                    <a:lnTo>
                      <a:pt x="240" y="78"/>
                    </a:lnTo>
                    <a:lnTo>
                      <a:pt x="277" y="36"/>
                    </a:lnTo>
                    <a:lnTo>
                      <a:pt x="290" y="22"/>
                    </a:lnTo>
                    <a:lnTo>
                      <a:pt x="291" y="19"/>
                    </a:lnTo>
                    <a:lnTo>
                      <a:pt x="292" y="16"/>
                    </a:lnTo>
                    <a:lnTo>
                      <a:pt x="292" y="9"/>
                    </a:lnTo>
                    <a:lnTo>
                      <a:pt x="291" y="5"/>
                    </a:lnTo>
                    <a:lnTo>
                      <a:pt x="290" y="3"/>
                    </a:lnTo>
                    <a:lnTo>
                      <a:pt x="287" y="1"/>
                    </a:lnTo>
                    <a:lnTo>
                      <a:pt x="284" y="0"/>
                    </a:lnTo>
                    <a:lnTo>
                      <a:pt x="280" y="0"/>
                    </a:lnTo>
                    <a:lnTo>
                      <a:pt x="276" y="2"/>
                    </a:lnTo>
                    <a:lnTo>
                      <a:pt x="267" y="6"/>
                    </a:lnTo>
                    <a:lnTo>
                      <a:pt x="257" y="15"/>
                    </a:lnTo>
                    <a:lnTo>
                      <a:pt x="243" y="25"/>
                    </a:lnTo>
                    <a:lnTo>
                      <a:pt x="229" y="39"/>
                    </a:lnTo>
                    <a:lnTo>
                      <a:pt x="212" y="56"/>
                    </a:lnTo>
                    <a:lnTo>
                      <a:pt x="194" y="76"/>
                    </a:lnTo>
                    <a:lnTo>
                      <a:pt x="174" y="99"/>
                    </a:lnTo>
                    <a:lnTo>
                      <a:pt x="155" y="123"/>
                    </a:lnTo>
                    <a:lnTo>
                      <a:pt x="136" y="152"/>
                    </a:lnTo>
                    <a:lnTo>
                      <a:pt x="116" y="183"/>
                    </a:lnTo>
                    <a:lnTo>
                      <a:pt x="97" y="218"/>
                    </a:lnTo>
                    <a:lnTo>
                      <a:pt x="79" y="255"/>
                    </a:lnTo>
                    <a:lnTo>
                      <a:pt x="54" y="316"/>
                    </a:lnTo>
                    <a:lnTo>
                      <a:pt x="35" y="377"/>
                    </a:lnTo>
                    <a:lnTo>
                      <a:pt x="21" y="437"/>
                    </a:lnTo>
                    <a:lnTo>
                      <a:pt x="11" y="495"/>
                    </a:lnTo>
                    <a:lnTo>
                      <a:pt x="5" y="551"/>
                    </a:lnTo>
                    <a:lnTo>
                      <a:pt x="1" y="603"/>
                    </a:lnTo>
                    <a:lnTo>
                      <a:pt x="0" y="653"/>
                    </a:lnTo>
                    <a:lnTo>
                      <a:pt x="1" y="694"/>
                    </a:lnTo>
                    <a:lnTo>
                      <a:pt x="3" y="738"/>
                    </a:lnTo>
                    <a:lnTo>
                      <a:pt x="7" y="787"/>
                    </a:lnTo>
                    <a:lnTo>
                      <a:pt x="16" y="838"/>
                    </a:lnTo>
                    <a:lnTo>
                      <a:pt x="26" y="893"/>
                    </a:lnTo>
                    <a:lnTo>
                      <a:pt x="41" y="948"/>
                    </a:lnTo>
                    <a:lnTo>
                      <a:pt x="60" y="1004"/>
                    </a:lnTo>
                    <a:lnTo>
                      <a:pt x="83" y="1059"/>
                    </a:lnTo>
                    <a:lnTo>
                      <a:pt x="102" y="1094"/>
                    </a:lnTo>
                    <a:lnTo>
                      <a:pt x="120" y="1128"/>
                    </a:lnTo>
                    <a:lnTo>
                      <a:pt x="139" y="1158"/>
                    </a:lnTo>
                    <a:lnTo>
                      <a:pt x="159" y="1186"/>
                    </a:lnTo>
                    <a:lnTo>
                      <a:pt x="178" y="1210"/>
                    </a:lnTo>
                    <a:lnTo>
                      <a:pt x="196" y="1232"/>
                    </a:lnTo>
                    <a:lnTo>
                      <a:pt x="214" y="1251"/>
                    </a:lnTo>
                    <a:lnTo>
                      <a:pt x="231" y="1268"/>
                    </a:lnTo>
                    <a:lnTo>
                      <a:pt x="245" y="1280"/>
                    </a:lnTo>
                    <a:lnTo>
                      <a:pt x="257" y="1290"/>
                    </a:lnTo>
                    <a:lnTo>
                      <a:pt x="268" y="1298"/>
                    </a:lnTo>
                    <a:lnTo>
                      <a:pt x="276" y="1303"/>
                    </a:lnTo>
                    <a:lnTo>
                      <a:pt x="280" y="1304"/>
                    </a:lnTo>
                    <a:lnTo>
                      <a:pt x="284" y="1304"/>
                    </a:lnTo>
                    <a:lnTo>
                      <a:pt x="287" y="1303"/>
                    </a:lnTo>
                    <a:lnTo>
                      <a:pt x="290" y="1301"/>
                    </a:lnTo>
                    <a:lnTo>
                      <a:pt x="291" y="1299"/>
                    </a:lnTo>
                    <a:lnTo>
                      <a:pt x="292" y="1295"/>
                    </a:lnTo>
                    <a:lnTo>
                      <a:pt x="292" y="129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19"/>
              <p:cNvSpPr>
                <a:spLocks/>
              </p:cNvSpPr>
              <p:nvPr/>
            </p:nvSpPr>
            <p:spPr bwMode="auto">
              <a:xfrm>
                <a:off x="4510" y="3261"/>
                <a:ext cx="685" cy="858"/>
              </a:xfrm>
              <a:custGeom>
                <a:avLst/>
                <a:gdLst>
                  <a:gd name="T0" fmla="*/ 260 w 685"/>
                  <a:gd name="T1" fmla="*/ 91 h 858"/>
                  <a:gd name="T2" fmla="*/ 273 w 685"/>
                  <a:gd name="T3" fmla="*/ 35 h 858"/>
                  <a:gd name="T4" fmla="*/ 258 w 685"/>
                  <a:gd name="T5" fmla="*/ 6 h 858"/>
                  <a:gd name="T6" fmla="*/ 233 w 685"/>
                  <a:gd name="T7" fmla="*/ 0 h 858"/>
                  <a:gd name="T8" fmla="*/ 214 w 685"/>
                  <a:gd name="T9" fmla="*/ 6 h 858"/>
                  <a:gd name="T10" fmla="*/ 191 w 685"/>
                  <a:gd name="T11" fmla="*/ 32 h 858"/>
                  <a:gd name="T12" fmla="*/ 2 w 685"/>
                  <a:gd name="T13" fmla="*/ 811 h 858"/>
                  <a:gd name="T14" fmla="*/ 0 w 685"/>
                  <a:gd name="T15" fmla="*/ 823 h 858"/>
                  <a:gd name="T16" fmla="*/ 14 w 685"/>
                  <a:gd name="T17" fmla="*/ 851 h 858"/>
                  <a:gd name="T18" fmla="*/ 48 w 685"/>
                  <a:gd name="T19" fmla="*/ 856 h 858"/>
                  <a:gd name="T20" fmla="*/ 77 w 685"/>
                  <a:gd name="T21" fmla="*/ 834 h 858"/>
                  <a:gd name="T22" fmla="*/ 86 w 685"/>
                  <a:gd name="T23" fmla="*/ 810 h 858"/>
                  <a:gd name="T24" fmla="*/ 99 w 685"/>
                  <a:gd name="T25" fmla="*/ 761 h 858"/>
                  <a:gd name="T26" fmla="*/ 119 w 685"/>
                  <a:gd name="T27" fmla="*/ 677 h 858"/>
                  <a:gd name="T28" fmla="*/ 149 w 685"/>
                  <a:gd name="T29" fmla="*/ 551 h 858"/>
                  <a:gd name="T30" fmla="*/ 206 w 685"/>
                  <a:gd name="T31" fmla="*/ 581 h 858"/>
                  <a:gd name="T32" fmla="*/ 259 w 685"/>
                  <a:gd name="T33" fmla="*/ 590 h 858"/>
                  <a:gd name="T34" fmla="*/ 325 w 685"/>
                  <a:gd name="T35" fmla="*/ 583 h 858"/>
                  <a:gd name="T36" fmla="*/ 386 w 685"/>
                  <a:gd name="T37" fmla="*/ 551 h 858"/>
                  <a:gd name="T38" fmla="*/ 429 w 685"/>
                  <a:gd name="T39" fmla="*/ 509 h 858"/>
                  <a:gd name="T40" fmla="*/ 457 w 685"/>
                  <a:gd name="T41" fmla="*/ 540 h 858"/>
                  <a:gd name="T42" fmla="*/ 508 w 685"/>
                  <a:gd name="T43" fmla="*/ 582 h 858"/>
                  <a:gd name="T44" fmla="*/ 571 w 685"/>
                  <a:gd name="T45" fmla="*/ 589 h 858"/>
                  <a:gd name="T46" fmla="*/ 615 w 685"/>
                  <a:gd name="T47" fmla="*/ 565 h 858"/>
                  <a:gd name="T48" fmla="*/ 646 w 685"/>
                  <a:gd name="T49" fmla="*/ 519 h 858"/>
                  <a:gd name="T50" fmla="*/ 666 w 685"/>
                  <a:gd name="T51" fmla="*/ 465 h 858"/>
                  <a:gd name="T52" fmla="*/ 679 w 685"/>
                  <a:gd name="T53" fmla="*/ 414 h 858"/>
                  <a:gd name="T54" fmla="*/ 685 w 685"/>
                  <a:gd name="T55" fmla="*/ 390 h 858"/>
                  <a:gd name="T56" fmla="*/ 677 w 685"/>
                  <a:gd name="T57" fmla="*/ 377 h 858"/>
                  <a:gd name="T58" fmla="*/ 662 w 685"/>
                  <a:gd name="T59" fmla="*/ 377 h 858"/>
                  <a:gd name="T60" fmla="*/ 652 w 685"/>
                  <a:gd name="T61" fmla="*/ 400 h 858"/>
                  <a:gd name="T62" fmla="*/ 623 w 685"/>
                  <a:gd name="T63" fmla="*/ 493 h 858"/>
                  <a:gd name="T64" fmla="*/ 595 w 685"/>
                  <a:gd name="T65" fmla="*/ 543 h 858"/>
                  <a:gd name="T66" fmla="*/ 556 w 685"/>
                  <a:gd name="T67" fmla="*/ 562 h 858"/>
                  <a:gd name="T68" fmla="*/ 529 w 685"/>
                  <a:gd name="T69" fmla="*/ 550 h 858"/>
                  <a:gd name="T70" fmla="*/ 519 w 685"/>
                  <a:gd name="T71" fmla="*/ 522 h 858"/>
                  <a:gd name="T72" fmla="*/ 519 w 685"/>
                  <a:gd name="T73" fmla="*/ 488 h 858"/>
                  <a:gd name="T74" fmla="*/ 529 w 685"/>
                  <a:gd name="T75" fmla="*/ 430 h 858"/>
                  <a:gd name="T76" fmla="*/ 560 w 685"/>
                  <a:gd name="T77" fmla="*/ 295 h 858"/>
                  <a:gd name="T78" fmla="*/ 584 w 685"/>
                  <a:gd name="T79" fmla="*/ 198 h 858"/>
                  <a:gd name="T80" fmla="*/ 596 w 685"/>
                  <a:gd name="T81" fmla="*/ 149 h 858"/>
                  <a:gd name="T82" fmla="*/ 610 w 685"/>
                  <a:gd name="T83" fmla="*/ 93 h 858"/>
                  <a:gd name="T84" fmla="*/ 619 w 685"/>
                  <a:gd name="T85" fmla="*/ 55 h 858"/>
                  <a:gd name="T86" fmla="*/ 611 w 685"/>
                  <a:gd name="T87" fmla="*/ 27 h 858"/>
                  <a:gd name="T88" fmla="*/ 583 w 685"/>
                  <a:gd name="T89" fmla="*/ 15 h 858"/>
                  <a:gd name="T90" fmla="*/ 567 w 685"/>
                  <a:gd name="T91" fmla="*/ 17 h 858"/>
                  <a:gd name="T92" fmla="*/ 544 w 685"/>
                  <a:gd name="T93" fmla="*/ 34 h 858"/>
                  <a:gd name="T94" fmla="*/ 524 w 685"/>
                  <a:gd name="T95" fmla="*/ 95 h 858"/>
                  <a:gd name="T96" fmla="*/ 494 w 685"/>
                  <a:gd name="T97" fmla="*/ 219 h 858"/>
                  <a:gd name="T98" fmla="*/ 467 w 685"/>
                  <a:gd name="T99" fmla="*/ 331 h 858"/>
                  <a:gd name="T100" fmla="*/ 451 w 685"/>
                  <a:gd name="T101" fmla="*/ 399 h 858"/>
                  <a:gd name="T102" fmla="*/ 441 w 685"/>
                  <a:gd name="T103" fmla="*/ 436 h 858"/>
                  <a:gd name="T104" fmla="*/ 420 w 685"/>
                  <a:gd name="T105" fmla="*/ 471 h 858"/>
                  <a:gd name="T106" fmla="*/ 382 w 685"/>
                  <a:gd name="T107" fmla="*/ 517 h 858"/>
                  <a:gd name="T108" fmla="*/ 324 w 685"/>
                  <a:gd name="T109" fmla="*/ 553 h 858"/>
                  <a:gd name="T110" fmla="*/ 254 w 685"/>
                  <a:gd name="T111" fmla="*/ 560 h 858"/>
                  <a:gd name="T112" fmla="*/ 206 w 685"/>
                  <a:gd name="T113" fmla="*/ 531 h 858"/>
                  <a:gd name="T114" fmla="*/ 184 w 685"/>
                  <a:gd name="T115" fmla="*/ 473 h 858"/>
                  <a:gd name="T116" fmla="*/ 193 w 685"/>
                  <a:gd name="T117" fmla="*/ 374 h 85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685"/>
                  <a:gd name="T178" fmla="*/ 0 h 858"/>
                  <a:gd name="T179" fmla="*/ 685 w 685"/>
                  <a:gd name="T180" fmla="*/ 858 h 85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685" h="858">
                    <a:moveTo>
                      <a:pt x="253" y="118"/>
                    </a:moveTo>
                    <a:lnTo>
                      <a:pt x="256" y="106"/>
                    </a:lnTo>
                    <a:lnTo>
                      <a:pt x="260" y="91"/>
                    </a:lnTo>
                    <a:lnTo>
                      <a:pt x="267" y="62"/>
                    </a:lnTo>
                    <a:lnTo>
                      <a:pt x="270" y="50"/>
                    </a:lnTo>
                    <a:lnTo>
                      <a:pt x="273" y="35"/>
                    </a:lnTo>
                    <a:lnTo>
                      <a:pt x="271" y="23"/>
                    </a:lnTo>
                    <a:lnTo>
                      <a:pt x="266" y="14"/>
                    </a:lnTo>
                    <a:lnTo>
                      <a:pt x="258" y="6"/>
                    </a:lnTo>
                    <a:lnTo>
                      <a:pt x="248" y="1"/>
                    </a:lnTo>
                    <a:lnTo>
                      <a:pt x="236" y="0"/>
                    </a:lnTo>
                    <a:lnTo>
                      <a:pt x="233" y="0"/>
                    </a:lnTo>
                    <a:lnTo>
                      <a:pt x="229" y="1"/>
                    </a:lnTo>
                    <a:lnTo>
                      <a:pt x="221" y="3"/>
                    </a:lnTo>
                    <a:lnTo>
                      <a:pt x="214" y="6"/>
                    </a:lnTo>
                    <a:lnTo>
                      <a:pt x="205" y="12"/>
                    </a:lnTo>
                    <a:lnTo>
                      <a:pt x="198" y="20"/>
                    </a:lnTo>
                    <a:lnTo>
                      <a:pt x="191" y="32"/>
                    </a:lnTo>
                    <a:lnTo>
                      <a:pt x="185" y="47"/>
                    </a:lnTo>
                    <a:lnTo>
                      <a:pt x="4" y="802"/>
                    </a:lnTo>
                    <a:lnTo>
                      <a:pt x="2" y="811"/>
                    </a:lnTo>
                    <a:lnTo>
                      <a:pt x="1" y="817"/>
                    </a:lnTo>
                    <a:lnTo>
                      <a:pt x="0" y="821"/>
                    </a:lnTo>
                    <a:lnTo>
                      <a:pt x="0" y="823"/>
                    </a:lnTo>
                    <a:lnTo>
                      <a:pt x="2" y="834"/>
                    </a:lnTo>
                    <a:lnTo>
                      <a:pt x="6" y="844"/>
                    </a:lnTo>
                    <a:lnTo>
                      <a:pt x="14" y="851"/>
                    </a:lnTo>
                    <a:lnTo>
                      <a:pt x="24" y="856"/>
                    </a:lnTo>
                    <a:lnTo>
                      <a:pt x="35" y="858"/>
                    </a:lnTo>
                    <a:lnTo>
                      <a:pt x="48" y="856"/>
                    </a:lnTo>
                    <a:lnTo>
                      <a:pt x="58" y="851"/>
                    </a:lnTo>
                    <a:lnTo>
                      <a:pt x="66" y="846"/>
                    </a:lnTo>
                    <a:lnTo>
                      <a:pt x="77" y="834"/>
                    </a:lnTo>
                    <a:lnTo>
                      <a:pt x="81" y="827"/>
                    </a:lnTo>
                    <a:lnTo>
                      <a:pt x="83" y="820"/>
                    </a:lnTo>
                    <a:lnTo>
                      <a:pt x="86" y="810"/>
                    </a:lnTo>
                    <a:lnTo>
                      <a:pt x="89" y="797"/>
                    </a:lnTo>
                    <a:lnTo>
                      <a:pt x="93" y="781"/>
                    </a:lnTo>
                    <a:lnTo>
                      <a:pt x="99" y="761"/>
                    </a:lnTo>
                    <a:lnTo>
                      <a:pt x="104" y="737"/>
                    </a:lnTo>
                    <a:lnTo>
                      <a:pt x="111" y="709"/>
                    </a:lnTo>
                    <a:lnTo>
                      <a:pt x="119" y="677"/>
                    </a:lnTo>
                    <a:lnTo>
                      <a:pt x="127" y="640"/>
                    </a:lnTo>
                    <a:lnTo>
                      <a:pt x="137" y="597"/>
                    </a:lnTo>
                    <a:lnTo>
                      <a:pt x="149" y="551"/>
                    </a:lnTo>
                    <a:lnTo>
                      <a:pt x="168" y="564"/>
                    </a:lnTo>
                    <a:lnTo>
                      <a:pt x="187" y="573"/>
                    </a:lnTo>
                    <a:lnTo>
                      <a:pt x="206" y="581"/>
                    </a:lnTo>
                    <a:lnTo>
                      <a:pt x="226" y="586"/>
                    </a:lnTo>
                    <a:lnTo>
                      <a:pt x="243" y="589"/>
                    </a:lnTo>
                    <a:lnTo>
                      <a:pt x="259" y="590"/>
                    </a:lnTo>
                    <a:lnTo>
                      <a:pt x="272" y="590"/>
                    </a:lnTo>
                    <a:lnTo>
                      <a:pt x="300" y="589"/>
                    </a:lnTo>
                    <a:lnTo>
                      <a:pt x="325" y="583"/>
                    </a:lnTo>
                    <a:lnTo>
                      <a:pt x="347" y="574"/>
                    </a:lnTo>
                    <a:lnTo>
                      <a:pt x="368" y="563"/>
                    </a:lnTo>
                    <a:lnTo>
                      <a:pt x="386" y="551"/>
                    </a:lnTo>
                    <a:lnTo>
                      <a:pt x="402" y="536"/>
                    </a:lnTo>
                    <a:lnTo>
                      <a:pt x="417" y="522"/>
                    </a:lnTo>
                    <a:lnTo>
                      <a:pt x="429" y="509"/>
                    </a:lnTo>
                    <a:lnTo>
                      <a:pt x="440" y="495"/>
                    </a:lnTo>
                    <a:lnTo>
                      <a:pt x="446" y="519"/>
                    </a:lnTo>
                    <a:lnTo>
                      <a:pt x="457" y="540"/>
                    </a:lnTo>
                    <a:lnTo>
                      <a:pt x="472" y="557"/>
                    </a:lnTo>
                    <a:lnTo>
                      <a:pt x="489" y="571"/>
                    </a:lnTo>
                    <a:lnTo>
                      <a:pt x="508" y="582"/>
                    </a:lnTo>
                    <a:lnTo>
                      <a:pt x="530" y="589"/>
                    </a:lnTo>
                    <a:lnTo>
                      <a:pt x="553" y="590"/>
                    </a:lnTo>
                    <a:lnTo>
                      <a:pt x="571" y="589"/>
                    </a:lnTo>
                    <a:lnTo>
                      <a:pt x="587" y="584"/>
                    </a:lnTo>
                    <a:lnTo>
                      <a:pt x="602" y="575"/>
                    </a:lnTo>
                    <a:lnTo>
                      <a:pt x="615" y="565"/>
                    </a:lnTo>
                    <a:lnTo>
                      <a:pt x="627" y="551"/>
                    </a:lnTo>
                    <a:lnTo>
                      <a:pt x="637" y="536"/>
                    </a:lnTo>
                    <a:lnTo>
                      <a:pt x="646" y="519"/>
                    </a:lnTo>
                    <a:lnTo>
                      <a:pt x="654" y="502"/>
                    </a:lnTo>
                    <a:lnTo>
                      <a:pt x="660" y="484"/>
                    </a:lnTo>
                    <a:lnTo>
                      <a:pt x="666" y="465"/>
                    </a:lnTo>
                    <a:lnTo>
                      <a:pt x="671" y="447"/>
                    </a:lnTo>
                    <a:lnTo>
                      <a:pt x="676" y="430"/>
                    </a:lnTo>
                    <a:lnTo>
                      <a:pt x="679" y="414"/>
                    </a:lnTo>
                    <a:lnTo>
                      <a:pt x="682" y="402"/>
                    </a:lnTo>
                    <a:lnTo>
                      <a:pt x="684" y="393"/>
                    </a:lnTo>
                    <a:lnTo>
                      <a:pt x="685" y="390"/>
                    </a:lnTo>
                    <a:lnTo>
                      <a:pt x="683" y="383"/>
                    </a:lnTo>
                    <a:lnTo>
                      <a:pt x="680" y="379"/>
                    </a:lnTo>
                    <a:lnTo>
                      <a:pt x="677" y="377"/>
                    </a:lnTo>
                    <a:lnTo>
                      <a:pt x="672" y="377"/>
                    </a:lnTo>
                    <a:lnTo>
                      <a:pt x="669" y="376"/>
                    </a:lnTo>
                    <a:lnTo>
                      <a:pt x="662" y="377"/>
                    </a:lnTo>
                    <a:lnTo>
                      <a:pt x="657" y="381"/>
                    </a:lnTo>
                    <a:lnTo>
                      <a:pt x="654" y="389"/>
                    </a:lnTo>
                    <a:lnTo>
                      <a:pt x="652" y="400"/>
                    </a:lnTo>
                    <a:lnTo>
                      <a:pt x="639" y="450"/>
                    </a:lnTo>
                    <a:lnTo>
                      <a:pt x="631" y="472"/>
                    </a:lnTo>
                    <a:lnTo>
                      <a:pt x="623" y="493"/>
                    </a:lnTo>
                    <a:lnTo>
                      <a:pt x="615" y="512"/>
                    </a:lnTo>
                    <a:lnTo>
                      <a:pt x="606" y="530"/>
                    </a:lnTo>
                    <a:lnTo>
                      <a:pt x="595" y="543"/>
                    </a:lnTo>
                    <a:lnTo>
                      <a:pt x="583" y="553"/>
                    </a:lnTo>
                    <a:lnTo>
                      <a:pt x="571" y="560"/>
                    </a:lnTo>
                    <a:lnTo>
                      <a:pt x="556" y="562"/>
                    </a:lnTo>
                    <a:lnTo>
                      <a:pt x="545" y="560"/>
                    </a:lnTo>
                    <a:lnTo>
                      <a:pt x="536" y="556"/>
                    </a:lnTo>
                    <a:lnTo>
                      <a:pt x="529" y="550"/>
                    </a:lnTo>
                    <a:lnTo>
                      <a:pt x="524" y="542"/>
                    </a:lnTo>
                    <a:lnTo>
                      <a:pt x="521" y="532"/>
                    </a:lnTo>
                    <a:lnTo>
                      <a:pt x="519" y="522"/>
                    </a:lnTo>
                    <a:lnTo>
                      <a:pt x="518" y="511"/>
                    </a:lnTo>
                    <a:lnTo>
                      <a:pt x="518" y="502"/>
                    </a:lnTo>
                    <a:lnTo>
                      <a:pt x="519" y="488"/>
                    </a:lnTo>
                    <a:lnTo>
                      <a:pt x="521" y="471"/>
                    </a:lnTo>
                    <a:lnTo>
                      <a:pt x="524" y="451"/>
                    </a:lnTo>
                    <a:lnTo>
                      <a:pt x="529" y="430"/>
                    </a:lnTo>
                    <a:lnTo>
                      <a:pt x="534" y="408"/>
                    </a:lnTo>
                    <a:lnTo>
                      <a:pt x="543" y="366"/>
                    </a:lnTo>
                    <a:lnTo>
                      <a:pt x="560" y="295"/>
                    </a:lnTo>
                    <a:lnTo>
                      <a:pt x="578" y="226"/>
                    </a:lnTo>
                    <a:lnTo>
                      <a:pt x="581" y="213"/>
                    </a:lnTo>
                    <a:lnTo>
                      <a:pt x="584" y="198"/>
                    </a:lnTo>
                    <a:lnTo>
                      <a:pt x="589" y="181"/>
                    </a:lnTo>
                    <a:lnTo>
                      <a:pt x="593" y="164"/>
                    </a:lnTo>
                    <a:lnTo>
                      <a:pt x="596" y="149"/>
                    </a:lnTo>
                    <a:lnTo>
                      <a:pt x="600" y="136"/>
                    </a:lnTo>
                    <a:lnTo>
                      <a:pt x="603" y="123"/>
                    </a:lnTo>
                    <a:lnTo>
                      <a:pt x="610" y="93"/>
                    </a:lnTo>
                    <a:lnTo>
                      <a:pt x="613" y="77"/>
                    </a:lnTo>
                    <a:lnTo>
                      <a:pt x="616" y="65"/>
                    </a:lnTo>
                    <a:lnTo>
                      <a:pt x="619" y="55"/>
                    </a:lnTo>
                    <a:lnTo>
                      <a:pt x="619" y="50"/>
                    </a:lnTo>
                    <a:lnTo>
                      <a:pt x="617" y="36"/>
                    </a:lnTo>
                    <a:lnTo>
                      <a:pt x="611" y="27"/>
                    </a:lnTo>
                    <a:lnTo>
                      <a:pt x="603" y="20"/>
                    </a:lnTo>
                    <a:lnTo>
                      <a:pt x="594" y="15"/>
                    </a:lnTo>
                    <a:lnTo>
                      <a:pt x="583" y="15"/>
                    </a:lnTo>
                    <a:lnTo>
                      <a:pt x="579" y="15"/>
                    </a:lnTo>
                    <a:lnTo>
                      <a:pt x="573" y="15"/>
                    </a:lnTo>
                    <a:lnTo>
                      <a:pt x="567" y="17"/>
                    </a:lnTo>
                    <a:lnTo>
                      <a:pt x="559" y="20"/>
                    </a:lnTo>
                    <a:lnTo>
                      <a:pt x="551" y="26"/>
                    </a:lnTo>
                    <a:lnTo>
                      <a:pt x="544" y="34"/>
                    </a:lnTo>
                    <a:lnTo>
                      <a:pt x="537" y="45"/>
                    </a:lnTo>
                    <a:lnTo>
                      <a:pt x="533" y="60"/>
                    </a:lnTo>
                    <a:lnTo>
                      <a:pt x="524" y="95"/>
                    </a:lnTo>
                    <a:lnTo>
                      <a:pt x="514" y="134"/>
                    </a:lnTo>
                    <a:lnTo>
                      <a:pt x="504" y="176"/>
                    </a:lnTo>
                    <a:lnTo>
                      <a:pt x="494" y="219"/>
                    </a:lnTo>
                    <a:lnTo>
                      <a:pt x="483" y="262"/>
                    </a:lnTo>
                    <a:lnTo>
                      <a:pt x="474" y="304"/>
                    </a:lnTo>
                    <a:lnTo>
                      <a:pt x="467" y="331"/>
                    </a:lnTo>
                    <a:lnTo>
                      <a:pt x="461" y="356"/>
                    </a:lnTo>
                    <a:lnTo>
                      <a:pt x="455" y="379"/>
                    </a:lnTo>
                    <a:lnTo>
                      <a:pt x="451" y="399"/>
                    </a:lnTo>
                    <a:lnTo>
                      <a:pt x="446" y="416"/>
                    </a:lnTo>
                    <a:lnTo>
                      <a:pt x="443" y="429"/>
                    </a:lnTo>
                    <a:lnTo>
                      <a:pt x="441" y="436"/>
                    </a:lnTo>
                    <a:lnTo>
                      <a:pt x="435" y="448"/>
                    </a:lnTo>
                    <a:lnTo>
                      <a:pt x="429" y="459"/>
                    </a:lnTo>
                    <a:lnTo>
                      <a:pt x="420" y="471"/>
                    </a:lnTo>
                    <a:lnTo>
                      <a:pt x="409" y="487"/>
                    </a:lnTo>
                    <a:lnTo>
                      <a:pt x="396" y="502"/>
                    </a:lnTo>
                    <a:lnTo>
                      <a:pt x="382" y="517"/>
                    </a:lnTo>
                    <a:lnTo>
                      <a:pt x="364" y="531"/>
                    </a:lnTo>
                    <a:lnTo>
                      <a:pt x="346" y="543"/>
                    </a:lnTo>
                    <a:lnTo>
                      <a:pt x="324" y="553"/>
                    </a:lnTo>
                    <a:lnTo>
                      <a:pt x="301" y="559"/>
                    </a:lnTo>
                    <a:lnTo>
                      <a:pt x="276" y="562"/>
                    </a:lnTo>
                    <a:lnTo>
                      <a:pt x="254" y="560"/>
                    </a:lnTo>
                    <a:lnTo>
                      <a:pt x="235" y="554"/>
                    </a:lnTo>
                    <a:lnTo>
                      <a:pt x="219" y="545"/>
                    </a:lnTo>
                    <a:lnTo>
                      <a:pt x="206" y="531"/>
                    </a:lnTo>
                    <a:lnTo>
                      <a:pt x="196" y="515"/>
                    </a:lnTo>
                    <a:lnTo>
                      <a:pt x="189" y="496"/>
                    </a:lnTo>
                    <a:lnTo>
                      <a:pt x="184" y="473"/>
                    </a:lnTo>
                    <a:lnTo>
                      <a:pt x="183" y="449"/>
                    </a:lnTo>
                    <a:lnTo>
                      <a:pt x="186" y="412"/>
                    </a:lnTo>
                    <a:lnTo>
                      <a:pt x="193" y="374"/>
                    </a:lnTo>
                    <a:lnTo>
                      <a:pt x="201" y="337"/>
                    </a:lnTo>
                    <a:lnTo>
                      <a:pt x="253" y="11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20"/>
              <p:cNvSpPr>
                <a:spLocks/>
              </p:cNvSpPr>
              <p:nvPr/>
            </p:nvSpPr>
            <p:spPr bwMode="auto">
              <a:xfrm>
                <a:off x="5299" y="3261"/>
                <a:ext cx="465" cy="590"/>
              </a:xfrm>
              <a:custGeom>
                <a:avLst/>
                <a:gdLst>
                  <a:gd name="T0" fmla="*/ 396 w 465"/>
                  <a:gd name="T1" fmla="*/ 98 h 590"/>
                  <a:gd name="T2" fmla="*/ 369 w 465"/>
                  <a:gd name="T3" fmla="*/ 133 h 590"/>
                  <a:gd name="T4" fmla="*/ 372 w 465"/>
                  <a:gd name="T5" fmla="*/ 165 h 590"/>
                  <a:gd name="T6" fmla="*/ 394 w 465"/>
                  <a:gd name="T7" fmla="*/ 183 h 590"/>
                  <a:gd name="T8" fmla="*/ 431 w 465"/>
                  <a:gd name="T9" fmla="*/ 179 h 590"/>
                  <a:gd name="T10" fmla="*/ 458 w 465"/>
                  <a:gd name="T11" fmla="*/ 149 h 590"/>
                  <a:gd name="T12" fmla="*/ 463 w 465"/>
                  <a:gd name="T13" fmla="*/ 93 h 590"/>
                  <a:gd name="T14" fmla="*/ 433 w 465"/>
                  <a:gd name="T15" fmla="*/ 41 h 590"/>
                  <a:gd name="T16" fmla="*/ 372 w 465"/>
                  <a:gd name="T17" fmla="*/ 7 h 590"/>
                  <a:gd name="T18" fmla="*/ 282 w 465"/>
                  <a:gd name="T19" fmla="*/ 2 h 590"/>
                  <a:gd name="T20" fmla="*/ 205 w 465"/>
                  <a:gd name="T21" fmla="*/ 24 h 590"/>
                  <a:gd name="T22" fmla="*/ 152 w 465"/>
                  <a:gd name="T23" fmla="*/ 66 h 590"/>
                  <a:gd name="T24" fmla="*/ 119 w 465"/>
                  <a:gd name="T25" fmla="*/ 115 h 590"/>
                  <a:gd name="T26" fmla="*/ 103 w 465"/>
                  <a:gd name="T27" fmla="*/ 164 h 590"/>
                  <a:gd name="T28" fmla="*/ 102 w 465"/>
                  <a:gd name="T29" fmla="*/ 213 h 590"/>
                  <a:gd name="T30" fmla="*/ 126 w 465"/>
                  <a:gd name="T31" fmla="*/ 267 h 590"/>
                  <a:gd name="T32" fmla="*/ 166 w 465"/>
                  <a:gd name="T33" fmla="*/ 298 h 590"/>
                  <a:gd name="T34" fmla="*/ 208 w 465"/>
                  <a:gd name="T35" fmla="*/ 314 h 590"/>
                  <a:gd name="T36" fmla="*/ 250 w 465"/>
                  <a:gd name="T37" fmla="*/ 323 h 590"/>
                  <a:gd name="T38" fmla="*/ 305 w 465"/>
                  <a:gd name="T39" fmla="*/ 339 h 590"/>
                  <a:gd name="T40" fmla="*/ 346 w 465"/>
                  <a:gd name="T41" fmla="*/ 368 h 590"/>
                  <a:gd name="T42" fmla="*/ 362 w 465"/>
                  <a:gd name="T43" fmla="*/ 418 h 590"/>
                  <a:gd name="T44" fmla="*/ 358 w 465"/>
                  <a:gd name="T45" fmla="*/ 449 h 590"/>
                  <a:gd name="T46" fmla="*/ 338 w 465"/>
                  <a:gd name="T47" fmla="*/ 489 h 590"/>
                  <a:gd name="T48" fmla="*/ 302 w 465"/>
                  <a:gd name="T49" fmla="*/ 529 h 590"/>
                  <a:gd name="T50" fmla="*/ 240 w 465"/>
                  <a:gd name="T51" fmla="*/ 555 h 590"/>
                  <a:gd name="T52" fmla="*/ 165 w 465"/>
                  <a:gd name="T53" fmla="*/ 562 h 590"/>
                  <a:gd name="T54" fmla="*/ 122 w 465"/>
                  <a:gd name="T55" fmla="*/ 555 h 590"/>
                  <a:gd name="T56" fmla="*/ 74 w 465"/>
                  <a:gd name="T57" fmla="*/ 535 h 590"/>
                  <a:gd name="T58" fmla="*/ 38 w 465"/>
                  <a:gd name="T59" fmla="*/ 492 h 590"/>
                  <a:gd name="T60" fmla="*/ 84 w 465"/>
                  <a:gd name="T61" fmla="*/ 483 h 590"/>
                  <a:gd name="T62" fmla="*/ 112 w 465"/>
                  <a:gd name="T63" fmla="*/ 451 h 590"/>
                  <a:gd name="T64" fmla="*/ 115 w 465"/>
                  <a:gd name="T65" fmla="*/ 410 h 590"/>
                  <a:gd name="T66" fmla="*/ 94 w 465"/>
                  <a:gd name="T67" fmla="*/ 383 h 590"/>
                  <a:gd name="T68" fmla="*/ 58 w 465"/>
                  <a:gd name="T69" fmla="*/ 379 h 590"/>
                  <a:gd name="T70" fmla="*/ 23 w 465"/>
                  <a:gd name="T71" fmla="*/ 399 h 590"/>
                  <a:gd name="T72" fmla="*/ 1 w 465"/>
                  <a:gd name="T73" fmla="*/ 444 h 590"/>
                  <a:gd name="T74" fmla="*/ 10 w 465"/>
                  <a:gd name="T75" fmla="*/ 510 h 590"/>
                  <a:gd name="T76" fmla="*/ 60 w 465"/>
                  <a:gd name="T77" fmla="*/ 562 h 590"/>
                  <a:gd name="T78" fmla="*/ 146 w 465"/>
                  <a:gd name="T79" fmla="*/ 589 h 590"/>
                  <a:gd name="T80" fmla="*/ 250 w 465"/>
                  <a:gd name="T81" fmla="*/ 584 h 590"/>
                  <a:gd name="T82" fmla="*/ 330 w 465"/>
                  <a:gd name="T83" fmla="*/ 552 h 590"/>
                  <a:gd name="T84" fmla="*/ 384 w 465"/>
                  <a:gd name="T85" fmla="*/ 504 h 590"/>
                  <a:gd name="T86" fmla="*/ 417 w 465"/>
                  <a:gd name="T87" fmla="*/ 451 h 590"/>
                  <a:gd name="T88" fmla="*/ 432 w 465"/>
                  <a:gd name="T89" fmla="*/ 400 h 590"/>
                  <a:gd name="T90" fmla="*/ 432 w 465"/>
                  <a:gd name="T91" fmla="*/ 352 h 590"/>
                  <a:gd name="T92" fmla="*/ 412 w 465"/>
                  <a:gd name="T93" fmla="*/ 300 h 590"/>
                  <a:gd name="T94" fmla="*/ 377 w 465"/>
                  <a:gd name="T95" fmla="*/ 263 h 590"/>
                  <a:gd name="T96" fmla="*/ 318 w 465"/>
                  <a:gd name="T97" fmla="*/ 235 h 590"/>
                  <a:gd name="T98" fmla="*/ 254 w 465"/>
                  <a:gd name="T99" fmla="*/ 220 h 590"/>
                  <a:gd name="T100" fmla="*/ 210 w 465"/>
                  <a:gd name="T101" fmla="*/ 207 h 590"/>
                  <a:gd name="T102" fmla="*/ 180 w 465"/>
                  <a:gd name="T103" fmla="*/ 178 h 590"/>
                  <a:gd name="T104" fmla="*/ 173 w 465"/>
                  <a:gd name="T105" fmla="*/ 135 h 590"/>
                  <a:gd name="T106" fmla="*/ 184 w 465"/>
                  <a:gd name="T107" fmla="*/ 98 h 590"/>
                  <a:gd name="T108" fmla="*/ 214 w 465"/>
                  <a:gd name="T109" fmla="*/ 61 h 590"/>
                  <a:gd name="T110" fmla="*/ 266 w 465"/>
                  <a:gd name="T111" fmla="*/ 35 h 590"/>
                  <a:gd name="T112" fmla="*/ 326 w 465"/>
                  <a:gd name="T113" fmla="*/ 29 h 590"/>
                  <a:gd name="T114" fmla="*/ 383 w 465"/>
                  <a:gd name="T115" fmla="*/ 42 h 590"/>
                  <a:gd name="T116" fmla="*/ 420 w 465"/>
                  <a:gd name="T117" fmla="*/ 73 h 590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65"/>
                  <a:gd name="T178" fmla="*/ 0 h 590"/>
                  <a:gd name="T179" fmla="*/ 465 w 465"/>
                  <a:gd name="T180" fmla="*/ 590 h 590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65" h="590">
                    <a:moveTo>
                      <a:pt x="428" y="89"/>
                    </a:moveTo>
                    <a:lnTo>
                      <a:pt x="411" y="92"/>
                    </a:lnTo>
                    <a:lnTo>
                      <a:pt x="396" y="98"/>
                    </a:lnTo>
                    <a:lnTo>
                      <a:pt x="385" y="108"/>
                    </a:lnTo>
                    <a:lnTo>
                      <a:pt x="375" y="119"/>
                    </a:lnTo>
                    <a:lnTo>
                      <a:pt x="369" y="133"/>
                    </a:lnTo>
                    <a:lnTo>
                      <a:pt x="367" y="147"/>
                    </a:lnTo>
                    <a:lnTo>
                      <a:pt x="368" y="156"/>
                    </a:lnTo>
                    <a:lnTo>
                      <a:pt x="372" y="165"/>
                    </a:lnTo>
                    <a:lnTo>
                      <a:pt x="376" y="173"/>
                    </a:lnTo>
                    <a:lnTo>
                      <a:pt x="384" y="179"/>
                    </a:lnTo>
                    <a:lnTo>
                      <a:pt x="394" y="183"/>
                    </a:lnTo>
                    <a:lnTo>
                      <a:pt x="407" y="185"/>
                    </a:lnTo>
                    <a:lnTo>
                      <a:pt x="419" y="184"/>
                    </a:lnTo>
                    <a:lnTo>
                      <a:pt x="431" y="179"/>
                    </a:lnTo>
                    <a:lnTo>
                      <a:pt x="441" y="173"/>
                    </a:lnTo>
                    <a:lnTo>
                      <a:pt x="450" y="162"/>
                    </a:lnTo>
                    <a:lnTo>
                      <a:pt x="458" y="149"/>
                    </a:lnTo>
                    <a:lnTo>
                      <a:pt x="463" y="132"/>
                    </a:lnTo>
                    <a:lnTo>
                      <a:pt x="465" y="112"/>
                    </a:lnTo>
                    <a:lnTo>
                      <a:pt x="463" y="93"/>
                    </a:lnTo>
                    <a:lnTo>
                      <a:pt x="456" y="74"/>
                    </a:lnTo>
                    <a:lnTo>
                      <a:pt x="447" y="56"/>
                    </a:lnTo>
                    <a:lnTo>
                      <a:pt x="433" y="41"/>
                    </a:lnTo>
                    <a:lnTo>
                      <a:pt x="417" y="27"/>
                    </a:lnTo>
                    <a:lnTo>
                      <a:pt x="396" y="15"/>
                    </a:lnTo>
                    <a:lnTo>
                      <a:pt x="372" y="7"/>
                    </a:lnTo>
                    <a:lnTo>
                      <a:pt x="345" y="2"/>
                    </a:lnTo>
                    <a:lnTo>
                      <a:pt x="314" y="0"/>
                    </a:lnTo>
                    <a:lnTo>
                      <a:pt x="282" y="2"/>
                    </a:lnTo>
                    <a:lnTo>
                      <a:pt x="254" y="7"/>
                    </a:lnTo>
                    <a:lnTo>
                      <a:pt x="228" y="15"/>
                    </a:lnTo>
                    <a:lnTo>
                      <a:pt x="205" y="24"/>
                    </a:lnTo>
                    <a:lnTo>
                      <a:pt x="184" y="36"/>
                    </a:lnTo>
                    <a:lnTo>
                      <a:pt x="167" y="51"/>
                    </a:lnTo>
                    <a:lnTo>
                      <a:pt x="152" y="66"/>
                    </a:lnTo>
                    <a:lnTo>
                      <a:pt x="138" y="82"/>
                    </a:lnTo>
                    <a:lnTo>
                      <a:pt x="128" y="98"/>
                    </a:lnTo>
                    <a:lnTo>
                      <a:pt x="119" y="115"/>
                    </a:lnTo>
                    <a:lnTo>
                      <a:pt x="113" y="133"/>
                    </a:lnTo>
                    <a:lnTo>
                      <a:pt x="107" y="149"/>
                    </a:lnTo>
                    <a:lnTo>
                      <a:pt x="103" y="164"/>
                    </a:lnTo>
                    <a:lnTo>
                      <a:pt x="101" y="177"/>
                    </a:lnTo>
                    <a:lnTo>
                      <a:pt x="101" y="191"/>
                    </a:lnTo>
                    <a:lnTo>
                      <a:pt x="102" y="213"/>
                    </a:lnTo>
                    <a:lnTo>
                      <a:pt x="108" y="234"/>
                    </a:lnTo>
                    <a:lnTo>
                      <a:pt x="116" y="253"/>
                    </a:lnTo>
                    <a:lnTo>
                      <a:pt x="126" y="267"/>
                    </a:lnTo>
                    <a:lnTo>
                      <a:pt x="138" y="280"/>
                    </a:lnTo>
                    <a:lnTo>
                      <a:pt x="152" y="290"/>
                    </a:lnTo>
                    <a:lnTo>
                      <a:pt x="166" y="298"/>
                    </a:lnTo>
                    <a:lnTo>
                      <a:pt x="181" y="305"/>
                    </a:lnTo>
                    <a:lnTo>
                      <a:pt x="196" y="311"/>
                    </a:lnTo>
                    <a:lnTo>
                      <a:pt x="208" y="314"/>
                    </a:lnTo>
                    <a:lnTo>
                      <a:pt x="220" y="317"/>
                    </a:lnTo>
                    <a:lnTo>
                      <a:pt x="231" y="319"/>
                    </a:lnTo>
                    <a:lnTo>
                      <a:pt x="250" y="323"/>
                    </a:lnTo>
                    <a:lnTo>
                      <a:pt x="269" y="328"/>
                    </a:lnTo>
                    <a:lnTo>
                      <a:pt x="288" y="332"/>
                    </a:lnTo>
                    <a:lnTo>
                      <a:pt x="305" y="339"/>
                    </a:lnTo>
                    <a:lnTo>
                      <a:pt x="321" y="347"/>
                    </a:lnTo>
                    <a:lnTo>
                      <a:pt x="335" y="356"/>
                    </a:lnTo>
                    <a:lnTo>
                      <a:pt x="346" y="368"/>
                    </a:lnTo>
                    <a:lnTo>
                      <a:pt x="355" y="382"/>
                    </a:lnTo>
                    <a:lnTo>
                      <a:pt x="361" y="398"/>
                    </a:lnTo>
                    <a:lnTo>
                      <a:pt x="362" y="418"/>
                    </a:lnTo>
                    <a:lnTo>
                      <a:pt x="361" y="427"/>
                    </a:lnTo>
                    <a:lnTo>
                      <a:pt x="361" y="437"/>
                    </a:lnTo>
                    <a:lnTo>
                      <a:pt x="358" y="449"/>
                    </a:lnTo>
                    <a:lnTo>
                      <a:pt x="353" y="462"/>
                    </a:lnTo>
                    <a:lnTo>
                      <a:pt x="347" y="475"/>
                    </a:lnTo>
                    <a:lnTo>
                      <a:pt x="338" y="489"/>
                    </a:lnTo>
                    <a:lnTo>
                      <a:pt x="329" y="503"/>
                    </a:lnTo>
                    <a:lnTo>
                      <a:pt x="316" y="516"/>
                    </a:lnTo>
                    <a:lnTo>
                      <a:pt x="302" y="529"/>
                    </a:lnTo>
                    <a:lnTo>
                      <a:pt x="284" y="539"/>
                    </a:lnTo>
                    <a:lnTo>
                      <a:pt x="263" y="549"/>
                    </a:lnTo>
                    <a:lnTo>
                      <a:pt x="240" y="555"/>
                    </a:lnTo>
                    <a:lnTo>
                      <a:pt x="212" y="560"/>
                    </a:lnTo>
                    <a:lnTo>
                      <a:pt x="182" y="562"/>
                    </a:lnTo>
                    <a:lnTo>
                      <a:pt x="165" y="562"/>
                    </a:lnTo>
                    <a:lnTo>
                      <a:pt x="152" y="560"/>
                    </a:lnTo>
                    <a:lnTo>
                      <a:pt x="137" y="558"/>
                    </a:lnTo>
                    <a:lnTo>
                      <a:pt x="122" y="555"/>
                    </a:lnTo>
                    <a:lnTo>
                      <a:pt x="106" y="551"/>
                    </a:lnTo>
                    <a:lnTo>
                      <a:pt x="89" y="544"/>
                    </a:lnTo>
                    <a:lnTo>
                      <a:pt x="74" y="535"/>
                    </a:lnTo>
                    <a:lnTo>
                      <a:pt x="59" y="524"/>
                    </a:lnTo>
                    <a:lnTo>
                      <a:pt x="47" y="510"/>
                    </a:lnTo>
                    <a:lnTo>
                      <a:pt x="38" y="492"/>
                    </a:lnTo>
                    <a:lnTo>
                      <a:pt x="55" y="493"/>
                    </a:lnTo>
                    <a:lnTo>
                      <a:pt x="70" y="490"/>
                    </a:lnTo>
                    <a:lnTo>
                      <a:pt x="84" y="483"/>
                    </a:lnTo>
                    <a:lnTo>
                      <a:pt x="95" y="474"/>
                    </a:lnTo>
                    <a:lnTo>
                      <a:pt x="104" y="463"/>
                    </a:lnTo>
                    <a:lnTo>
                      <a:pt x="112" y="451"/>
                    </a:lnTo>
                    <a:lnTo>
                      <a:pt x="115" y="437"/>
                    </a:lnTo>
                    <a:lnTo>
                      <a:pt x="117" y="424"/>
                    </a:lnTo>
                    <a:lnTo>
                      <a:pt x="115" y="410"/>
                    </a:lnTo>
                    <a:lnTo>
                      <a:pt x="111" y="398"/>
                    </a:lnTo>
                    <a:lnTo>
                      <a:pt x="103" y="390"/>
                    </a:lnTo>
                    <a:lnTo>
                      <a:pt x="94" y="383"/>
                    </a:lnTo>
                    <a:lnTo>
                      <a:pt x="83" y="379"/>
                    </a:lnTo>
                    <a:lnTo>
                      <a:pt x="70" y="378"/>
                    </a:lnTo>
                    <a:lnTo>
                      <a:pt x="58" y="379"/>
                    </a:lnTo>
                    <a:lnTo>
                      <a:pt x="45" y="383"/>
                    </a:lnTo>
                    <a:lnTo>
                      <a:pt x="33" y="390"/>
                    </a:lnTo>
                    <a:lnTo>
                      <a:pt x="23" y="399"/>
                    </a:lnTo>
                    <a:lnTo>
                      <a:pt x="14" y="412"/>
                    </a:lnTo>
                    <a:lnTo>
                      <a:pt x="7" y="426"/>
                    </a:lnTo>
                    <a:lnTo>
                      <a:pt x="1" y="444"/>
                    </a:lnTo>
                    <a:lnTo>
                      <a:pt x="0" y="464"/>
                    </a:lnTo>
                    <a:lnTo>
                      <a:pt x="3" y="488"/>
                    </a:lnTo>
                    <a:lnTo>
                      <a:pt x="10" y="510"/>
                    </a:lnTo>
                    <a:lnTo>
                      <a:pt x="22" y="530"/>
                    </a:lnTo>
                    <a:lnTo>
                      <a:pt x="40" y="548"/>
                    </a:lnTo>
                    <a:lnTo>
                      <a:pt x="60" y="562"/>
                    </a:lnTo>
                    <a:lnTo>
                      <a:pt x="85" y="574"/>
                    </a:lnTo>
                    <a:lnTo>
                      <a:pt x="113" y="583"/>
                    </a:lnTo>
                    <a:lnTo>
                      <a:pt x="146" y="589"/>
                    </a:lnTo>
                    <a:lnTo>
                      <a:pt x="181" y="590"/>
                    </a:lnTo>
                    <a:lnTo>
                      <a:pt x="218" y="589"/>
                    </a:lnTo>
                    <a:lnTo>
                      <a:pt x="250" y="584"/>
                    </a:lnTo>
                    <a:lnTo>
                      <a:pt x="280" y="575"/>
                    </a:lnTo>
                    <a:lnTo>
                      <a:pt x="306" y="565"/>
                    </a:lnTo>
                    <a:lnTo>
                      <a:pt x="330" y="552"/>
                    </a:lnTo>
                    <a:lnTo>
                      <a:pt x="350" y="537"/>
                    </a:lnTo>
                    <a:lnTo>
                      <a:pt x="369" y="521"/>
                    </a:lnTo>
                    <a:lnTo>
                      <a:pt x="384" y="504"/>
                    </a:lnTo>
                    <a:lnTo>
                      <a:pt x="397" y="487"/>
                    </a:lnTo>
                    <a:lnTo>
                      <a:pt x="408" y="469"/>
                    </a:lnTo>
                    <a:lnTo>
                      <a:pt x="417" y="451"/>
                    </a:lnTo>
                    <a:lnTo>
                      <a:pt x="423" y="432"/>
                    </a:lnTo>
                    <a:lnTo>
                      <a:pt x="428" y="416"/>
                    </a:lnTo>
                    <a:lnTo>
                      <a:pt x="432" y="400"/>
                    </a:lnTo>
                    <a:lnTo>
                      <a:pt x="433" y="386"/>
                    </a:lnTo>
                    <a:lnTo>
                      <a:pt x="434" y="374"/>
                    </a:lnTo>
                    <a:lnTo>
                      <a:pt x="432" y="352"/>
                    </a:lnTo>
                    <a:lnTo>
                      <a:pt x="428" y="332"/>
                    </a:lnTo>
                    <a:lnTo>
                      <a:pt x="420" y="314"/>
                    </a:lnTo>
                    <a:lnTo>
                      <a:pt x="412" y="300"/>
                    </a:lnTo>
                    <a:lnTo>
                      <a:pt x="403" y="288"/>
                    </a:lnTo>
                    <a:lnTo>
                      <a:pt x="395" y="279"/>
                    </a:lnTo>
                    <a:lnTo>
                      <a:pt x="377" y="263"/>
                    </a:lnTo>
                    <a:lnTo>
                      <a:pt x="360" y="252"/>
                    </a:lnTo>
                    <a:lnTo>
                      <a:pt x="340" y="242"/>
                    </a:lnTo>
                    <a:lnTo>
                      <a:pt x="318" y="235"/>
                    </a:lnTo>
                    <a:lnTo>
                      <a:pt x="295" y="230"/>
                    </a:lnTo>
                    <a:lnTo>
                      <a:pt x="268" y="224"/>
                    </a:lnTo>
                    <a:lnTo>
                      <a:pt x="254" y="220"/>
                    </a:lnTo>
                    <a:lnTo>
                      <a:pt x="238" y="216"/>
                    </a:lnTo>
                    <a:lnTo>
                      <a:pt x="223" y="213"/>
                    </a:lnTo>
                    <a:lnTo>
                      <a:pt x="210" y="207"/>
                    </a:lnTo>
                    <a:lnTo>
                      <a:pt x="197" y="199"/>
                    </a:lnTo>
                    <a:lnTo>
                      <a:pt x="187" y="190"/>
                    </a:lnTo>
                    <a:lnTo>
                      <a:pt x="180" y="178"/>
                    </a:lnTo>
                    <a:lnTo>
                      <a:pt x="174" y="164"/>
                    </a:lnTo>
                    <a:lnTo>
                      <a:pt x="172" y="146"/>
                    </a:lnTo>
                    <a:lnTo>
                      <a:pt x="173" y="135"/>
                    </a:lnTo>
                    <a:lnTo>
                      <a:pt x="175" y="124"/>
                    </a:lnTo>
                    <a:lnTo>
                      <a:pt x="179" y="112"/>
                    </a:lnTo>
                    <a:lnTo>
                      <a:pt x="184" y="98"/>
                    </a:lnTo>
                    <a:lnTo>
                      <a:pt x="192" y="86"/>
                    </a:lnTo>
                    <a:lnTo>
                      <a:pt x="202" y="73"/>
                    </a:lnTo>
                    <a:lnTo>
                      <a:pt x="214" y="61"/>
                    </a:lnTo>
                    <a:lnTo>
                      <a:pt x="228" y="51"/>
                    </a:lnTo>
                    <a:lnTo>
                      <a:pt x="245" y="41"/>
                    </a:lnTo>
                    <a:lnTo>
                      <a:pt x="266" y="35"/>
                    </a:lnTo>
                    <a:lnTo>
                      <a:pt x="288" y="30"/>
                    </a:lnTo>
                    <a:lnTo>
                      <a:pt x="314" y="29"/>
                    </a:lnTo>
                    <a:lnTo>
                      <a:pt x="326" y="29"/>
                    </a:lnTo>
                    <a:lnTo>
                      <a:pt x="353" y="33"/>
                    </a:lnTo>
                    <a:lnTo>
                      <a:pt x="369" y="36"/>
                    </a:lnTo>
                    <a:lnTo>
                      <a:pt x="383" y="42"/>
                    </a:lnTo>
                    <a:lnTo>
                      <a:pt x="397" y="51"/>
                    </a:lnTo>
                    <a:lnTo>
                      <a:pt x="409" y="60"/>
                    </a:lnTo>
                    <a:lnTo>
                      <a:pt x="420" y="73"/>
                    </a:lnTo>
                    <a:lnTo>
                      <a:pt x="428" y="8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321"/>
              <p:cNvSpPr>
                <a:spLocks/>
              </p:cNvSpPr>
              <p:nvPr/>
            </p:nvSpPr>
            <p:spPr bwMode="auto">
              <a:xfrm>
                <a:off x="5897" y="2859"/>
                <a:ext cx="294" cy="1304"/>
              </a:xfrm>
              <a:custGeom>
                <a:avLst/>
                <a:gdLst>
                  <a:gd name="T0" fmla="*/ 293 w 294"/>
                  <a:gd name="T1" fmla="*/ 612 h 1304"/>
                  <a:gd name="T2" fmla="*/ 285 w 294"/>
                  <a:gd name="T3" fmla="*/ 517 h 1304"/>
                  <a:gd name="T4" fmla="*/ 267 w 294"/>
                  <a:gd name="T5" fmla="*/ 412 h 1304"/>
                  <a:gd name="T6" fmla="*/ 234 w 294"/>
                  <a:gd name="T7" fmla="*/ 301 h 1304"/>
                  <a:gd name="T8" fmla="*/ 192 w 294"/>
                  <a:gd name="T9" fmla="*/ 210 h 1304"/>
                  <a:gd name="T10" fmla="*/ 153 w 294"/>
                  <a:gd name="T11" fmla="*/ 146 h 1304"/>
                  <a:gd name="T12" fmla="*/ 116 w 294"/>
                  <a:gd name="T13" fmla="*/ 94 h 1304"/>
                  <a:gd name="T14" fmla="*/ 63 w 294"/>
                  <a:gd name="T15" fmla="*/ 38 h 1304"/>
                  <a:gd name="T16" fmla="*/ 35 w 294"/>
                  <a:gd name="T17" fmla="*/ 14 h 1304"/>
                  <a:gd name="T18" fmla="*/ 18 w 294"/>
                  <a:gd name="T19" fmla="*/ 1 h 1304"/>
                  <a:gd name="T20" fmla="*/ 10 w 294"/>
                  <a:gd name="T21" fmla="*/ 0 h 1304"/>
                  <a:gd name="T22" fmla="*/ 4 w 294"/>
                  <a:gd name="T23" fmla="*/ 3 h 1304"/>
                  <a:gd name="T24" fmla="*/ 1 w 294"/>
                  <a:gd name="T25" fmla="*/ 9 h 1304"/>
                  <a:gd name="T26" fmla="*/ 0 w 294"/>
                  <a:gd name="T27" fmla="*/ 15 h 1304"/>
                  <a:gd name="T28" fmla="*/ 3 w 294"/>
                  <a:gd name="T29" fmla="*/ 20 h 1304"/>
                  <a:gd name="T30" fmla="*/ 24 w 294"/>
                  <a:gd name="T31" fmla="*/ 43 h 1304"/>
                  <a:gd name="T32" fmla="*/ 87 w 294"/>
                  <a:gd name="T33" fmla="*/ 121 h 1304"/>
                  <a:gd name="T34" fmla="*/ 138 w 294"/>
                  <a:gd name="T35" fmla="*/ 215 h 1304"/>
                  <a:gd name="T36" fmla="*/ 177 w 294"/>
                  <a:gd name="T37" fmla="*/ 322 h 1304"/>
                  <a:gd name="T38" fmla="*/ 204 w 294"/>
                  <a:gd name="T39" fmla="*/ 444 h 1304"/>
                  <a:gd name="T40" fmla="*/ 219 w 294"/>
                  <a:gd name="T41" fmla="*/ 579 h 1304"/>
                  <a:gd name="T42" fmla="*/ 219 w 294"/>
                  <a:gd name="T43" fmla="*/ 709 h 1304"/>
                  <a:gd name="T44" fmla="*/ 211 w 294"/>
                  <a:gd name="T45" fmla="*/ 820 h 1304"/>
                  <a:gd name="T46" fmla="*/ 191 w 294"/>
                  <a:gd name="T47" fmla="*/ 930 h 1304"/>
                  <a:gd name="T48" fmla="*/ 160 w 294"/>
                  <a:gd name="T49" fmla="*/ 1035 h 1304"/>
                  <a:gd name="T50" fmla="*/ 115 w 294"/>
                  <a:gd name="T51" fmla="*/ 1134 h 1304"/>
                  <a:gd name="T52" fmla="*/ 54 w 294"/>
                  <a:gd name="T53" fmla="*/ 1227 h 1304"/>
                  <a:gd name="T54" fmla="*/ 4 w 294"/>
                  <a:gd name="T55" fmla="*/ 1282 h 1304"/>
                  <a:gd name="T56" fmla="*/ 0 w 294"/>
                  <a:gd name="T57" fmla="*/ 1289 h 1304"/>
                  <a:gd name="T58" fmla="*/ 1 w 294"/>
                  <a:gd name="T59" fmla="*/ 1295 h 1304"/>
                  <a:gd name="T60" fmla="*/ 5 w 294"/>
                  <a:gd name="T61" fmla="*/ 1302 h 1304"/>
                  <a:gd name="T62" fmla="*/ 13 w 294"/>
                  <a:gd name="T63" fmla="*/ 1304 h 1304"/>
                  <a:gd name="T64" fmla="*/ 25 w 294"/>
                  <a:gd name="T65" fmla="*/ 1298 h 1304"/>
                  <a:gd name="T66" fmla="*/ 49 w 294"/>
                  <a:gd name="T67" fmla="*/ 1279 h 1304"/>
                  <a:gd name="T68" fmla="*/ 82 w 294"/>
                  <a:gd name="T69" fmla="*/ 1249 h 1304"/>
                  <a:gd name="T70" fmla="*/ 118 w 294"/>
                  <a:gd name="T71" fmla="*/ 1206 h 1304"/>
                  <a:gd name="T72" fmla="*/ 158 w 294"/>
                  <a:gd name="T73" fmla="*/ 1152 h 1304"/>
                  <a:gd name="T74" fmla="*/ 196 w 294"/>
                  <a:gd name="T75" fmla="*/ 1087 h 1304"/>
                  <a:gd name="T76" fmla="*/ 239 w 294"/>
                  <a:gd name="T77" fmla="*/ 989 h 1304"/>
                  <a:gd name="T78" fmla="*/ 272 w 294"/>
                  <a:gd name="T79" fmla="*/ 868 h 1304"/>
                  <a:gd name="T80" fmla="*/ 289 w 294"/>
                  <a:gd name="T81" fmla="*/ 754 h 1304"/>
                  <a:gd name="T82" fmla="*/ 294 w 294"/>
                  <a:gd name="T83" fmla="*/ 653 h 13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94"/>
                  <a:gd name="T127" fmla="*/ 0 h 1304"/>
                  <a:gd name="T128" fmla="*/ 294 w 294"/>
                  <a:gd name="T129" fmla="*/ 1304 h 130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94" h="1304">
                    <a:moveTo>
                      <a:pt x="294" y="653"/>
                    </a:moveTo>
                    <a:lnTo>
                      <a:pt x="293" y="612"/>
                    </a:lnTo>
                    <a:lnTo>
                      <a:pt x="290" y="567"/>
                    </a:lnTo>
                    <a:lnTo>
                      <a:pt x="285" y="517"/>
                    </a:lnTo>
                    <a:lnTo>
                      <a:pt x="278" y="466"/>
                    </a:lnTo>
                    <a:lnTo>
                      <a:pt x="267" y="412"/>
                    </a:lnTo>
                    <a:lnTo>
                      <a:pt x="252" y="357"/>
                    </a:lnTo>
                    <a:lnTo>
                      <a:pt x="234" y="301"/>
                    </a:lnTo>
                    <a:lnTo>
                      <a:pt x="210" y="245"/>
                    </a:lnTo>
                    <a:lnTo>
                      <a:pt x="192" y="210"/>
                    </a:lnTo>
                    <a:lnTo>
                      <a:pt x="173" y="177"/>
                    </a:lnTo>
                    <a:lnTo>
                      <a:pt x="153" y="146"/>
                    </a:lnTo>
                    <a:lnTo>
                      <a:pt x="134" y="119"/>
                    </a:lnTo>
                    <a:lnTo>
                      <a:pt x="116" y="94"/>
                    </a:lnTo>
                    <a:lnTo>
                      <a:pt x="97" y="73"/>
                    </a:lnTo>
                    <a:lnTo>
                      <a:pt x="63" y="38"/>
                    </a:lnTo>
                    <a:lnTo>
                      <a:pt x="48" y="24"/>
                    </a:lnTo>
                    <a:lnTo>
                      <a:pt x="35" y="14"/>
                    </a:lnTo>
                    <a:lnTo>
                      <a:pt x="25" y="6"/>
                    </a:lnTo>
                    <a:lnTo>
                      <a:pt x="18" y="1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7" y="1"/>
                    </a:lnTo>
                    <a:lnTo>
                      <a:pt x="4" y="3"/>
                    </a:lnTo>
                    <a:lnTo>
                      <a:pt x="2" y="6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5"/>
                    </a:lnTo>
                    <a:lnTo>
                      <a:pt x="1" y="18"/>
                    </a:lnTo>
                    <a:lnTo>
                      <a:pt x="3" y="20"/>
                    </a:lnTo>
                    <a:lnTo>
                      <a:pt x="8" y="26"/>
                    </a:lnTo>
                    <a:lnTo>
                      <a:pt x="24" y="43"/>
                    </a:lnTo>
                    <a:lnTo>
                      <a:pt x="57" y="80"/>
                    </a:lnTo>
                    <a:lnTo>
                      <a:pt x="87" y="121"/>
                    </a:lnTo>
                    <a:lnTo>
                      <a:pt x="114" y="166"/>
                    </a:lnTo>
                    <a:lnTo>
                      <a:pt x="138" y="215"/>
                    </a:lnTo>
                    <a:lnTo>
                      <a:pt x="159" y="266"/>
                    </a:lnTo>
                    <a:lnTo>
                      <a:pt x="177" y="322"/>
                    </a:lnTo>
                    <a:lnTo>
                      <a:pt x="193" y="381"/>
                    </a:lnTo>
                    <a:lnTo>
                      <a:pt x="204" y="444"/>
                    </a:lnTo>
                    <a:lnTo>
                      <a:pt x="213" y="510"/>
                    </a:lnTo>
                    <a:lnTo>
                      <a:pt x="219" y="579"/>
                    </a:lnTo>
                    <a:lnTo>
                      <a:pt x="220" y="653"/>
                    </a:lnTo>
                    <a:lnTo>
                      <a:pt x="219" y="709"/>
                    </a:lnTo>
                    <a:lnTo>
                      <a:pt x="216" y="764"/>
                    </a:lnTo>
                    <a:lnTo>
                      <a:pt x="211" y="820"/>
                    </a:lnTo>
                    <a:lnTo>
                      <a:pt x="202" y="874"/>
                    </a:lnTo>
                    <a:lnTo>
                      <a:pt x="191" y="930"/>
                    </a:lnTo>
                    <a:lnTo>
                      <a:pt x="177" y="983"/>
                    </a:lnTo>
                    <a:lnTo>
                      <a:pt x="160" y="1035"/>
                    </a:lnTo>
                    <a:lnTo>
                      <a:pt x="140" y="1086"/>
                    </a:lnTo>
                    <a:lnTo>
                      <a:pt x="115" y="1134"/>
                    </a:lnTo>
                    <a:lnTo>
                      <a:pt x="86" y="1182"/>
                    </a:lnTo>
                    <a:lnTo>
                      <a:pt x="54" y="1227"/>
                    </a:lnTo>
                    <a:lnTo>
                      <a:pt x="17" y="1269"/>
                    </a:lnTo>
                    <a:lnTo>
                      <a:pt x="4" y="1282"/>
                    </a:lnTo>
                    <a:lnTo>
                      <a:pt x="1" y="1286"/>
                    </a:lnTo>
                    <a:lnTo>
                      <a:pt x="0" y="1289"/>
                    </a:lnTo>
                    <a:lnTo>
                      <a:pt x="0" y="1291"/>
                    </a:lnTo>
                    <a:lnTo>
                      <a:pt x="1" y="1295"/>
                    </a:lnTo>
                    <a:lnTo>
                      <a:pt x="3" y="1299"/>
                    </a:lnTo>
                    <a:lnTo>
                      <a:pt x="5" y="1302"/>
                    </a:lnTo>
                    <a:lnTo>
                      <a:pt x="9" y="1304"/>
                    </a:lnTo>
                    <a:lnTo>
                      <a:pt x="13" y="1304"/>
                    </a:lnTo>
                    <a:lnTo>
                      <a:pt x="18" y="1302"/>
                    </a:lnTo>
                    <a:lnTo>
                      <a:pt x="25" y="1298"/>
                    </a:lnTo>
                    <a:lnTo>
                      <a:pt x="36" y="1290"/>
                    </a:lnTo>
                    <a:lnTo>
                      <a:pt x="49" y="1279"/>
                    </a:lnTo>
                    <a:lnTo>
                      <a:pt x="65" y="1266"/>
                    </a:lnTo>
                    <a:lnTo>
                      <a:pt x="82" y="1249"/>
                    </a:lnTo>
                    <a:lnTo>
                      <a:pt x="100" y="1229"/>
                    </a:lnTo>
                    <a:lnTo>
                      <a:pt x="118" y="1206"/>
                    </a:lnTo>
                    <a:lnTo>
                      <a:pt x="138" y="1181"/>
                    </a:lnTo>
                    <a:lnTo>
                      <a:pt x="158" y="1152"/>
                    </a:lnTo>
                    <a:lnTo>
                      <a:pt x="177" y="1121"/>
                    </a:lnTo>
                    <a:lnTo>
                      <a:pt x="196" y="1087"/>
                    </a:lnTo>
                    <a:lnTo>
                      <a:pt x="214" y="1050"/>
                    </a:lnTo>
                    <a:lnTo>
                      <a:pt x="239" y="989"/>
                    </a:lnTo>
                    <a:lnTo>
                      <a:pt x="258" y="928"/>
                    </a:lnTo>
                    <a:lnTo>
                      <a:pt x="272" y="868"/>
                    </a:lnTo>
                    <a:lnTo>
                      <a:pt x="282" y="810"/>
                    </a:lnTo>
                    <a:lnTo>
                      <a:pt x="289" y="754"/>
                    </a:lnTo>
                    <a:lnTo>
                      <a:pt x="293" y="701"/>
                    </a:lnTo>
                    <a:lnTo>
                      <a:pt x="294" y="65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5" name="Rounded Rectangle 54"/>
          <p:cNvSpPr/>
          <p:nvPr/>
        </p:nvSpPr>
        <p:spPr>
          <a:xfrm>
            <a:off x="2562005" y="4165941"/>
            <a:ext cx="402701" cy="32759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100093" y="2240134"/>
            <a:ext cx="236220" cy="255270"/>
          </a:xfrm>
          <a:prstGeom prst="rect">
            <a:avLst/>
          </a:prstGeom>
        </p:spPr>
      </p:pic>
      <p:pic>
        <p:nvPicPr>
          <p:cNvPr id="57" name="Picture 56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076411" y="3686921"/>
            <a:ext cx="236220" cy="255270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 rot="5400000" flipH="1" flipV="1">
            <a:off x="994143" y="3439635"/>
            <a:ext cx="1456663" cy="82933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010618" y="4590511"/>
            <a:ext cx="2537460" cy="299085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4661542" y="4506852"/>
            <a:ext cx="1848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Raman </a:t>
            </a:r>
            <a:r>
              <a:rPr lang="de-CH" dirty="0" err="1" smtClean="0"/>
              <a:t>transition</a:t>
            </a:r>
            <a:r>
              <a:rPr lang="de-CH" dirty="0" smtClean="0"/>
              <a:t>,</a:t>
            </a:r>
          </a:p>
          <a:p>
            <a:r>
              <a:rPr lang="de-CH" dirty="0" smtClean="0"/>
              <a:t>          </a:t>
            </a:r>
            <a:r>
              <a:rPr lang="de-CH" dirty="0" err="1" smtClean="0"/>
              <a:t>hyperfine</a:t>
            </a:r>
            <a:endParaRPr lang="en-GB" dirty="0"/>
          </a:p>
        </p:txBody>
      </p:sp>
      <p:grpSp>
        <p:nvGrpSpPr>
          <p:cNvPr id="74" name="Group 73"/>
          <p:cNvGrpSpPr/>
          <p:nvPr/>
        </p:nvGrpSpPr>
        <p:grpSpPr>
          <a:xfrm>
            <a:off x="1435395" y="6220048"/>
            <a:ext cx="6049926" cy="489098"/>
            <a:chOff x="127591" y="5497034"/>
            <a:chExt cx="5539562" cy="489098"/>
          </a:xfrm>
        </p:grpSpPr>
        <p:sp>
          <p:nvSpPr>
            <p:cNvPr id="61" name="Rectangle 60"/>
            <p:cNvSpPr/>
            <p:nvPr/>
          </p:nvSpPr>
          <p:spPr>
            <a:xfrm>
              <a:off x="127591" y="5497034"/>
              <a:ext cx="5539562" cy="48909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0" name="Picture 59" descr="addin_tmp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 cstate="print"/>
            <a:stretch>
              <a:fillRect/>
            </a:stretch>
          </p:blipFill>
          <p:spPr>
            <a:xfrm>
              <a:off x="191387" y="5592726"/>
              <a:ext cx="5433237" cy="265814"/>
            </a:xfrm>
            <a:prstGeom prst="rect">
              <a:avLst/>
            </a:prstGeom>
          </p:spPr>
        </p:pic>
      </p:grpSp>
      <p:cxnSp>
        <p:nvCxnSpPr>
          <p:cNvPr id="63" name="Straight Connector 62"/>
          <p:cNvCxnSpPr/>
          <p:nvPr/>
        </p:nvCxnSpPr>
        <p:spPr>
          <a:xfrm>
            <a:off x="5695749" y="1301682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rot="16200000" flipH="1">
            <a:off x="5294306" y="2206391"/>
            <a:ext cx="1814450" cy="344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5710922" y="3111133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194048" y="1479893"/>
            <a:ext cx="1453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Laser-</a:t>
            </a:r>
            <a:r>
              <a:rPr lang="de-CH" dirty="0" err="1" smtClean="0"/>
              <a:t>driven</a:t>
            </a:r>
            <a:r>
              <a:rPr lang="de-CH" dirty="0" smtClean="0"/>
              <a:t>, </a:t>
            </a:r>
          </a:p>
          <a:p>
            <a:r>
              <a:rPr lang="de-CH" dirty="0" err="1" smtClean="0"/>
              <a:t>quadrupole</a:t>
            </a:r>
            <a:endParaRPr lang="en-GB" dirty="0"/>
          </a:p>
        </p:txBody>
      </p:sp>
      <p:sp>
        <p:nvSpPr>
          <p:cNvPr id="68" name="TextBox 67"/>
          <p:cNvSpPr txBox="1"/>
          <p:nvPr/>
        </p:nvSpPr>
        <p:spPr>
          <a:xfrm>
            <a:off x="6862798" y="2166835"/>
            <a:ext cx="228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Resonant </a:t>
            </a:r>
            <a:r>
              <a:rPr lang="de-CH" dirty="0" err="1" smtClean="0"/>
              <a:t>microwaves</a:t>
            </a:r>
            <a:r>
              <a:rPr lang="de-CH" dirty="0" smtClean="0"/>
              <a:t>,</a:t>
            </a:r>
          </a:p>
          <a:p>
            <a:r>
              <a:rPr lang="de-CH" dirty="0" smtClean="0"/>
              <a:t>            </a:t>
            </a:r>
            <a:r>
              <a:rPr lang="de-CH" dirty="0" err="1" smtClean="0"/>
              <a:t>hyperfine</a:t>
            </a:r>
            <a:endParaRPr lang="de-CH" dirty="0" smtClean="0"/>
          </a:p>
        </p:txBody>
      </p:sp>
      <p:pic>
        <p:nvPicPr>
          <p:cNvPr id="69" name="Picture 68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819203" y="1146756"/>
            <a:ext cx="236220" cy="255270"/>
          </a:xfrm>
          <a:prstGeom prst="rect">
            <a:avLst/>
          </a:prstGeom>
        </p:spPr>
      </p:pic>
      <p:pic>
        <p:nvPicPr>
          <p:cNvPr id="71" name="Picture 70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790628" y="2968461"/>
            <a:ext cx="236220" cy="255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70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Header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0460" y="2677637"/>
            <a:ext cx="3176154" cy="50149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51"/>
            <a:ext cx="8229600" cy="1143000"/>
          </a:xfrm>
        </p:spPr>
        <p:txBody>
          <a:bodyPr/>
          <a:lstStyle/>
          <a:p>
            <a:r>
              <a:rPr lang="de-CH" dirty="0" err="1" smtClean="0"/>
              <a:t>Addressing</a:t>
            </a:r>
            <a:r>
              <a:rPr lang="de-CH" dirty="0" smtClean="0"/>
              <a:t> individual qubits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231927" y="4913634"/>
            <a:ext cx="1819220" cy="0"/>
          </a:xfrm>
          <a:prstGeom prst="line">
            <a:avLst/>
          </a:prstGeom>
          <a:ln w="349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0800000" flipV="1">
            <a:off x="6141537" y="5823243"/>
            <a:ext cx="2072272" cy="7845"/>
          </a:xfrm>
          <a:prstGeom prst="line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6141537" y="4206159"/>
            <a:ext cx="1603946" cy="741164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141537" y="4947323"/>
            <a:ext cx="1603946" cy="606407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763881" y="5586764"/>
            <a:ext cx="202136" cy="13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6200000" flipV="1">
            <a:off x="7763881" y="4171815"/>
            <a:ext cx="202136" cy="131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744627" y="1737955"/>
            <a:ext cx="173501" cy="186538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547483" y="3734510"/>
            <a:ext cx="1034108" cy="2121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rot="5400000">
            <a:off x="6798590" y="4907485"/>
            <a:ext cx="943299" cy="1310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389049" y="4840019"/>
            <a:ext cx="237311" cy="167557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 rot="5400000">
            <a:off x="5169732" y="2658854"/>
            <a:ext cx="1819220" cy="0"/>
          </a:xfrm>
          <a:prstGeom prst="line">
            <a:avLst/>
          </a:prstGeom>
          <a:ln w="349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6089975" y="3568464"/>
            <a:ext cx="2072272" cy="7845"/>
          </a:xfrm>
          <a:prstGeom prst="line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79342" y="1951380"/>
            <a:ext cx="1603946" cy="741164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166958" y="3579926"/>
            <a:ext cx="115505" cy="119098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8235802" y="5794727"/>
            <a:ext cx="123743" cy="127592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943600" y="1148319"/>
            <a:ext cx="2228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err="1" smtClean="0"/>
              <a:t>Frequency</a:t>
            </a:r>
            <a:r>
              <a:rPr lang="de-CH" dirty="0" smtClean="0"/>
              <a:t> </a:t>
            </a:r>
            <a:r>
              <a:rPr lang="de-CH" dirty="0" err="1" smtClean="0"/>
              <a:t>addressing</a:t>
            </a:r>
            <a:endParaRPr lang="de-CH" dirty="0" smtClean="0"/>
          </a:p>
        </p:txBody>
      </p:sp>
      <p:cxnSp>
        <p:nvCxnSpPr>
          <p:cNvPr id="26" name="Straight Connector 25"/>
          <p:cNvCxnSpPr/>
          <p:nvPr/>
        </p:nvCxnSpPr>
        <p:spPr>
          <a:xfrm rot="16200000" flipH="1">
            <a:off x="2429540" y="3896837"/>
            <a:ext cx="5348177" cy="2126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424763" y="1158952"/>
            <a:ext cx="2060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Intensity</a:t>
            </a:r>
            <a:r>
              <a:rPr lang="de-CH" dirty="0" smtClean="0"/>
              <a:t> </a:t>
            </a:r>
            <a:r>
              <a:rPr lang="de-CH" dirty="0" err="1" smtClean="0"/>
              <a:t>addressing</a:t>
            </a:r>
            <a:endParaRPr lang="de-CH" dirty="0" smtClean="0"/>
          </a:p>
        </p:txBody>
      </p:sp>
      <p:pic>
        <p:nvPicPr>
          <p:cNvPr id="1026" name="Picture 2" descr="Header image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93799" y="2142462"/>
            <a:ext cx="4343400" cy="685800"/>
          </a:xfrm>
          <a:prstGeom prst="rect">
            <a:avLst/>
          </a:prstGeom>
          <a:noFill/>
        </p:spPr>
      </p:pic>
      <p:sp>
        <p:nvSpPr>
          <p:cNvPr id="42" name="TextBox 41"/>
          <p:cNvSpPr txBox="1"/>
          <p:nvPr/>
        </p:nvSpPr>
        <p:spPr>
          <a:xfrm>
            <a:off x="850606" y="1786270"/>
            <a:ext cx="3597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Shine</a:t>
            </a:r>
            <a:r>
              <a:rPr lang="de-CH" dirty="0" smtClean="0"/>
              <a:t> </a:t>
            </a:r>
            <a:r>
              <a:rPr lang="de-CH" dirty="0" err="1" smtClean="0"/>
              <a:t>laser</a:t>
            </a:r>
            <a:r>
              <a:rPr lang="de-CH" dirty="0" smtClean="0"/>
              <a:t> beam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one</a:t>
            </a:r>
            <a:r>
              <a:rPr lang="de-CH" dirty="0" smtClean="0"/>
              <a:t> </a:t>
            </a:r>
            <a:r>
              <a:rPr lang="de-CH" dirty="0" err="1" smtClean="0"/>
              <a:t>ion</a:t>
            </a:r>
            <a:r>
              <a:rPr lang="de-CH" dirty="0" smtClean="0"/>
              <a:t> in </a:t>
            </a:r>
            <a:r>
              <a:rPr lang="de-CH" dirty="0" err="1" smtClean="0"/>
              <a:t>string</a:t>
            </a:r>
            <a:endParaRPr lang="en-GB" dirty="0"/>
          </a:p>
        </p:txBody>
      </p:sp>
      <p:sp>
        <p:nvSpPr>
          <p:cNvPr id="43" name="TextBox 42"/>
          <p:cNvSpPr txBox="1"/>
          <p:nvPr/>
        </p:nvSpPr>
        <p:spPr>
          <a:xfrm>
            <a:off x="255182" y="3519379"/>
            <a:ext cx="4438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Separate </a:t>
            </a:r>
            <a:r>
              <a:rPr lang="de-CH" dirty="0" err="1" smtClean="0"/>
              <a:t>ions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a </a:t>
            </a:r>
            <a:r>
              <a:rPr lang="de-CH" dirty="0" err="1" smtClean="0"/>
              <a:t>distance</a:t>
            </a:r>
            <a:r>
              <a:rPr lang="de-CH" dirty="0" smtClean="0"/>
              <a:t> </a:t>
            </a:r>
            <a:r>
              <a:rPr lang="de-CH" dirty="0" err="1" smtClean="0"/>
              <a:t>much</a:t>
            </a:r>
            <a:r>
              <a:rPr lang="de-CH" dirty="0" smtClean="0"/>
              <a:t> larger </a:t>
            </a:r>
            <a:r>
              <a:rPr lang="de-CH" dirty="0" err="1" smtClean="0"/>
              <a:t>than</a:t>
            </a:r>
            <a:r>
              <a:rPr lang="de-CH" dirty="0" smtClean="0"/>
              <a:t> </a:t>
            </a:r>
          </a:p>
          <a:p>
            <a:pPr algn="ctr"/>
            <a:r>
              <a:rPr lang="de-CH" dirty="0" err="1" smtClean="0"/>
              <a:t>laser</a:t>
            </a:r>
            <a:r>
              <a:rPr lang="de-CH" dirty="0" smtClean="0"/>
              <a:t> beam </a:t>
            </a:r>
            <a:r>
              <a:rPr lang="de-CH" dirty="0" err="1" smtClean="0"/>
              <a:t>size</a:t>
            </a:r>
            <a:endParaRPr lang="en-GB" dirty="0"/>
          </a:p>
        </p:txBody>
      </p:sp>
      <p:grpSp>
        <p:nvGrpSpPr>
          <p:cNvPr id="44" name="original trap"/>
          <p:cNvGrpSpPr>
            <a:grpSpLocks/>
          </p:cNvGrpSpPr>
          <p:nvPr/>
        </p:nvGrpSpPr>
        <p:grpSpPr bwMode="auto">
          <a:xfrm>
            <a:off x="439848" y="4260778"/>
            <a:ext cx="4165600" cy="1571625"/>
            <a:chOff x="2159000" y="1598613"/>
            <a:chExt cx="4165600" cy="1571625"/>
          </a:xfrm>
        </p:grpSpPr>
        <p:pic>
          <p:nvPicPr>
            <p:cNvPr id="45" name="Picture 4223" descr="trap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159000" y="1905000"/>
              <a:ext cx="4165600" cy="1265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TextBox 170"/>
            <p:cNvSpPr txBox="1">
              <a:spLocks noChangeArrowheads="1"/>
            </p:cNvSpPr>
            <p:nvPr/>
          </p:nvSpPr>
          <p:spPr bwMode="auto">
            <a:xfrm>
              <a:off x="3797606" y="1598613"/>
              <a:ext cx="1066800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99"/>
                  </a:solidFill>
                </a:rPr>
                <a:t>240 </a:t>
              </a:r>
              <a:r>
                <a:rPr lang="el-GR" sz="1400">
                  <a:solidFill>
                    <a:srgbClr val="000099"/>
                  </a:solidFill>
                </a:rPr>
                <a:t>μ</a:t>
              </a:r>
              <a:r>
                <a:rPr lang="en-US" sz="1400">
                  <a:solidFill>
                    <a:srgbClr val="000099"/>
                  </a:solidFill>
                </a:rPr>
                <a:t>m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3528086" y="1761646"/>
              <a:ext cx="228600" cy="1587"/>
            </a:xfrm>
            <a:prstGeom prst="straightConnector1">
              <a:avLst/>
            </a:prstGeom>
            <a:ln w="25400">
              <a:solidFill>
                <a:srgbClr val="000099"/>
              </a:solidFill>
              <a:headEnd type="none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 bwMode="auto">
            <a:xfrm>
              <a:off x="4853765" y="1749425"/>
              <a:ext cx="228600" cy="1588"/>
            </a:xfrm>
            <a:prstGeom prst="straightConnector1">
              <a:avLst/>
            </a:prstGeom>
            <a:ln w="25400">
              <a:solidFill>
                <a:srgbClr val="000099"/>
              </a:solidFill>
              <a:headEnd type="stealth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trap 5"/>
          <p:cNvGrpSpPr>
            <a:grpSpLocks/>
          </p:cNvGrpSpPr>
          <p:nvPr/>
        </p:nvGrpSpPr>
        <p:grpSpPr bwMode="auto">
          <a:xfrm>
            <a:off x="2778531" y="4566870"/>
            <a:ext cx="750887" cy="943182"/>
            <a:chOff x="4433364" y="1724276"/>
            <a:chExt cx="750887" cy="1123946"/>
          </a:xfrm>
        </p:grpSpPr>
        <p:pic>
          <p:nvPicPr>
            <p:cNvPr id="50" name="Picture 42" descr="singlewell.png"/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433364" y="1724276"/>
              <a:ext cx="750887" cy="11239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Oval 52"/>
            <p:cNvSpPr/>
            <p:nvPr/>
          </p:nvSpPr>
          <p:spPr bwMode="auto">
            <a:xfrm>
              <a:off x="4748031" y="2438400"/>
              <a:ext cx="91440" cy="920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 w="45720" h="4572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4" name="sep_elec"/>
          <p:cNvGrpSpPr>
            <a:grpSpLocks/>
          </p:cNvGrpSpPr>
          <p:nvPr/>
        </p:nvGrpSpPr>
        <p:grpSpPr bwMode="auto">
          <a:xfrm>
            <a:off x="1613380" y="4566608"/>
            <a:ext cx="749300" cy="943444"/>
            <a:chOff x="3988604" y="1763145"/>
            <a:chExt cx="749300" cy="1125550"/>
          </a:xfrm>
        </p:grpSpPr>
        <p:sp>
          <p:nvSpPr>
            <p:cNvPr id="58" name="Oval 57"/>
            <p:cNvSpPr/>
            <p:nvPr/>
          </p:nvSpPr>
          <p:spPr bwMode="auto">
            <a:xfrm>
              <a:off x="4322120" y="2438400"/>
              <a:ext cx="91440" cy="920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 w="45720" h="4572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56" name="Picture 43" descr="singlewell.png"/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988604" y="1763145"/>
              <a:ext cx="749300" cy="1125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3" name="TextBox 170"/>
          <p:cNvSpPr txBox="1">
            <a:spLocks noChangeArrowheads="1"/>
          </p:cNvSpPr>
          <p:nvPr/>
        </p:nvSpPr>
        <p:spPr bwMode="auto">
          <a:xfrm>
            <a:off x="2060735" y="2892737"/>
            <a:ext cx="7249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rgbClr val="000099"/>
                </a:solidFill>
              </a:rPr>
              <a:t>2-4 </a:t>
            </a:r>
            <a:r>
              <a:rPr lang="el-GR" sz="1400" dirty="0">
                <a:solidFill>
                  <a:srgbClr val="000099"/>
                </a:solidFill>
              </a:rPr>
              <a:t>μ</a:t>
            </a:r>
            <a:r>
              <a:rPr lang="en-US" sz="1400" dirty="0">
                <a:solidFill>
                  <a:srgbClr val="000099"/>
                </a:solidFill>
              </a:rPr>
              <a:t>m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2057028" y="2885649"/>
            <a:ext cx="228600" cy="1587"/>
          </a:xfrm>
          <a:prstGeom prst="straightConnector1">
            <a:avLst/>
          </a:prstGeom>
          <a:ln w="25400">
            <a:solidFill>
              <a:srgbClr val="000099"/>
            </a:solidFill>
            <a:headEnd type="none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 bwMode="auto">
          <a:xfrm>
            <a:off x="2564000" y="2894693"/>
            <a:ext cx="228600" cy="1588"/>
          </a:xfrm>
          <a:prstGeom prst="straightConnector1">
            <a:avLst/>
          </a:prstGeom>
          <a:ln w="25400">
            <a:solidFill>
              <a:srgbClr val="000099"/>
            </a:solidFill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86857" y="2816299"/>
            <a:ext cx="13718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 smtClean="0"/>
              <a:t>Image: Roee </a:t>
            </a:r>
            <a:r>
              <a:rPr lang="de-CH" sz="1200" dirty="0" err="1" smtClean="0"/>
              <a:t>Ozeri</a:t>
            </a:r>
            <a:endParaRPr lang="en-GB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3" grpId="0"/>
      <p:bldP spid="6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057" y="1465485"/>
            <a:ext cx="8229600" cy="1143000"/>
          </a:xfrm>
        </p:spPr>
        <p:txBody>
          <a:bodyPr>
            <a:normAutofit/>
          </a:bodyPr>
          <a:lstStyle/>
          <a:p>
            <a:r>
              <a:rPr lang="de-CH" dirty="0" smtClean="0"/>
              <a:t>Multiple qubits: </a:t>
            </a:r>
            <a:r>
              <a:rPr lang="de-CH" dirty="0" err="1" smtClean="0"/>
              <a:t>interactions</a:t>
            </a:r>
            <a:endParaRPr lang="en-GB" dirty="0"/>
          </a:p>
        </p:txBody>
      </p:sp>
      <p:pic>
        <p:nvPicPr>
          <p:cNvPr id="4" name="Picture 162" descr="xtal8bc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517" y="2984675"/>
            <a:ext cx="3871138" cy="164868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Multiple </a:t>
            </a:r>
            <a:r>
              <a:rPr lang="de-CH" dirty="0" err="1" smtClean="0"/>
              <a:t>ions</a:t>
            </a:r>
            <a:r>
              <a:rPr lang="de-CH" dirty="0" smtClean="0"/>
              <a:t>: </a:t>
            </a:r>
            <a:r>
              <a:rPr lang="de-CH" dirty="0" err="1" smtClean="0"/>
              <a:t>coupled</a:t>
            </a:r>
            <a:r>
              <a:rPr lang="de-CH" dirty="0" smtClean="0"/>
              <a:t> </a:t>
            </a:r>
            <a:r>
              <a:rPr lang="de-CH" dirty="0" err="1" smtClean="0"/>
              <a:t>harmonic</a:t>
            </a:r>
            <a:r>
              <a:rPr lang="de-CH" dirty="0" smtClean="0"/>
              <a:t> </a:t>
            </a:r>
            <a:r>
              <a:rPr lang="de-CH" dirty="0" err="1" smtClean="0"/>
              <a:t>oscillators</a:t>
            </a:r>
            <a:endParaRPr lang="en-GB" dirty="0"/>
          </a:p>
        </p:txBody>
      </p:sp>
      <p:grpSp>
        <p:nvGrpSpPr>
          <p:cNvPr id="50" name="Group 49"/>
          <p:cNvGrpSpPr/>
          <p:nvPr/>
        </p:nvGrpSpPr>
        <p:grpSpPr>
          <a:xfrm>
            <a:off x="4438650" y="1447800"/>
            <a:ext cx="3634120" cy="2453463"/>
            <a:chOff x="3714750" y="1762125"/>
            <a:chExt cx="3200400" cy="2552700"/>
          </a:xfrm>
        </p:grpSpPr>
        <p:sp>
          <p:nvSpPr>
            <p:cNvPr id="49" name="Cloud Callout 48"/>
            <p:cNvSpPr/>
            <p:nvPr/>
          </p:nvSpPr>
          <p:spPr>
            <a:xfrm>
              <a:off x="3714750" y="1762125"/>
              <a:ext cx="3200400" cy="2552700"/>
            </a:xfrm>
            <a:prstGeom prst="cloudCallou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4619625" y="2333627"/>
              <a:ext cx="1381125" cy="1304923"/>
              <a:chOff x="5829300" y="1800227"/>
              <a:chExt cx="2876550" cy="2457448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5829300" y="1809750"/>
                <a:ext cx="2876550" cy="0"/>
              </a:xfrm>
              <a:prstGeom prst="line">
                <a:avLst/>
              </a:prstGeom>
              <a:ln w="1270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 rot="16200000" flipH="1">
                <a:off x="5357812" y="2814637"/>
                <a:ext cx="2190750" cy="180975"/>
              </a:xfrm>
              <a:prstGeom prst="line">
                <a:avLst/>
              </a:prstGeom>
              <a:ln w="28575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/>
              <p:cNvSpPr/>
              <p:nvPr/>
            </p:nvSpPr>
            <p:spPr>
              <a:xfrm>
                <a:off x="6372225" y="3867150"/>
                <a:ext cx="361950" cy="3905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 rot="5400000">
                <a:off x="6905628" y="2819400"/>
                <a:ext cx="2238375" cy="200030"/>
              </a:xfrm>
              <a:prstGeom prst="line">
                <a:avLst/>
              </a:prstGeom>
              <a:ln w="28575" cap="rnd"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Oval 9"/>
              <p:cNvSpPr/>
              <p:nvPr/>
            </p:nvSpPr>
            <p:spPr>
              <a:xfrm>
                <a:off x="7753351" y="3867150"/>
                <a:ext cx="361950" cy="390525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6743701" y="3892410"/>
                <a:ext cx="173917" cy="298590"/>
              </a:xfrm>
              <a:custGeom>
                <a:avLst/>
                <a:gdLst>
                  <a:gd name="connsiteX0" fmla="*/ 0 w 447675"/>
                  <a:gd name="connsiteY0" fmla="*/ 906462 h 915987"/>
                  <a:gd name="connsiteX1" fmla="*/ 228600 w 447675"/>
                  <a:gd name="connsiteY1" fmla="*/ 1587 h 915987"/>
                  <a:gd name="connsiteX2" fmla="*/ 447675 w 447675"/>
                  <a:gd name="connsiteY2" fmla="*/ 915987 h 9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675" h="915987">
                    <a:moveTo>
                      <a:pt x="0" y="906462"/>
                    </a:moveTo>
                    <a:cubicBezTo>
                      <a:pt x="76994" y="453231"/>
                      <a:pt x="153988" y="0"/>
                      <a:pt x="228600" y="1587"/>
                    </a:cubicBezTo>
                    <a:cubicBezTo>
                      <a:pt x="303212" y="3174"/>
                      <a:pt x="409575" y="763587"/>
                      <a:pt x="447675" y="915987"/>
                    </a:cubicBezTo>
                  </a:path>
                </a:pathLst>
              </a:custGeom>
              <a:ln w="44450">
                <a:solidFill>
                  <a:schemeClr val="tx1">
                    <a:lumMod val="65000"/>
                    <a:lumOff val="35000"/>
                  </a:schemeClr>
                </a:solidFill>
                <a:tailEnd type="none" w="lg" len="lg"/>
              </a:ln>
              <a:scene3d>
                <a:camera prst="orthographicFront"/>
                <a:lightRig rig="threePt" dir="t"/>
              </a:scene3d>
              <a:sp3d>
                <a:bevelT w="431800" h="50800"/>
                <a:bevelB w="431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6913918" y="3892410"/>
                <a:ext cx="173917" cy="298590"/>
              </a:xfrm>
              <a:custGeom>
                <a:avLst/>
                <a:gdLst>
                  <a:gd name="connsiteX0" fmla="*/ 0 w 447675"/>
                  <a:gd name="connsiteY0" fmla="*/ 906462 h 915987"/>
                  <a:gd name="connsiteX1" fmla="*/ 228600 w 447675"/>
                  <a:gd name="connsiteY1" fmla="*/ 1587 h 915987"/>
                  <a:gd name="connsiteX2" fmla="*/ 447675 w 447675"/>
                  <a:gd name="connsiteY2" fmla="*/ 915987 h 9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675" h="915987">
                    <a:moveTo>
                      <a:pt x="0" y="906462"/>
                    </a:moveTo>
                    <a:cubicBezTo>
                      <a:pt x="76994" y="453231"/>
                      <a:pt x="153988" y="0"/>
                      <a:pt x="228600" y="1587"/>
                    </a:cubicBezTo>
                    <a:cubicBezTo>
                      <a:pt x="303212" y="3174"/>
                      <a:pt x="409575" y="763587"/>
                      <a:pt x="447675" y="915987"/>
                    </a:cubicBezTo>
                  </a:path>
                </a:pathLst>
              </a:custGeom>
              <a:ln w="44450">
                <a:solidFill>
                  <a:schemeClr val="tx1">
                    <a:lumMod val="65000"/>
                    <a:lumOff val="35000"/>
                  </a:schemeClr>
                </a:solidFill>
                <a:tailEnd type="none" w="lg" len="lg"/>
              </a:ln>
              <a:scene3d>
                <a:camera prst="orthographicFront"/>
                <a:lightRig rig="threePt" dir="t"/>
              </a:scene3d>
              <a:sp3d>
                <a:bevelT w="431800" h="50800"/>
                <a:bevelB w="431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087834" y="3886200"/>
                <a:ext cx="173917" cy="298590"/>
              </a:xfrm>
              <a:custGeom>
                <a:avLst/>
                <a:gdLst>
                  <a:gd name="connsiteX0" fmla="*/ 0 w 447675"/>
                  <a:gd name="connsiteY0" fmla="*/ 906462 h 915987"/>
                  <a:gd name="connsiteX1" fmla="*/ 228600 w 447675"/>
                  <a:gd name="connsiteY1" fmla="*/ 1587 h 915987"/>
                  <a:gd name="connsiteX2" fmla="*/ 447675 w 447675"/>
                  <a:gd name="connsiteY2" fmla="*/ 915987 h 9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675" h="915987">
                    <a:moveTo>
                      <a:pt x="0" y="906462"/>
                    </a:moveTo>
                    <a:cubicBezTo>
                      <a:pt x="76994" y="453231"/>
                      <a:pt x="153988" y="0"/>
                      <a:pt x="228600" y="1587"/>
                    </a:cubicBezTo>
                    <a:cubicBezTo>
                      <a:pt x="303212" y="3174"/>
                      <a:pt x="409575" y="763587"/>
                      <a:pt x="447675" y="915987"/>
                    </a:cubicBezTo>
                  </a:path>
                </a:pathLst>
              </a:custGeom>
              <a:ln w="44450">
                <a:solidFill>
                  <a:schemeClr val="tx1">
                    <a:lumMod val="65000"/>
                    <a:lumOff val="35000"/>
                  </a:schemeClr>
                </a:solidFill>
                <a:tailEnd type="none" w="lg" len="lg"/>
              </a:ln>
              <a:scene3d>
                <a:camera prst="orthographicFront"/>
                <a:lightRig rig="threePt" dir="t"/>
              </a:scene3d>
              <a:sp3d>
                <a:bevelT w="431800" h="50800"/>
                <a:bevelB w="431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7254351" y="3886200"/>
                <a:ext cx="173917" cy="298590"/>
              </a:xfrm>
              <a:custGeom>
                <a:avLst/>
                <a:gdLst>
                  <a:gd name="connsiteX0" fmla="*/ 0 w 447675"/>
                  <a:gd name="connsiteY0" fmla="*/ 906462 h 915987"/>
                  <a:gd name="connsiteX1" fmla="*/ 228600 w 447675"/>
                  <a:gd name="connsiteY1" fmla="*/ 1587 h 915987"/>
                  <a:gd name="connsiteX2" fmla="*/ 447675 w 447675"/>
                  <a:gd name="connsiteY2" fmla="*/ 915987 h 9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675" h="915987">
                    <a:moveTo>
                      <a:pt x="0" y="906462"/>
                    </a:moveTo>
                    <a:cubicBezTo>
                      <a:pt x="76994" y="453231"/>
                      <a:pt x="153988" y="0"/>
                      <a:pt x="228600" y="1587"/>
                    </a:cubicBezTo>
                    <a:cubicBezTo>
                      <a:pt x="303212" y="3174"/>
                      <a:pt x="409575" y="763587"/>
                      <a:pt x="447675" y="915987"/>
                    </a:cubicBezTo>
                  </a:path>
                </a:pathLst>
              </a:custGeom>
              <a:ln w="44450">
                <a:solidFill>
                  <a:schemeClr val="tx1">
                    <a:lumMod val="65000"/>
                    <a:lumOff val="35000"/>
                  </a:schemeClr>
                </a:solidFill>
                <a:tailEnd type="none" w="lg" len="lg"/>
              </a:ln>
              <a:scene3d>
                <a:camera prst="orthographicFront"/>
                <a:lightRig rig="threePt" dir="t"/>
              </a:scene3d>
              <a:sp3d>
                <a:bevelT w="431800" h="50800"/>
                <a:bevelB w="431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7428268" y="3889305"/>
                <a:ext cx="173917" cy="298590"/>
              </a:xfrm>
              <a:custGeom>
                <a:avLst/>
                <a:gdLst>
                  <a:gd name="connsiteX0" fmla="*/ 0 w 447675"/>
                  <a:gd name="connsiteY0" fmla="*/ 906462 h 915987"/>
                  <a:gd name="connsiteX1" fmla="*/ 228600 w 447675"/>
                  <a:gd name="connsiteY1" fmla="*/ 1587 h 915987"/>
                  <a:gd name="connsiteX2" fmla="*/ 447675 w 447675"/>
                  <a:gd name="connsiteY2" fmla="*/ 915987 h 9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675" h="915987">
                    <a:moveTo>
                      <a:pt x="0" y="906462"/>
                    </a:moveTo>
                    <a:cubicBezTo>
                      <a:pt x="76994" y="453231"/>
                      <a:pt x="153988" y="0"/>
                      <a:pt x="228600" y="1587"/>
                    </a:cubicBezTo>
                    <a:cubicBezTo>
                      <a:pt x="303212" y="3174"/>
                      <a:pt x="409575" y="763587"/>
                      <a:pt x="447675" y="915987"/>
                    </a:cubicBezTo>
                  </a:path>
                </a:pathLst>
              </a:custGeom>
              <a:ln w="44450">
                <a:solidFill>
                  <a:schemeClr val="tx1">
                    <a:lumMod val="65000"/>
                    <a:lumOff val="35000"/>
                  </a:schemeClr>
                </a:solidFill>
                <a:tailEnd type="none" w="lg" len="lg"/>
              </a:ln>
              <a:scene3d>
                <a:camera prst="orthographicFront"/>
                <a:lightRig rig="threePt" dir="t"/>
              </a:scene3d>
              <a:sp3d>
                <a:bevelT w="431800" h="50800"/>
                <a:bevelB w="431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7598484" y="3892410"/>
                <a:ext cx="173917" cy="298590"/>
              </a:xfrm>
              <a:custGeom>
                <a:avLst/>
                <a:gdLst>
                  <a:gd name="connsiteX0" fmla="*/ 0 w 447675"/>
                  <a:gd name="connsiteY0" fmla="*/ 906462 h 915987"/>
                  <a:gd name="connsiteX1" fmla="*/ 228600 w 447675"/>
                  <a:gd name="connsiteY1" fmla="*/ 1587 h 915987"/>
                  <a:gd name="connsiteX2" fmla="*/ 447675 w 447675"/>
                  <a:gd name="connsiteY2" fmla="*/ 915987 h 9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7675" h="915987">
                    <a:moveTo>
                      <a:pt x="0" y="906462"/>
                    </a:moveTo>
                    <a:cubicBezTo>
                      <a:pt x="76994" y="453231"/>
                      <a:pt x="153988" y="0"/>
                      <a:pt x="228600" y="1587"/>
                    </a:cubicBezTo>
                    <a:cubicBezTo>
                      <a:pt x="303212" y="3174"/>
                      <a:pt x="409575" y="763587"/>
                      <a:pt x="447675" y="915987"/>
                    </a:cubicBezTo>
                  </a:path>
                </a:pathLst>
              </a:custGeom>
              <a:ln w="44450">
                <a:solidFill>
                  <a:schemeClr val="tx1">
                    <a:lumMod val="65000"/>
                    <a:lumOff val="35000"/>
                  </a:schemeClr>
                </a:solidFill>
                <a:tailEnd type="none" w="lg" len="lg"/>
              </a:ln>
              <a:scene3d>
                <a:camera prst="orthographicFront"/>
                <a:lightRig rig="threePt" dir="t"/>
              </a:scene3d>
              <a:sp3d>
                <a:bevelT w="431800" h="50800"/>
                <a:bevelB w="431800" h="50800"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  <p:sp>
        <p:nvSpPr>
          <p:cNvPr id="24" name="Freeform 44"/>
          <p:cNvSpPr>
            <a:spLocks/>
          </p:cNvSpPr>
          <p:nvPr/>
        </p:nvSpPr>
        <p:spPr bwMode="auto">
          <a:xfrm>
            <a:off x="842001" y="1887954"/>
            <a:ext cx="3158141" cy="1941020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2147483647 h 576"/>
              <a:gd name="T4" fmla="*/ 2147483647 w 1152"/>
              <a:gd name="T5" fmla="*/ 0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0" y="0"/>
                </a:moveTo>
                <a:cubicBezTo>
                  <a:pt x="192" y="288"/>
                  <a:pt x="384" y="576"/>
                  <a:pt x="576" y="576"/>
                </a:cubicBezTo>
                <a:cubicBezTo>
                  <a:pt x="768" y="576"/>
                  <a:pt x="1056" y="104"/>
                  <a:pt x="1152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scene3d>
            <a:camera prst="legacyPerspectiveFront">
              <a:rot lat="300000" lon="0" rev="0"/>
            </a:camera>
            <a:lightRig rig="legacyFlat4" dir="b"/>
          </a:scene3d>
          <a:sp3d extrusionH="430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grpSp>
        <p:nvGrpSpPr>
          <p:cNvPr id="27" name="Group 50"/>
          <p:cNvGrpSpPr>
            <a:grpSpLocks/>
          </p:cNvGrpSpPr>
          <p:nvPr/>
        </p:nvGrpSpPr>
        <p:grpSpPr bwMode="auto">
          <a:xfrm>
            <a:off x="1780554" y="3102417"/>
            <a:ext cx="368624" cy="304942"/>
            <a:chOff x="4512" y="2352"/>
            <a:chExt cx="288" cy="240"/>
          </a:xfrm>
        </p:grpSpPr>
        <p:sp>
          <p:nvSpPr>
            <p:cNvPr id="28" name="Oval 51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52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0" name="Group 238"/>
          <p:cNvGrpSpPr>
            <a:grpSpLocks/>
          </p:cNvGrpSpPr>
          <p:nvPr/>
        </p:nvGrpSpPr>
        <p:grpSpPr bwMode="auto">
          <a:xfrm>
            <a:off x="2628912" y="3103743"/>
            <a:ext cx="368624" cy="304942"/>
            <a:chOff x="4512" y="2352"/>
            <a:chExt cx="288" cy="240"/>
          </a:xfrm>
        </p:grpSpPr>
        <p:sp>
          <p:nvSpPr>
            <p:cNvPr id="31" name="Oval 239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40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" name="Picture 4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63601" y="1225550"/>
            <a:ext cx="2977515" cy="586740"/>
          </a:xfrm>
          <a:prstGeom prst="rect">
            <a:avLst/>
          </a:prstGeom>
        </p:spPr>
      </p:pic>
      <p:sp>
        <p:nvSpPr>
          <p:cNvPr id="57" name="Line 45"/>
          <p:cNvSpPr>
            <a:spLocks noChangeShapeType="1"/>
          </p:cNvSpPr>
          <p:nvPr/>
        </p:nvSpPr>
        <p:spPr bwMode="auto">
          <a:xfrm>
            <a:off x="3914163" y="5754494"/>
            <a:ext cx="1349007" cy="397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8" name="Group 50"/>
          <p:cNvGrpSpPr>
            <a:grpSpLocks/>
          </p:cNvGrpSpPr>
          <p:nvPr/>
        </p:nvGrpSpPr>
        <p:grpSpPr bwMode="auto">
          <a:xfrm>
            <a:off x="3980829" y="5604675"/>
            <a:ext cx="368624" cy="304942"/>
            <a:chOff x="4512" y="2352"/>
            <a:chExt cx="288" cy="240"/>
          </a:xfrm>
        </p:grpSpPr>
        <p:sp>
          <p:nvSpPr>
            <p:cNvPr id="59" name="Oval 51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52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238"/>
          <p:cNvGrpSpPr>
            <a:grpSpLocks/>
          </p:cNvGrpSpPr>
          <p:nvPr/>
        </p:nvGrpSpPr>
        <p:grpSpPr bwMode="auto">
          <a:xfrm>
            <a:off x="4829187" y="5606001"/>
            <a:ext cx="368624" cy="304942"/>
            <a:chOff x="4512" y="2352"/>
            <a:chExt cx="288" cy="240"/>
          </a:xfrm>
        </p:grpSpPr>
        <p:sp>
          <p:nvSpPr>
            <p:cNvPr id="62" name="Oval 239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240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" name="Line 45"/>
          <p:cNvSpPr>
            <a:spLocks noChangeShapeType="1"/>
          </p:cNvSpPr>
          <p:nvPr/>
        </p:nvSpPr>
        <p:spPr bwMode="auto">
          <a:xfrm>
            <a:off x="3904626" y="6549151"/>
            <a:ext cx="1349007" cy="3978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" name="Oval 51"/>
          <p:cNvSpPr>
            <a:spLocks noChangeArrowheads="1"/>
          </p:cNvSpPr>
          <p:nvPr/>
        </p:nvSpPr>
        <p:spPr bwMode="auto">
          <a:xfrm>
            <a:off x="3971292" y="6399332"/>
            <a:ext cx="368624" cy="304942"/>
          </a:xfrm>
          <a:prstGeom prst="ellipse">
            <a:avLst/>
          </a:prstGeom>
          <a:gradFill rotWithShape="1">
            <a:gsLst>
              <a:gs pos="0">
                <a:srgbClr val="BA0000"/>
              </a:gs>
              <a:gs pos="100000">
                <a:srgbClr val="FF0000">
                  <a:alpha val="57999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6" name="Oval 52"/>
          <p:cNvSpPr>
            <a:spLocks noChangeArrowheads="1"/>
          </p:cNvSpPr>
          <p:nvPr/>
        </p:nvSpPr>
        <p:spPr bwMode="auto">
          <a:xfrm rot="18767832">
            <a:off x="4153591" y="6403741"/>
            <a:ext cx="148659" cy="184312"/>
          </a:xfrm>
          <a:prstGeom prst="ellipse">
            <a:avLst/>
          </a:prstGeom>
          <a:gradFill rotWithShape="1">
            <a:gsLst>
              <a:gs pos="0">
                <a:srgbClr val="FF8686"/>
              </a:gs>
              <a:gs pos="100000">
                <a:srgbClr val="FF0000">
                  <a:alpha val="15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Oval 239"/>
          <p:cNvSpPr>
            <a:spLocks noChangeArrowheads="1"/>
          </p:cNvSpPr>
          <p:nvPr/>
        </p:nvSpPr>
        <p:spPr bwMode="auto">
          <a:xfrm>
            <a:off x="4819650" y="6400658"/>
            <a:ext cx="368624" cy="304942"/>
          </a:xfrm>
          <a:prstGeom prst="ellipse">
            <a:avLst/>
          </a:prstGeom>
          <a:gradFill rotWithShape="1">
            <a:gsLst>
              <a:gs pos="0">
                <a:srgbClr val="BA0000"/>
              </a:gs>
              <a:gs pos="100000">
                <a:srgbClr val="FF0000">
                  <a:alpha val="57999"/>
                </a:srgbClr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8" name="Oval 240"/>
          <p:cNvSpPr>
            <a:spLocks noChangeArrowheads="1"/>
          </p:cNvSpPr>
          <p:nvPr/>
        </p:nvSpPr>
        <p:spPr bwMode="auto">
          <a:xfrm rot="18767832">
            <a:off x="5001949" y="6405067"/>
            <a:ext cx="148659" cy="184312"/>
          </a:xfrm>
          <a:prstGeom prst="ellipse">
            <a:avLst/>
          </a:prstGeom>
          <a:gradFill rotWithShape="1">
            <a:gsLst>
              <a:gs pos="0">
                <a:srgbClr val="FF8686"/>
              </a:gs>
              <a:gs pos="100000">
                <a:srgbClr val="FF0000">
                  <a:alpha val="15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69" name="Straight Arrow Connector 68"/>
          <p:cNvCxnSpPr/>
          <p:nvPr/>
        </p:nvCxnSpPr>
        <p:spPr>
          <a:xfrm>
            <a:off x="4161064" y="5543455"/>
            <a:ext cx="375557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4991100" y="5540733"/>
            <a:ext cx="375557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140654" y="6343555"/>
            <a:ext cx="375557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489005" y="6340833"/>
            <a:ext cx="375557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347246" y="5530117"/>
            <a:ext cx="383445" cy="226600"/>
            <a:chOff x="2486" y="1595"/>
            <a:chExt cx="1858" cy="1098"/>
          </a:xfrm>
        </p:grpSpPr>
        <p:sp>
          <p:nvSpPr>
            <p:cNvPr id="74" name="Freeform 6"/>
            <p:cNvSpPr>
              <a:spLocks/>
            </p:cNvSpPr>
            <p:nvPr/>
          </p:nvSpPr>
          <p:spPr bwMode="auto">
            <a:xfrm>
              <a:off x="2486" y="1595"/>
              <a:ext cx="627" cy="910"/>
            </a:xfrm>
            <a:custGeom>
              <a:avLst/>
              <a:gdLst/>
              <a:ahLst/>
              <a:cxnLst>
                <a:cxn ang="0">
                  <a:pos x="529" y="185"/>
                </a:cxn>
                <a:cxn ang="0">
                  <a:pos x="537" y="164"/>
                </a:cxn>
                <a:cxn ang="0">
                  <a:pos x="511" y="154"/>
                </a:cxn>
                <a:cxn ang="0">
                  <a:pos x="273" y="117"/>
                </a:cxn>
                <a:cxn ang="0">
                  <a:pos x="282" y="77"/>
                </a:cxn>
                <a:cxn ang="0">
                  <a:pos x="293" y="34"/>
                </a:cxn>
                <a:cxn ang="0">
                  <a:pos x="297" y="10"/>
                </a:cxn>
                <a:cxn ang="0">
                  <a:pos x="279" y="0"/>
                </a:cxn>
                <a:cxn ang="0">
                  <a:pos x="224" y="5"/>
                </a:cxn>
                <a:cxn ang="0">
                  <a:pos x="149" y="11"/>
                </a:cxn>
                <a:cxn ang="0">
                  <a:pos x="110" y="17"/>
                </a:cxn>
                <a:cxn ang="0">
                  <a:pos x="100" y="41"/>
                </a:cxn>
                <a:cxn ang="0">
                  <a:pos x="114" y="54"/>
                </a:cxn>
                <a:cxn ang="0">
                  <a:pos x="163" y="56"/>
                </a:cxn>
                <a:cxn ang="0">
                  <a:pos x="191" y="65"/>
                </a:cxn>
                <a:cxn ang="0">
                  <a:pos x="193" y="82"/>
                </a:cxn>
                <a:cxn ang="0">
                  <a:pos x="183" y="129"/>
                </a:cxn>
                <a:cxn ang="0">
                  <a:pos x="83" y="155"/>
                </a:cxn>
                <a:cxn ang="0">
                  <a:pos x="66" y="171"/>
                </a:cxn>
                <a:cxn ang="0">
                  <a:pos x="81" y="186"/>
                </a:cxn>
                <a:cxn ang="0">
                  <a:pos x="1" y="860"/>
                </a:cxn>
                <a:cxn ang="0">
                  <a:pos x="1" y="884"/>
                </a:cxn>
                <a:cxn ang="0">
                  <a:pos x="23" y="908"/>
                </a:cxn>
                <a:cxn ang="0">
                  <a:pos x="59" y="905"/>
                </a:cxn>
                <a:cxn ang="0">
                  <a:pos x="84" y="875"/>
                </a:cxn>
                <a:cxn ang="0">
                  <a:pos x="93" y="843"/>
                </a:cxn>
                <a:cxn ang="0">
                  <a:pos x="106" y="790"/>
                </a:cxn>
                <a:cxn ang="0">
                  <a:pos x="143" y="641"/>
                </a:cxn>
                <a:cxn ang="0">
                  <a:pos x="161" y="566"/>
                </a:cxn>
                <a:cxn ang="0">
                  <a:pos x="173" y="522"/>
                </a:cxn>
                <a:cxn ang="0">
                  <a:pos x="189" y="487"/>
                </a:cxn>
                <a:cxn ang="0">
                  <a:pos x="228" y="432"/>
                </a:cxn>
                <a:cxn ang="0">
                  <a:pos x="292" y="378"/>
                </a:cxn>
                <a:cxn ang="0">
                  <a:pos x="382" y="354"/>
                </a:cxn>
                <a:cxn ang="0">
                  <a:pos x="431" y="373"/>
                </a:cxn>
                <a:cxn ang="0">
                  <a:pos x="449" y="418"/>
                </a:cxn>
                <a:cxn ang="0">
                  <a:pos x="447" y="485"/>
                </a:cxn>
                <a:cxn ang="0">
                  <a:pos x="423" y="586"/>
                </a:cxn>
                <a:cxn ang="0">
                  <a:pos x="382" y="706"/>
                </a:cxn>
                <a:cxn ang="0">
                  <a:pos x="359" y="770"/>
                </a:cxn>
                <a:cxn ang="0">
                  <a:pos x="362" y="843"/>
                </a:cxn>
                <a:cxn ang="0">
                  <a:pos x="407" y="897"/>
                </a:cxn>
                <a:cxn ang="0">
                  <a:pos x="481" y="908"/>
                </a:cxn>
                <a:cxn ang="0">
                  <a:pos x="549" y="869"/>
                </a:cxn>
                <a:cxn ang="0">
                  <a:pos x="594" y="804"/>
                </a:cxn>
                <a:cxn ang="0">
                  <a:pos x="619" y="742"/>
                </a:cxn>
                <a:cxn ang="0">
                  <a:pos x="627" y="711"/>
                </a:cxn>
                <a:cxn ang="0">
                  <a:pos x="617" y="699"/>
                </a:cxn>
                <a:cxn ang="0">
                  <a:pos x="598" y="705"/>
                </a:cxn>
                <a:cxn ang="0">
                  <a:pos x="572" y="779"/>
                </a:cxn>
                <a:cxn ang="0">
                  <a:pos x="527" y="850"/>
                </a:cxn>
                <a:cxn ang="0">
                  <a:pos x="483" y="879"/>
                </a:cxn>
                <a:cxn ang="0">
                  <a:pos x="444" y="876"/>
                </a:cxn>
                <a:cxn ang="0">
                  <a:pos x="432" y="839"/>
                </a:cxn>
                <a:cxn ang="0">
                  <a:pos x="448" y="764"/>
                </a:cxn>
                <a:cxn ang="0">
                  <a:pos x="481" y="674"/>
                </a:cxn>
                <a:cxn ang="0">
                  <a:pos x="512" y="574"/>
                </a:cxn>
                <a:cxn ang="0">
                  <a:pos x="532" y="483"/>
                </a:cxn>
                <a:cxn ang="0">
                  <a:pos x="520" y="399"/>
                </a:cxn>
                <a:cxn ang="0">
                  <a:pos x="469" y="343"/>
                </a:cxn>
                <a:cxn ang="0">
                  <a:pos x="386" y="326"/>
                </a:cxn>
                <a:cxn ang="0">
                  <a:pos x="323" y="334"/>
                </a:cxn>
                <a:cxn ang="0">
                  <a:pos x="240" y="379"/>
                </a:cxn>
              </a:cxnLst>
              <a:rect l="0" t="0" r="r" b="b"/>
              <a:pathLst>
                <a:path w="627" h="910">
                  <a:moveTo>
                    <a:pt x="256" y="186"/>
                  </a:moveTo>
                  <a:lnTo>
                    <a:pt x="514" y="186"/>
                  </a:lnTo>
                  <a:lnTo>
                    <a:pt x="522" y="185"/>
                  </a:lnTo>
                  <a:lnTo>
                    <a:pt x="529" y="185"/>
                  </a:lnTo>
                  <a:lnTo>
                    <a:pt x="535" y="182"/>
                  </a:lnTo>
                  <a:lnTo>
                    <a:pt x="538" y="178"/>
                  </a:lnTo>
                  <a:lnTo>
                    <a:pt x="539" y="171"/>
                  </a:lnTo>
                  <a:lnTo>
                    <a:pt x="537" y="164"/>
                  </a:lnTo>
                  <a:lnTo>
                    <a:pt x="534" y="159"/>
                  </a:lnTo>
                  <a:lnTo>
                    <a:pt x="528" y="156"/>
                  </a:lnTo>
                  <a:lnTo>
                    <a:pt x="521" y="155"/>
                  </a:lnTo>
                  <a:lnTo>
                    <a:pt x="511" y="154"/>
                  </a:lnTo>
                  <a:lnTo>
                    <a:pt x="263" y="154"/>
                  </a:lnTo>
                  <a:lnTo>
                    <a:pt x="267" y="142"/>
                  </a:lnTo>
                  <a:lnTo>
                    <a:pt x="269" y="132"/>
                  </a:lnTo>
                  <a:lnTo>
                    <a:pt x="273" y="117"/>
                  </a:lnTo>
                  <a:lnTo>
                    <a:pt x="275" y="109"/>
                  </a:lnTo>
                  <a:lnTo>
                    <a:pt x="277" y="99"/>
                  </a:lnTo>
                  <a:lnTo>
                    <a:pt x="279" y="87"/>
                  </a:lnTo>
                  <a:lnTo>
                    <a:pt x="282" y="77"/>
                  </a:lnTo>
                  <a:lnTo>
                    <a:pt x="285" y="67"/>
                  </a:lnTo>
                  <a:lnTo>
                    <a:pt x="288" y="55"/>
                  </a:lnTo>
                  <a:lnTo>
                    <a:pt x="291" y="44"/>
                  </a:lnTo>
                  <a:lnTo>
                    <a:pt x="293" y="34"/>
                  </a:lnTo>
                  <a:lnTo>
                    <a:pt x="296" y="25"/>
                  </a:lnTo>
                  <a:lnTo>
                    <a:pt x="297" y="19"/>
                  </a:lnTo>
                  <a:lnTo>
                    <a:pt x="298" y="16"/>
                  </a:lnTo>
                  <a:lnTo>
                    <a:pt x="297" y="10"/>
                  </a:lnTo>
                  <a:lnTo>
                    <a:pt x="294" y="5"/>
                  </a:lnTo>
                  <a:lnTo>
                    <a:pt x="291" y="3"/>
                  </a:lnTo>
                  <a:lnTo>
                    <a:pt x="286" y="1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57" y="2"/>
                  </a:lnTo>
                  <a:lnTo>
                    <a:pt x="241" y="3"/>
                  </a:lnTo>
                  <a:lnTo>
                    <a:pt x="224" y="5"/>
                  </a:lnTo>
                  <a:lnTo>
                    <a:pt x="204" y="6"/>
                  </a:lnTo>
                  <a:lnTo>
                    <a:pt x="185" y="8"/>
                  </a:lnTo>
                  <a:lnTo>
                    <a:pt x="167" y="10"/>
                  </a:lnTo>
                  <a:lnTo>
                    <a:pt x="149" y="11"/>
                  </a:lnTo>
                  <a:lnTo>
                    <a:pt x="135" y="12"/>
                  </a:lnTo>
                  <a:lnTo>
                    <a:pt x="124" y="14"/>
                  </a:lnTo>
                  <a:lnTo>
                    <a:pt x="114" y="15"/>
                  </a:lnTo>
                  <a:lnTo>
                    <a:pt x="110" y="17"/>
                  </a:lnTo>
                  <a:lnTo>
                    <a:pt x="106" y="20"/>
                  </a:lnTo>
                  <a:lnTo>
                    <a:pt x="103" y="25"/>
                  </a:lnTo>
                  <a:lnTo>
                    <a:pt x="101" y="31"/>
                  </a:lnTo>
                  <a:lnTo>
                    <a:pt x="100" y="41"/>
                  </a:lnTo>
                  <a:lnTo>
                    <a:pt x="101" y="46"/>
                  </a:lnTo>
                  <a:lnTo>
                    <a:pt x="104" y="51"/>
                  </a:lnTo>
                  <a:lnTo>
                    <a:pt x="108" y="53"/>
                  </a:lnTo>
                  <a:lnTo>
                    <a:pt x="114" y="54"/>
                  </a:lnTo>
                  <a:lnTo>
                    <a:pt x="122" y="55"/>
                  </a:lnTo>
                  <a:lnTo>
                    <a:pt x="131" y="55"/>
                  </a:lnTo>
                  <a:lnTo>
                    <a:pt x="149" y="55"/>
                  </a:lnTo>
                  <a:lnTo>
                    <a:pt x="163" y="56"/>
                  </a:lnTo>
                  <a:lnTo>
                    <a:pt x="174" y="58"/>
                  </a:lnTo>
                  <a:lnTo>
                    <a:pt x="182" y="60"/>
                  </a:lnTo>
                  <a:lnTo>
                    <a:pt x="188" y="63"/>
                  </a:lnTo>
                  <a:lnTo>
                    <a:pt x="191" y="65"/>
                  </a:lnTo>
                  <a:lnTo>
                    <a:pt x="193" y="69"/>
                  </a:lnTo>
                  <a:lnTo>
                    <a:pt x="194" y="72"/>
                  </a:lnTo>
                  <a:lnTo>
                    <a:pt x="194" y="77"/>
                  </a:lnTo>
                  <a:lnTo>
                    <a:pt x="193" y="82"/>
                  </a:lnTo>
                  <a:lnTo>
                    <a:pt x="192" y="91"/>
                  </a:lnTo>
                  <a:lnTo>
                    <a:pt x="189" y="103"/>
                  </a:lnTo>
                  <a:lnTo>
                    <a:pt x="186" y="115"/>
                  </a:lnTo>
                  <a:lnTo>
                    <a:pt x="183" y="129"/>
                  </a:lnTo>
                  <a:lnTo>
                    <a:pt x="180" y="142"/>
                  </a:lnTo>
                  <a:lnTo>
                    <a:pt x="177" y="154"/>
                  </a:lnTo>
                  <a:lnTo>
                    <a:pt x="93" y="154"/>
                  </a:lnTo>
                  <a:lnTo>
                    <a:pt x="83" y="155"/>
                  </a:lnTo>
                  <a:lnTo>
                    <a:pt x="75" y="156"/>
                  </a:lnTo>
                  <a:lnTo>
                    <a:pt x="70" y="159"/>
                  </a:lnTo>
                  <a:lnTo>
                    <a:pt x="66" y="164"/>
                  </a:lnTo>
                  <a:lnTo>
                    <a:pt x="66" y="171"/>
                  </a:lnTo>
                  <a:lnTo>
                    <a:pt x="66" y="178"/>
                  </a:lnTo>
                  <a:lnTo>
                    <a:pt x="69" y="182"/>
                  </a:lnTo>
                  <a:lnTo>
                    <a:pt x="74" y="185"/>
                  </a:lnTo>
                  <a:lnTo>
                    <a:pt x="81" y="186"/>
                  </a:lnTo>
                  <a:lnTo>
                    <a:pt x="169" y="186"/>
                  </a:lnTo>
                  <a:lnTo>
                    <a:pt x="5" y="844"/>
                  </a:lnTo>
                  <a:lnTo>
                    <a:pt x="3" y="854"/>
                  </a:lnTo>
                  <a:lnTo>
                    <a:pt x="1" y="860"/>
                  </a:lnTo>
                  <a:lnTo>
                    <a:pt x="1" y="865"/>
                  </a:lnTo>
                  <a:lnTo>
                    <a:pt x="1" y="869"/>
                  </a:lnTo>
                  <a:lnTo>
                    <a:pt x="0" y="874"/>
                  </a:lnTo>
                  <a:lnTo>
                    <a:pt x="1" y="884"/>
                  </a:lnTo>
                  <a:lnTo>
                    <a:pt x="5" y="893"/>
                  </a:lnTo>
                  <a:lnTo>
                    <a:pt x="10" y="900"/>
                  </a:lnTo>
                  <a:lnTo>
                    <a:pt x="16" y="905"/>
                  </a:lnTo>
                  <a:lnTo>
                    <a:pt x="23" y="908"/>
                  </a:lnTo>
                  <a:lnTo>
                    <a:pt x="31" y="909"/>
                  </a:lnTo>
                  <a:lnTo>
                    <a:pt x="37" y="910"/>
                  </a:lnTo>
                  <a:lnTo>
                    <a:pt x="49" y="908"/>
                  </a:lnTo>
                  <a:lnTo>
                    <a:pt x="59" y="905"/>
                  </a:lnTo>
                  <a:lnTo>
                    <a:pt x="68" y="898"/>
                  </a:lnTo>
                  <a:lnTo>
                    <a:pt x="75" y="891"/>
                  </a:lnTo>
                  <a:lnTo>
                    <a:pt x="81" y="884"/>
                  </a:lnTo>
                  <a:lnTo>
                    <a:pt x="84" y="875"/>
                  </a:lnTo>
                  <a:lnTo>
                    <a:pt x="86" y="871"/>
                  </a:lnTo>
                  <a:lnTo>
                    <a:pt x="88" y="864"/>
                  </a:lnTo>
                  <a:lnTo>
                    <a:pt x="90" y="854"/>
                  </a:lnTo>
                  <a:lnTo>
                    <a:pt x="93" y="843"/>
                  </a:lnTo>
                  <a:lnTo>
                    <a:pt x="96" y="830"/>
                  </a:lnTo>
                  <a:lnTo>
                    <a:pt x="100" y="816"/>
                  </a:lnTo>
                  <a:lnTo>
                    <a:pt x="103" y="802"/>
                  </a:lnTo>
                  <a:lnTo>
                    <a:pt x="106" y="790"/>
                  </a:lnTo>
                  <a:lnTo>
                    <a:pt x="109" y="778"/>
                  </a:lnTo>
                  <a:lnTo>
                    <a:pt x="138" y="663"/>
                  </a:lnTo>
                  <a:lnTo>
                    <a:pt x="140" y="653"/>
                  </a:lnTo>
                  <a:lnTo>
                    <a:pt x="143" y="641"/>
                  </a:lnTo>
                  <a:lnTo>
                    <a:pt x="154" y="598"/>
                  </a:lnTo>
                  <a:lnTo>
                    <a:pt x="156" y="586"/>
                  </a:lnTo>
                  <a:lnTo>
                    <a:pt x="159" y="576"/>
                  </a:lnTo>
                  <a:lnTo>
                    <a:pt x="161" y="566"/>
                  </a:lnTo>
                  <a:lnTo>
                    <a:pt x="164" y="555"/>
                  </a:lnTo>
                  <a:lnTo>
                    <a:pt x="168" y="543"/>
                  </a:lnTo>
                  <a:lnTo>
                    <a:pt x="170" y="532"/>
                  </a:lnTo>
                  <a:lnTo>
                    <a:pt x="173" y="522"/>
                  </a:lnTo>
                  <a:lnTo>
                    <a:pt x="174" y="515"/>
                  </a:lnTo>
                  <a:lnTo>
                    <a:pt x="175" y="512"/>
                  </a:lnTo>
                  <a:lnTo>
                    <a:pt x="182" y="497"/>
                  </a:lnTo>
                  <a:lnTo>
                    <a:pt x="189" y="487"/>
                  </a:lnTo>
                  <a:lnTo>
                    <a:pt x="196" y="474"/>
                  </a:lnTo>
                  <a:lnTo>
                    <a:pt x="205" y="461"/>
                  </a:lnTo>
                  <a:lnTo>
                    <a:pt x="216" y="447"/>
                  </a:lnTo>
                  <a:lnTo>
                    <a:pt x="228" y="432"/>
                  </a:lnTo>
                  <a:lnTo>
                    <a:pt x="242" y="417"/>
                  </a:lnTo>
                  <a:lnTo>
                    <a:pt x="257" y="403"/>
                  </a:lnTo>
                  <a:lnTo>
                    <a:pt x="274" y="390"/>
                  </a:lnTo>
                  <a:lnTo>
                    <a:pt x="292" y="378"/>
                  </a:lnTo>
                  <a:lnTo>
                    <a:pt x="312" y="368"/>
                  </a:lnTo>
                  <a:lnTo>
                    <a:pt x="334" y="360"/>
                  </a:lnTo>
                  <a:lnTo>
                    <a:pt x="357" y="355"/>
                  </a:lnTo>
                  <a:lnTo>
                    <a:pt x="382" y="354"/>
                  </a:lnTo>
                  <a:lnTo>
                    <a:pt x="398" y="355"/>
                  </a:lnTo>
                  <a:lnTo>
                    <a:pt x="411" y="359"/>
                  </a:lnTo>
                  <a:lnTo>
                    <a:pt x="421" y="365"/>
                  </a:lnTo>
                  <a:lnTo>
                    <a:pt x="431" y="373"/>
                  </a:lnTo>
                  <a:lnTo>
                    <a:pt x="437" y="382"/>
                  </a:lnTo>
                  <a:lnTo>
                    <a:pt x="443" y="394"/>
                  </a:lnTo>
                  <a:lnTo>
                    <a:pt x="447" y="405"/>
                  </a:lnTo>
                  <a:lnTo>
                    <a:pt x="449" y="418"/>
                  </a:lnTo>
                  <a:lnTo>
                    <a:pt x="451" y="430"/>
                  </a:lnTo>
                  <a:lnTo>
                    <a:pt x="451" y="443"/>
                  </a:lnTo>
                  <a:lnTo>
                    <a:pt x="450" y="463"/>
                  </a:lnTo>
                  <a:lnTo>
                    <a:pt x="447" y="485"/>
                  </a:lnTo>
                  <a:lnTo>
                    <a:pt x="442" y="509"/>
                  </a:lnTo>
                  <a:lnTo>
                    <a:pt x="437" y="533"/>
                  </a:lnTo>
                  <a:lnTo>
                    <a:pt x="431" y="560"/>
                  </a:lnTo>
                  <a:lnTo>
                    <a:pt x="423" y="586"/>
                  </a:lnTo>
                  <a:lnTo>
                    <a:pt x="406" y="638"/>
                  </a:lnTo>
                  <a:lnTo>
                    <a:pt x="398" y="662"/>
                  </a:lnTo>
                  <a:lnTo>
                    <a:pt x="390" y="685"/>
                  </a:lnTo>
                  <a:lnTo>
                    <a:pt x="382" y="706"/>
                  </a:lnTo>
                  <a:lnTo>
                    <a:pt x="375" y="724"/>
                  </a:lnTo>
                  <a:lnTo>
                    <a:pt x="369" y="740"/>
                  </a:lnTo>
                  <a:lnTo>
                    <a:pt x="363" y="754"/>
                  </a:lnTo>
                  <a:lnTo>
                    <a:pt x="359" y="770"/>
                  </a:lnTo>
                  <a:lnTo>
                    <a:pt x="356" y="785"/>
                  </a:lnTo>
                  <a:lnTo>
                    <a:pt x="355" y="802"/>
                  </a:lnTo>
                  <a:lnTo>
                    <a:pt x="356" y="824"/>
                  </a:lnTo>
                  <a:lnTo>
                    <a:pt x="362" y="843"/>
                  </a:lnTo>
                  <a:lnTo>
                    <a:pt x="370" y="860"/>
                  </a:lnTo>
                  <a:lnTo>
                    <a:pt x="380" y="875"/>
                  </a:lnTo>
                  <a:lnTo>
                    <a:pt x="393" y="887"/>
                  </a:lnTo>
                  <a:lnTo>
                    <a:pt x="407" y="897"/>
                  </a:lnTo>
                  <a:lnTo>
                    <a:pt x="424" y="904"/>
                  </a:lnTo>
                  <a:lnTo>
                    <a:pt x="441" y="908"/>
                  </a:lnTo>
                  <a:lnTo>
                    <a:pt x="460" y="910"/>
                  </a:lnTo>
                  <a:lnTo>
                    <a:pt x="481" y="908"/>
                  </a:lnTo>
                  <a:lnTo>
                    <a:pt x="500" y="903"/>
                  </a:lnTo>
                  <a:lnTo>
                    <a:pt x="518" y="894"/>
                  </a:lnTo>
                  <a:lnTo>
                    <a:pt x="534" y="883"/>
                  </a:lnTo>
                  <a:lnTo>
                    <a:pt x="549" y="869"/>
                  </a:lnTo>
                  <a:lnTo>
                    <a:pt x="562" y="855"/>
                  </a:lnTo>
                  <a:lnTo>
                    <a:pt x="574" y="839"/>
                  </a:lnTo>
                  <a:lnTo>
                    <a:pt x="584" y="822"/>
                  </a:lnTo>
                  <a:lnTo>
                    <a:pt x="594" y="804"/>
                  </a:lnTo>
                  <a:lnTo>
                    <a:pt x="602" y="788"/>
                  </a:lnTo>
                  <a:lnTo>
                    <a:pt x="609" y="771"/>
                  </a:lnTo>
                  <a:lnTo>
                    <a:pt x="614" y="756"/>
                  </a:lnTo>
                  <a:lnTo>
                    <a:pt x="619" y="742"/>
                  </a:lnTo>
                  <a:lnTo>
                    <a:pt x="623" y="730"/>
                  </a:lnTo>
                  <a:lnTo>
                    <a:pt x="626" y="721"/>
                  </a:lnTo>
                  <a:lnTo>
                    <a:pt x="627" y="714"/>
                  </a:lnTo>
                  <a:lnTo>
                    <a:pt x="627" y="711"/>
                  </a:lnTo>
                  <a:lnTo>
                    <a:pt x="626" y="706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7" y="699"/>
                  </a:lnTo>
                  <a:lnTo>
                    <a:pt x="612" y="699"/>
                  </a:lnTo>
                  <a:lnTo>
                    <a:pt x="605" y="699"/>
                  </a:lnTo>
                  <a:lnTo>
                    <a:pt x="601" y="701"/>
                  </a:lnTo>
                  <a:lnTo>
                    <a:pt x="598" y="705"/>
                  </a:lnTo>
                  <a:lnTo>
                    <a:pt x="596" y="711"/>
                  </a:lnTo>
                  <a:lnTo>
                    <a:pt x="593" y="721"/>
                  </a:lnTo>
                  <a:lnTo>
                    <a:pt x="583" y="752"/>
                  </a:lnTo>
                  <a:lnTo>
                    <a:pt x="572" y="779"/>
                  </a:lnTo>
                  <a:lnTo>
                    <a:pt x="562" y="802"/>
                  </a:lnTo>
                  <a:lnTo>
                    <a:pt x="551" y="821"/>
                  </a:lnTo>
                  <a:lnTo>
                    <a:pt x="539" y="838"/>
                  </a:lnTo>
                  <a:lnTo>
                    <a:pt x="527" y="850"/>
                  </a:lnTo>
                  <a:lnTo>
                    <a:pt x="516" y="861"/>
                  </a:lnTo>
                  <a:lnTo>
                    <a:pt x="504" y="869"/>
                  </a:lnTo>
                  <a:lnTo>
                    <a:pt x="493" y="875"/>
                  </a:lnTo>
                  <a:lnTo>
                    <a:pt x="483" y="879"/>
                  </a:lnTo>
                  <a:lnTo>
                    <a:pt x="472" y="881"/>
                  </a:lnTo>
                  <a:lnTo>
                    <a:pt x="463" y="881"/>
                  </a:lnTo>
                  <a:lnTo>
                    <a:pt x="453" y="880"/>
                  </a:lnTo>
                  <a:lnTo>
                    <a:pt x="444" y="876"/>
                  </a:lnTo>
                  <a:lnTo>
                    <a:pt x="439" y="870"/>
                  </a:lnTo>
                  <a:lnTo>
                    <a:pt x="435" y="862"/>
                  </a:lnTo>
                  <a:lnTo>
                    <a:pt x="433" y="851"/>
                  </a:lnTo>
                  <a:lnTo>
                    <a:pt x="432" y="839"/>
                  </a:lnTo>
                  <a:lnTo>
                    <a:pt x="433" y="819"/>
                  </a:lnTo>
                  <a:lnTo>
                    <a:pt x="437" y="800"/>
                  </a:lnTo>
                  <a:lnTo>
                    <a:pt x="442" y="780"/>
                  </a:lnTo>
                  <a:lnTo>
                    <a:pt x="448" y="764"/>
                  </a:lnTo>
                  <a:lnTo>
                    <a:pt x="459" y="734"/>
                  </a:lnTo>
                  <a:lnTo>
                    <a:pt x="465" y="716"/>
                  </a:lnTo>
                  <a:lnTo>
                    <a:pt x="473" y="696"/>
                  </a:lnTo>
                  <a:lnTo>
                    <a:pt x="481" y="674"/>
                  </a:lnTo>
                  <a:lnTo>
                    <a:pt x="489" y="650"/>
                  </a:lnTo>
                  <a:lnTo>
                    <a:pt x="497" y="625"/>
                  </a:lnTo>
                  <a:lnTo>
                    <a:pt x="505" y="600"/>
                  </a:lnTo>
                  <a:lnTo>
                    <a:pt x="512" y="574"/>
                  </a:lnTo>
                  <a:lnTo>
                    <a:pt x="519" y="550"/>
                  </a:lnTo>
                  <a:lnTo>
                    <a:pt x="525" y="526"/>
                  </a:lnTo>
                  <a:lnTo>
                    <a:pt x="529" y="504"/>
                  </a:lnTo>
                  <a:lnTo>
                    <a:pt x="532" y="483"/>
                  </a:lnTo>
                  <a:lnTo>
                    <a:pt x="533" y="465"/>
                  </a:lnTo>
                  <a:lnTo>
                    <a:pt x="531" y="440"/>
                  </a:lnTo>
                  <a:lnTo>
                    <a:pt x="527" y="418"/>
                  </a:lnTo>
                  <a:lnTo>
                    <a:pt x="520" y="399"/>
                  </a:lnTo>
                  <a:lnTo>
                    <a:pt x="511" y="382"/>
                  </a:lnTo>
                  <a:lnTo>
                    <a:pt x="499" y="367"/>
                  </a:lnTo>
                  <a:lnTo>
                    <a:pt x="485" y="354"/>
                  </a:lnTo>
                  <a:lnTo>
                    <a:pt x="469" y="343"/>
                  </a:lnTo>
                  <a:lnTo>
                    <a:pt x="451" y="336"/>
                  </a:lnTo>
                  <a:lnTo>
                    <a:pt x="431" y="330"/>
                  </a:lnTo>
                  <a:lnTo>
                    <a:pt x="409" y="327"/>
                  </a:lnTo>
                  <a:lnTo>
                    <a:pt x="386" y="326"/>
                  </a:lnTo>
                  <a:lnTo>
                    <a:pt x="372" y="326"/>
                  </a:lnTo>
                  <a:lnTo>
                    <a:pt x="358" y="327"/>
                  </a:lnTo>
                  <a:lnTo>
                    <a:pt x="341" y="330"/>
                  </a:lnTo>
                  <a:lnTo>
                    <a:pt x="323" y="334"/>
                  </a:lnTo>
                  <a:lnTo>
                    <a:pt x="304" y="341"/>
                  </a:lnTo>
                  <a:lnTo>
                    <a:pt x="284" y="351"/>
                  </a:lnTo>
                  <a:lnTo>
                    <a:pt x="262" y="363"/>
                  </a:lnTo>
                  <a:lnTo>
                    <a:pt x="240" y="379"/>
                  </a:lnTo>
                  <a:lnTo>
                    <a:pt x="219" y="399"/>
                  </a:lnTo>
                  <a:lnTo>
                    <a:pt x="197" y="424"/>
                  </a:lnTo>
                  <a:lnTo>
                    <a:pt x="256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7"/>
            <p:cNvSpPr>
              <a:spLocks/>
            </p:cNvSpPr>
            <p:nvPr/>
          </p:nvSpPr>
          <p:spPr bwMode="auto">
            <a:xfrm>
              <a:off x="3123" y="1921"/>
              <a:ext cx="756" cy="584"/>
            </a:xfrm>
            <a:custGeom>
              <a:avLst/>
              <a:gdLst/>
              <a:ahLst/>
              <a:cxnLst>
                <a:cxn ang="0">
                  <a:pos x="342" y="531"/>
                </a:cxn>
                <a:cxn ang="0">
                  <a:pos x="400" y="578"/>
                </a:cxn>
                <a:cxn ang="0">
                  <a:pos x="495" y="575"/>
                </a:cxn>
                <a:cxn ang="0">
                  <a:pos x="594" y="512"/>
                </a:cxn>
                <a:cxn ang="0">
                  <a:pos x="672" y="403"/>
                </a:cxn>
                <a:cxn ang="0">
                  <a:pos x="723" y="274"/>
                </a:cxn>
                <a:cxn ang="0">
                  <a:pos x="749" y="161"/>
                </a:cxn>
                <a:cxn ang="0">
                  <a:pos x="756" y="91"/>
                </a:cxn>
                <a:cxn ang="0">
                  <a:pos x="744" y="30"/>
                </a:cxn>
                <a:cxn ang="0">
                  <a:pos x="722" y="5"/>
                </a:cxn>
                <a:cxn ang="0">
                  <a:pos x="700" y="0"/>
                </a:cxn>
                <a:cxn ang="0">
                  <a:pos x="652" y="25"/>
                </a:cxn>
                <a:cxn ang="0">
                  <a:pos x="637" y="70"/>
                </a:cxn>
                <a:cxn ang="0">
                  <a:pos x="656" y="97"/>
                </a:cxn>
                <a:cxn ang="0">
                  <a:pos x="696" y="166"/>
                </a:cxn>
                <a:cxn ang="0">
                  <a:pos x="699" y="231"/>
                </a:cxn>
                <a:cxn ang="0">
                  <a:pos x="667" y="330"/>
                </a:cxn>
                <a:cxn ang="0">
                  <a:pos x="601" y="423"/>
                </a:cxn>
                <a:cxn ang="0">
                  <a:pos x="510" y="482"/>
                </a:cxn>
                <a:cxn ang="0">
                  <a:pos x="443" y="490"/>
                </a:cxn>
                <a:cxn ang="0">
                  <a:pos x="398" y="472"/>
                </a:cxn>
                <a:cxn ang="0">
                  <a:pos x="364" y="409"/>
                </a:cxn>
                <a:cxn ang="0">
                  <a:pos x="364" y="382"/>
                </a:cxn>
                <a:cxn ang="0">
                  <a:pos x="385" y="330"/>
                </a:cxn>
                <a:cxn ang="0">
                  <a:pos x="407" y="256"/>
                </a:cxn>
                <a:cxn ang="0">
                  <a:pos x="411" y="215"/>
                </a:cxn>
                <a:cxn ang="0">
                  <a:pos x="385" y="194"/>
                </a:cxn>
                <a:cxn ang="0">
                  <a:pos x="349" y="226"/>
                </a:cxn>
                <a:cxn ang="0">
                  <a:pos x="340" y="262"/>
                </a:cxn>
                <a:cxn ang="0">
                  <a:pos x="326" y="335"/>
                </a:cxn>
                <a:cxn ang="0">
                  <a:pos x="319" y="382"/>
                </a:cxn>
                <a:cxn ang="0">
                  <a:pos x="273" y="436"/>
                </a:cxn>
                <a:cxn ang="0">
                  <a:pos x="200" y="483"/>
                </a:cxn>
                <a:cxn ang="0">
                  <a:pos x="133" y="490"/>
                </a:cxn>
                <a:cxn ang="0">
                  <a:pos x="75" y="459"/>
                </a:cxn>
                <a:cxn ang="0">
                  <a:pos x="46" y="399"/>
                </a:cxn>
                <a:cxn ang="0">
                  <a:pos x="42" y="307"/>
                </a:cxn>
                <a:cxn ang="0">
                  <a:pos x="87" y="158"/>
                </a:cxn>
                <a:cxn ang="0">
                  <a:pos x="154" y="46"/>
                </a:cxn>
                <a:cxn ang="0">
                  <a:pos x="161" y="31"/>
                </a:cxn>
                <a:cxn ang="0">
                  <a:pos x="151" y="15"/>
                </a:cxn>
                <a:cxn ang="0">
                  <a:pos x="126" y="29"/>
                </a:cxn>
                <a:cxn ang="0">
                  <a:pos x="82" y="99"/>
                </a:cxn>
                <a:cxn ang="0">
                  <a:pos x="53" y="158"/>
                </a:cxn>
                <a:cxn ang="0">
                  <a:pos x="19" y="259"/>
                </a:cxn>
                <a:cxn ang="0">
                  <a:pos x="3" y="355"/>
                </a:cxn>
                <a:cxn ang="0">
                  <a:pos x="0" y="424"/>
                </a:cxn>
                <a:cxn ang="0">
                  <a:pos x="18" y="506"/>
                </a:cxn>
                <a:cxn ang="0">
                  <a:pos x="61" y="562"/>
                </a:cxn>
                <a:cxn ang="0">
                  <a:pos x="135" y="584"/>
                </a:cxn>
                <a:cxn ang="0">
                  <a:pos x="224" y="559"/>
                </a:cxn>
                <a:cxn ang="0">
                  <a:pos x="293" y="500"/>
                </a:cxn>
              </a:cxnLst>
              <a:rect l="0" t="0" r="r" b="b"/>
              <a:pathLst>
                <a:path w="756" h="584">
                  <a:moveTo>
                    <a:pt x="320" y="464"/>
                  </a:moveTo>
                  <a:lnTo>
                    <a:pt x="325" y="489"/>
                  </a:lnTo>
                  <a:lnTo>
                    <a:pt x="333" y="512"/>
                  </a:lnTo>
                  <a:lnTo>
                    <a:pt x="342" y="531"/>
                  </a:lnTo>
                  <a:lnTo>
                    <a:pt x="354" y="547"/>
                  </a:lnTo>
                  <a:lnTo>
                    <a:pt x="367" y="560"/>
                  </a:lnTo>
                  <a:lnTo>
                    <a:pt x="383" y="571"/>
                  </a:lnTo>
                  <a:lnTo>
                    <a:pt x="400" y="578"/>
                  </a:lnTo>
                  <a:lnTo>
                    <a:pt x="419" y="582"/>
                  </a:lnTo>
                  <a:lnTo>
                    <a:pt x="440" y="584"/>
                  </a:lnTo>
                  <a:lnTo>
                    <a:pt x="468" y="582"/>
                  </a:lnTo>
                  <a:lnTo>
                    <a:pt x="495" y="575"/>
                  </a:lnTo>
                  <a:lnTo>
                    <a:pt x="521" y="565"/>
                  </a:lnTo>
                  <a:lnTo>
                    <a:pt x="547" y="550"/>
                  </a:lnTo>
                  <a:lnTo>
                    <a:pt x="571" y="533"/>
                  </a:lnTo>
                  <a:lnTo>
                    <a:pt x="594" y="512"/>
                  </a:lnTo>
                  <a:lnTo>
                    <a:pt x="616" y="489"/>
                  </a:lnTo>
                  <a:lnTo>
                    <a:pt x="635" y="464"/>
                  </a:lnTo>
                  <a:lnTo>
                    <a:pt x="655" y="434"/>
                  </a:lnTo>
                  <a:lnTo>
                    <a:pt x="672" y="403"/>
                  </a:lnTo>
                  <a:lnTo>
                    <a:pt x="688" y="371"/>
                  </a:lnTo>
                  <a:lnTo>
                    <a:pt x="701" y="339"/>
                  </a:lnTo>
                  <a:lnTo>
                    <a:pt x="713" y="306"/>
                  </a:lnTo>
                  <a:lnTo>
                    <a:pt x="723" y="274"/>
                  </a:lnTo>
                  <a:lnTo>
                    <a:pt x="732" y="243"/>
                  </a:lnTo>
                  <a:lnTo>
                    <a:pt x="739" y="214"/>
                  </a:lnTo>
                  <a:lnTo>
                    <a:pt x="744" y="186"/>
                  </a:lnTo>
                  <a:lnTo>
                    <a:pt x="749" y="161"/>
                  </a:lnTo>
                  <a:lnTo>
                    <a:pt x="752" y="138"/>
                  </a:lnTo>
                  <a:lnTo>
                    <a:pt x="754" y="118"/>
                  </a:lnTo>
                  <a:lnTo>
                    <a:pt x="755" y="103"/>
                  </a:lnTo>
                  <a:lnTo>
                    <a:pt x="756" y="91"/>
                  </a:lnTo>
                  <a:lnTo>
                    <a:pt x="755" y="71"/>
                  </a:lnTo>
                  <a:lnTo>
                    <a:pt x="753" y="55"/>
                  </a:lnTo>
                  <a:lnTo>
                    <a:pt x="749" y="41"/>
                  </a:lnTo>
                  <a:lnTo>
                    <a:pt x="744" y="30"/>
                  </a:lnTo>
                  <a:lnTo>
                    <a:pt x="739" y="21"/>
                  </a:lnTo>
                  <a:lnTo>
                    <a:pt x="734" y="14"/>
                  </a:lnTo>
                  <a:lnTo>
                    <a:pt x="728" y="8"/>
                  </a:lnTo>
                  <a:lnTo>
                    <a:pt x="722" y="5"/>
                  </a:lnTo>
                  <a:lnTo>
                    <a:pt x="716" y="2"/>
                  </a:lnTo>
                  <a:lnTo>
                    <a:pt x="712" y="1"/>
                  </a:lnTo>
                  <a:lnTo>
                    <a:pt x="707" y="0"/>
                  </a:lnTo>
                  <a:lnTo>
                    <a:pt x="700" y="0"/>
                  </a:lnTo>
                  <a:lnTo>
                    <a:pt x="687" y="2"/>
                  </a:lnTo>
                  <a:lnTo>
                    <a:pt x="674" y="7"/>
                  </a:lnTo>
                  <a:lnTo>
                    <a:pt x="662" y="15"/>
                  </a:lnTo>
                  <a:lnTo>
                    <a:pt x="652" y="25"/>
                  </a:lnTo>
                  <a:lnTo>
                    <a:pt x="644" y="37"/>
                  </a:lnTo>
                  <a:lnTo>
                    <a:pt x="639" y="49"/>
                  </a:lnTo>
                  <a:lnTo>
                    <a:pt x="637" y="61"/>
                  </a:lnTo>
                  <a:lnTo>
                    <a:pt x="637" y="70"/>
                  </a:lnTo>
                  <a:lnTo>
                    <a:pt x="640" y="78"/>
                  </a:lnTo>
                  <a:lnTo>
                    <a:pt x="644" y="85"/>
                  </a:lnTo>
                  <a:lnTo>
                    <a:pt x="649" y="90"/>
                  </a:lnTo>
                  <a:lnTo>
                    <a:pt x="656" y="97"/>
                  </a:lnTo>
                  <a:lnTo>
                    <a:pt x="672" y="115"/>
                  </a:lnTo>
                  <a:lnTo>
                    <a:pt x="683" y="133"/>
                  </a:lnTo>
                  <a:lnTo>
                    <a:pt x="691" y="150"/>
                  </a:lnTo>
                  <a:lnTo>
                    <a:pt x="696" y="166"/>
                  </a:lnTo>
                  <a:lnTo>
                    <a:pt x="699" y="181"/>
                  </a:lnTo>
                  <a:lnTo>
                    <a:pt x="700" y="195"/>
                  </a:lnTo>
                  <a:lnTo>
                    <a:pt x="700" y="209"/>
                  </a:lnTo>
                  <a:lnTo>
                    <a:pt x="699" y="231"/>
                  </a:lnTo>
                  <a:lnTo>
                    <a:pt x="695" y="255"/>
                  </a:lnTo>
                  <a:lnTo>
                    <a:pt x="688" y="280"/>
                  </a:lnTo>
                  <a:lnTo>
                    <a:pt x="679" y="306"/>
                  </a:lnTo>
                  <a:lnTo>
                    <a:pt x="667" y="330"/>
                  </a:lnTo>
                  <a:lnTo>
                    <a:pt x="653" y="356"/>
                  </a:lnTo>
                  <a:lnTo>
                    <a:pt x="638" y="380"/>
                  </a:lnTo>
                  <a:lnTo>
                    <a:pt x="621" y="402"/>
                  </a:lnTo>
                  <a:lnTo>
                    <a:pt x="601" y="423"/>
                  </a:lnTo>
                  <a:lnTo>
                    <a:pt x="581" y="442"/>
                  </a:lnTo>
                  <a:lnTo>
                    <a:pt x="558" y="459"/>
                  </a:lnTo>
                  <a:lnTo>
                    <a:pt x="535" y="472"/>
                  </a:lnTo>
                  <a:lnTo>
                    <a:pt x="510" y="482"/>
                  </a:lnTo>
                  <a:lnTo>
                    <a:pt x="484" y="488"/>
                  </a:lnTo>
                  <a:lnTo>
                    <a:pt x="458" y="491"/>
                  </a:lnTo>
                  <a:lnTo>
                    <a:pt x="451" y="491"/>
                  </a:lnTo>
                  <a:lnTo>
                    <a:pt x="443" y="490"/>
                  </a:lnTo>
                  <a:lnTo>
                    <a:pt x="433" y="488"/>
                  </a:lnTo>
                  <a:lnTo>
                    <a:pt x="421" y="486"/>
                  </a:lnTo>
                  <a:lnTo>
                    <a:pt x="409" y="480"/>
                  </a:lnTo>
                  <a:lnTo>
                    <a:pt x="398" y="472"/>
                  </a:lnTo>
                  <a:lnTo>
                    <a:pt x="388" y="462"/>
                  </a:lnTo>
                  <a:lnTo>
                    <a:pt x="377" y="445"/>
                  </a:lnTo>
                  <a:lnTo>
                    <a:pt x="370" y="428"/>
                  </a:lnTo>
                  <a:lnTo>
                    <a:pt x="364" y="409"/>
                  </a:lnTo>
                  <a:lnTo>
                    <a:pt x="362" y="390"/>
                  </a:lnTo>
                  <a:lnTo>
                    <a:pt x="362" y="388"/>
                  </a:lnTo>
                  <a:lnTo>
                    <a:pt x="363" y="385"/>
                  </a:lnTo>
                  <a:lnTo>
                    <a:pt x="364" y="382"/>
                  </a:lnTo>
                  <a:lnTo>
                    <a:pt x="366" y="377"/>
                  </a:lnTo>
                  <a:lnTo>
                    <a:pt x="370" y="370"/>
                  </a:lnTo>
                  <a:lnTo>
                    <a:pt x="377" y="350"/>
                  </a:lnTo>
                  <a:lnTo>
                    <a:pt x="385" y="330"/>
                  </a:lnTo>
                  <a:lnTo>
                    <a:pt x="391" y="310"/>
                  </a:lnTo>
                  <a:lnTo>
                    <a:pt x="398" y="291"/>
                  </a:lnTo>
                  <a:lnTo>
                    <a:pt x="402" y="272"/>
                  </a:lnTo>
                  <a:lnTo>
                    <a:pt x="407" y="256"/>
                  </a:lnTo>
                  <a:lnTo>
                    <a:pt x="409" y="243"/>
                  </a:lnTo>
                  <a:lnTo>
                    <a:pt x="412" y="231"/>
                  </a:lnTo>
                  <a:lnTo>
                    <a:pt x="412" y="224"/>
                  </a:lnTo>
                  <a:lnTo>
                    <a:pt x="411" y="215"/>
                  </a:lnTo>
                  <a:lnTo>
                    <a:pt x="408" y="207"/>
                  </a:lnTo>
                  <a:lnTo>
                    <a:pt x="402" y="200"/>
                  </a:lnTo>
                  <a:lnTo>
                    <a:pt x="395" y="196"/>
                  </a:lnTo>
                  <a:lnTo>
                    <a:pt x="385" y="194"/>
                  </a:lnTo>
                  <a:lnTo>
                    <a:pt x="375" y="196"/>
                  </a:lnTo>
                  <a:lnTo>
                    <a:pt x="366" y="202"/>
                  </a:lnTo>
                  <a:lnTo>
                    <a:pt x="358" y="213"/>
                  </a:lnTo>
                  <a:lnTo>
                    <a:pt x="349" y="226"/>
                  </a:lnTo>
                  <a:lnTo>
                    <a:pt x="348" y="231"/>
                  </a:lnTo>
                  <a:lnTo>
                    <a:pt x="346" y="238"/>
                  </a:lnTo>
                  <a:lnTo>
                    <a:pt x="343" y="248"/>
                  </a:lnTo>
                  <a:lnTo>
                    <a:pt x="340" y="262"/>
                  </a:lnTo>
                  <a:lnTo>
                    <a:pt x="337" y="277"/>
                  </a:lnTo>
                  <a:lnTo>
                    <a:pt x="333" y="295"/>
                  </a:lnTo>
                  <a:lnTo>
                    <a:pt x="329" y="314"/>
                  </a:lnTo>
                  <a:lnTo>
                    <a:pt x="326" y="335"/>
                  </a:lnTo>
                  <a:lnTo>
                    <a:pt x="323" y="357"/>
                  </a:lnTo>
                  <a:lnTo>
                    <a:pt x="321" y="368"/>
                  </a:lnTo>
                  <a:lnTo>
                    <a:pt x="320" y="377"/>
                  </a:lnTo>
                  <a:lnTo>
                    <a:pt x="319" y="382"/>
                  </a:lnTo>
                  <a:lnTo>
                    <a:pt x="316" y="387"/>
                  </a:lnTo>
                  <a:lnTo>
                    <a:pt x="311" y="392"/>
                  </a:lnTo>
                  <a:lnTo>
                    <a:pt x="292" y="416"/>
                  </a:lnTo>
                  <a:lnTo>
                    <a:pt x="273" y="436"/>
                  </a:lnTo>
                  <a:lnTo>
                    <a:pt x="255" y="452"/>
                  </a:lnTo>
                  <a:lnTo>
                    <a:pt x="236" y="465"/>
                  </a:lnTo>
                  <a:lnTo>
                    <a:pt x="218" y="476"/>
                  </a:lnTo>
                  <a:lnTo>
                    <a:pt x="200" y="483"/>
                  </a:lnTo>
                  <a:lnTo>
                    <a:pt x="184" y="488"/>
                  </a:lnTo>
                  <a:lnTo>
                    <a:pt x="168" y="490"/>
                  </a:lnTo>
                  <a:lnTo>
                    <a:pt x="153" y="491"/>
                  </a:lnTo>
                  <a:lnTo>
                    <a:pt x="133" y="490"/>
                  </a:lnTo>
                  <a:lnTo>
                    <a:pt x="115" y="486"/>
                  </a:lnTo>
                  <a:lnTo>
                    <a:pt x="100" y="478"/>
                  </a:lnTo>
                  <a:lnTo>
                    <a:pt x="86" y="470"/>
                  </a:lnTo>
                  <a:lnTo>
                    <a:pt x="75" y="459"/>
                  </a:lnTo>
                  <a:lnTo>
                    <a:pt x="65" y="446"/>
                  </a:lnTo>
                  <a:lnTo>
                    <a:pt x="57" y="432"/>
                  </a:lnTo>
                  <a:lnTo>
                    <a:pt x="51" y="416"/>
                  </a:lnTo>
                  <a:lnTo>
                    <a:pt x="46" y="399"/>
                  </a:lnTo>
                  <a:lnTo>
                    <a:pt x="43" y="381"/>
                  </a:lnTo>
                  <a:lnTo>
                    <a:pt x="41" y="363"/>
                  </a:lnTo>
                  <a:lnTo>
                    <a:pt x="40" y="344"/>
                  </a:lnTo>
                  <a:lnTo>
                    <a:pt x="42" y="307"/>
                  </a:lnTo>
                  <a:lnTo>
                    <a:pt x="49" y="270"/>
                  </a:lnTo>
                  <a:lnTo>
                    <a:pt x="58" y="232"/>
                  </a:lnTo>
                  <a:lnTo>
                    <a:pt x="72" y="195"/>
                  </a:lnTo>
                  <a:lnTo>
                    <a:pt x="87" y="158"/>
                  </a:lnTo>
                  <a:lnTo>
                    <a:pt x="105" y="122"/>
                  </a:lnTo>
                  <a:lnTo>
                    <a:pt x="126" y="87"/>
                  </a:lnTo>
                  <a:lnTo>
                    <a:pt x="148" y="53"/>
                  </a:lnTo>
                  <a:lnTo>
                    <a:pt x="154" y="46"/>
                  </a:lnTo>
                  <a:lnTo>
                    <a:pt x="157" y="40"/>
                  </a:lnTo>
                  <a:lnTo>
                    <a:pt x="159" y="36"/>
                  </a:lnTo>
                  <a:lnTo>
                    <a:pt x="160" y="33"/>
                  </a:lnTo>
                  <a:lnTo>
                    <a:pt x="161" y="31"/>
                  </a:lnTo>
                  <a:lnTo>
                    <a:pt x="161" y="29"/>
                  </a:lnTo>
                  <a:lnTo>
                    <a:pt x="159" y="22"/>
                  </a:lnTo>
                  <a:lnTo>
                    <a:pt x="156" y="17"/>
                  </a:lnTo>
                  <a:lnTo>
                    <a:pt x="151" y="15"/>
                  </a:lnTo>
                  <a:lnTo>
                    <a:pt x="145" y="14"/>
                  </a:lnTo>
                  <a:lnTo>
                    <a:pt x="140" y="16"/>
                  </a:lnTo>
                  <a:lnTo>
                    <a:pt x="133" y="21"/>
                  </a:lnTo>
                  <a:lnTo>
                    <a:pt x="126" y="29"/>
                  </a:lnTo>
                  <a:lnTo>
                    <a:pt x="118" y="41"/>
                  </a:lnTo>
                  <a:lnTo>
                    <a:pt x="109" y="53"/>
                  </a:lnTo>
                  <a:lnTo>
                    <a:pt x="100" y="68"/>
                  </a:lnTo>
                  <a:lnTo>
                    <a:pt x="82" y="99"/>
                  </a:lnTo>
                  <a:lnTo>
                    <a:pt x="74" y="116"/>
                  </a:lnTo>
                  <a:lnTo>
                    <a:pt x="66" y="130"/>
                  </a:lnTo>
                  <a:lnTo>
                    <a:pt x="59" y="145"/>
                  </a:lnTo>
                  <a:lnTo>
                    <a:pt x="53" y="158"/>
                  </a:lnTo>
                  <a:lnTo>
                    <a:pt x="48" y="169"/>
                  </a:lnTo>
                  <a:lnTo>
                    <a:pt x="36" y="200"/>
                  </a:lnTo>
                  <a:lnTo>
                    <a:pt x="26" y="230"/>
                  </a:lnTo>
                  <a:lnTo>
                    <a:pt x="19" y="259"/>
                  </a:lnTo>
                  <a:lnTo>
                    <a:pt x="12" y="286"/>
                  </a:lnTo>
                  <a:lnTo>
                    <a:pt x="8" y="311"/>
                  </a:lnTo>
                  <a:lnTo>
                    <a:pt x="5" y="334"/>
                  </a:lnTo>
                  <a:lnTo>
                    <a:pt x="3" y="355"/>
                  </a:lnTo>
                  <a:lnTo>
                    <a:pt x="0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24"/>
                  </a:lnTo>
                  <a:lnTo>
                    <a:pt x="3" y="447"/>
                  </a:lnTo>
                  <a:lnTo>
                    <a:pt x="6" y="468"/>
                  </a:lnTo>
                  <a:lnTo>
                    <a:pt x="11" y="488"/>
                  </a:lnTo>
                  <a:lnTo>
                    <a:pt x="18" y="506"/>
                  </a:lnTo>
                  <a:lnTo>
                    <a:pt x="26" y="523"/>
                  </a:lnTo>
                  <a:lnTo>
                    <a:pt x="36" y="538"/>
                  </a:lnTo>
                  <a:lnTo>
                    <a:pt x="48" y="551"/>
                  </a:lnTo>
                  <a:lnTo>
                    <a:pt x="61" y="562"/>
                  </a:lnTo>
                  <a:lnTo>
                    <a:pt x="77" y="572"/>
                  </a:lnTo>
                  <a:lnTo>
                    <a:pt x="94" y="578"/>
                  </a:lnTo>
                  <a:lnTo>
                    <a:pt x="114" y="582"/>
                  </a:lnTo>
                  <a:lnTo>
                    <a:pt x="135" y="584"/>
                  </a:lnTo>
                  <a:lnTo>
                    <a:pt x="159" y="582"/>
                  </a:lnTo>
                  <a:lnTo>
                    <a:pt x="182" y="577"/>
                  </a:lnTo>
                  <a:lnTo>
                    <a:pt x="204" y="570"/>
                  </a:lnTo>
                  <a:lnTo>
                    <a:pt x="224" y="559"/>
                  </a:lnTo>
                  <a:lnTo>
                    <a:pt x="243" y="546"/>
                  </a:lnTo>
                  <a:lnTo>
                    <a:pt x="261" y="532"/>
                  </a:lnTo>
                  <a:lnTo>
                    <a:pt x="278" y="517"/>
                  </a:lnTo>
                  <a:lnTo>
                    <a:pt x="293" y="500"/>
                  </a:lnTo>
                  <a:lnTo>
                    <a:pt x="307" y="482"/>
                  </a:lnTo>
                  <a:lnTo>
                    <a:pt x="320" y="4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/>
            <p:cNvSpPr>
              <a:spLocks/>
            </p:cNvSpPr>
            <p:nvPr/>
          </p:nvSpPr>
          <p:spPr bwMode="auto">
            <a:xfrm>
              <a:off x="3956" y="2286"/>
              <a:ext cx="388" cy="407"/>
            </a:xfrm>
            <a:custGeom>
              <a:avLst/>
              <a:gdLst/>
              <a:ahLst/>
              <a:cxnLst>
                <a:cxn ang="0">
                  <a:pos x="324" y="56"/>
                </a:cxn>
                <a:cxn ang="0">
                  <a:pos x="305" y="68"/>
                </a:cxn>
                <a:cxn ang="0">
                  <a:pos x="295" y="85"/>
                </a:cxn>
                <a:cxn ang="0">
                  <a:pos x="291" y="103"/>
                </a:cxn>
                <a:cxn ang="0">
                  <a:pos x="295" y="120"/>
                </a:cxn>
                <a:cxn ang="0">
                  <a:pos x="305" y="130"/>
                </a:cxn>
                <a:cxn ang="0">
                  <a:pos x="319" y="135"/>
                </a:cxn>
                <a:cxn ang="0">
                  <a:pos x="333" y="135"/>
                </a:cxn>
                <a:cxn ang="0">
                  <a:pos x="348" y="131"/>
                </a:cxn>
                <a:cxn ang="0">
                  <a:pos x="362" y="121"/>
                </a:cxn>
                <a:cxn ang="0">
                  <a:pos x="373" y="103"/>
                </a:cxn>
                <a:cxn ang="0">
                  <a:pos x="377" y="78"/>
                </a:cxn>
                <a:cxn ang="0">
                  <a:pos x="371" y="51"/>
                </a:cxn>
                <a:cxn ang="0">
                  <a:pos x="357" y="31"/>
                </a:cxn>
                <a:cxn ang="0">
                  <a:pos x="336" y="16"/>
                </a:cxn>
                <a:cxn ang="0">
                  <a:pos x="311" y="7"/>
                </a:cxn>
                <a:cxn ang="0">
                  <a:pos x="284" y="1"/>
                </a:cxn>
                <a:cxn ang="0">
                  <a:pos x="225" y="3"/>
                </a:cxn>
                <a:cxn ang="0">
                  <a:pos x="162" y="21"/>
                </a:cxn>
                <a:cxn ang="0">
                  <a:pos x="104" y="56"/>
                </a:cxn>
                <a:cxn ang="0">
                  <a:pos x="57" y="102"/>
                </a:cxn>
                <a:cxn ang="0">
                  <a:pos x="22" y="158"/>
                </a:cxn>
                <a:cxn ang="0">
                  <a:pos x="3" y="219"/>
                </a:cxn>
                <a:cxn ang="0">
                  <a:pos x="1" y="267"/>
                </a:cxn>
                <a:cxn ang="0">
                  <a:pos x="9" y="303"/>
                </a:cxn>
                <a:cxn ang="0">
                  <a:pos x="25" y="336"/>
                </a:cxn>
                <a:cxn ang="0">
                  <a:pos x="48" y="364"/>
                </a:cxn>
                <a:cxn ang="0">
                  <a:pos x="79" y="387"/>
                </a:cxn>
                <a:cxn ang="0">
                  <a:pos x="118" y="401"/>
                </a:cxn>
                <a:cxn ang="0">
                  <a:pos x="166" y="407"/>
                </a:cxn>
                <a:cxn ang="0">
                  <a:pos x="226" y="402"/>
                </a:cxn>
                <a:cxn ang="0">
                  <a:pos x="276" y="389"/>
                </a:cxn>
                <a:cxn ang="0">
                  <a:pos x="316" y="371"/>
                </a:cxn>
                <a:cxn ang="0">
                  <a:pos x="348" y="351"/>
                </a:cxn>
                <a:cxn ang="0">
                  <a:pos x="370" y="331"/>
                </a:cxn>
                <a:cxn ang="0">
                  <a:pos x="383" y="315"/>
                </a:cxn>
                <a:cxn ang="0">
                  <a:pos x="388" y="305"/>
                </a:cxn>
                <a:cxn ang="0">
                  <a:pos x="383" y="296"/>
                </a:cxn>
                <a:cxn ang="0">
                  <a:pos x="372" y="290"/>
                </a:cxn>
                <a:cxn ang="0">
                  <a:pos x="366" y="291"/>
                </a:cxn>
                <a:cxn ang="0">
                  <a:pos x="358" y="298"/>
                </a:cxn>
                <a:cxn ang="0">
                  <a:pos x="321" y="334"/>
                </a:cxn>
                <a:cxn ang="0">
                  <a:pos x="281" y="357"/>
                </a:cxn>
                <a:cxn ang="0">
                  <a:pos x="243" y="371"/>
                </a:cxn>
                <a:cxn ang="0">
                  <a:pos x="209" y="379"/>
                </a:cxn>
                <a:cxn ang="0">
                  <a:pos x="183" y="381"/>
                </a:cxn>
                <a:cxn ang="0">
                  <a:pos x="167" y="382"/>
                </a:cxn>
                <a:cxn ang="0">
                  <a:pos x="133" y="377"/>
                </a:cxn>
                <a:cxn ang="0">
                  <a:pos x="107" y="363"/>
                </a:cxn>
                <a:cxn ang="0">
                  <a:pos x="89" y="341"/>
                </a:cxn>
                <a:cxn ang="0">
                  <a:pos x="78" y="313"/>
                </a:cxn>
                <a:cxn ang="0">
                  <a:pos x="74" y="281"/>
                </a:cxn>
                <a:cxn ang="0">
                  <a:pos x="76" y="258"/>
                </a:cxn>
                <a:cxn ang="0">
                  <a:pos x="82" y="222"/>
                </a:cxn>
                <a:cxn ang="0">
                  <a:pos x="92" y="180"/>
                </a:cxn>
                <a:cxn ang="0">
                  <a:pos x="109" y="135"/>
                </a:cxn>
                <a:cxn ang="0">
                  <a:pos x="134" y="94"/>
                </a:cxn>
                <a:cxn ang="0">
                  <a:pos x="171" y="57"/>
                </a:cxn>
                <a:cxn ang="0">
                  <a:pos x="214" y="34"/>
                </a:cxn>
                <a:cxn ang="0">
                  <a:pos x="259" y="25"/>
                </a:cxn>
                <a:cxn ang="0">
                  <a:pos x="276" y="26"/>
                </a:cxn>
                <a:cxn ang="0">
                  <a:pos x="300" y="31"/>
                </a:cxn>
                <a:cxn ang="0">
                  <a:pos x="326" y="43"/>
                </a:cxn>
              </a:cxnLst>
              <a:rect l="0" t="0" r="r" b="b"/>
              <a:pathLst>
                <a:path w="388" h="407">
                  <a:moveTo>
                    <a:pt x="336" y="52"/>
                  </a:moveTo>
                  <a:lnTo>
                    <a:pt x="324" y="56"/>
                  </a:lnTo>
                  <a:lnTo>
                    <a:pt x="313" y="61"/>
                  </a:lnTo>
                  <a:lnTo>
                    <a:pt x="305" y="68"/>
                  </a:lnTo>
                  <a:lnTo>
                    <a:pt x="299" y="76"/>
                  </a:lnTo>
                  <a:lnTo>
                    <a:pt x="295" y="85"/>
                  </a:lnTo>
                  <a:lnTo>
                    <a:pt x="292" y="94"/>
                  </a:lnTo>
                  <a:lnTo>
                    <a:pt x="291" y="103"/>
                  </a:lnTo>
                  <a:lnTo>
                    <a:pt x="292" y="112"/>
                  </a:lnTo>
                  <a:lnTo>
                    <a:pt x="295" y="120"/>
                  </a:lnTo>
                  <a:lnTo>
                    <a:pt x="299" y="126"/>
                  </a:lnTo>
                  <a:lnTo>
                    <a:pt x="305" y="130"/>
                  </a:lnTo>
                  <a:lnTo>
                    <a:pt x="312" y="134"/>
                  </a:lnTo>
                  <a:lnTo>
                    <a:pt x="319" y="135"/>
                  </a:lnTo>
                  <a:lnTo>
                    <a:pt x="326" y="136"/>
                  </a:lnTo>
                  <a:lnTo>
                    <a:pt x="333" y="135"/>
                  </a:lnTo>
                  <a:lnTo>
                    <a:pt x="340" y="134"/>
                  </a:lnTo>
                  <a:lnTo>
                    <a:pt x="348" y="131"/>
                  </a:lnTo>
                  <a:lnTo>
                    <a:pt x="355" y="126"/>
                  </a:lnTo>
                  <a:lnTo>
                    <a:pt x="362" y="121"/>
                  </a:lnTo>
                  <a:lnTo>
                    <a:pt x="368" y="113"/>
                  </a:lnTo>
                  <a:lnTo>
                    <a:pt x="373" y="103"/>
                  </a:lnTo>
                  <a:lnTo>
                    <a:pt x="376" y="92"/>
                  </a:lnTo>
                  <a:lnTo>
                    <a:pt x="377" y="78"/>
                  </a:lnTo>
                  <a:lnTo>
                    <a:pt x="376" y="64"/>
                  </a:lnTo>
                  <a:lnTo>
                    <a:pt x="371" y="51"/>
                  </a:lnTo>
                  <a:lnTo>
                    <a:pt x="365" y="40"/>
                  </a:lnTo>
                  <a:lnTo>
                    <a:pt x="357" y="31"/>
                  </a:lnTo>
                  <a:lnTo>
                    <a:pt x="347" y="22"/>
                  </a:lnTo>
                  <a:lnTo>
                    <a:pt x="336" y="16"/>
                  </a:lnTo>
                  <a:lnTo>
                    <a:pt x="324" y="11"/>
                  </a:lnTo>
                  <a:lnTo>
                    <a:pt x="311" y="7"/>
                  </a:lnTo>
                  <a:lnTo>
                    <a:pt x="297" y="3"/>
                  </a:lnTo>
                  <a:lnTo>
                    <a:pt x="284" y="1"/>
                  </a:lnTo>
                  <a:lnTo>
                    <a:pt x="259" y="0"/>
                  </a:lnTo>
                  <a:lnTo>
                    <a:pt x="225" y="3"/>
                  </a:lnTo>
                  <a:lnTo>
                    <a:pt x="193" y="10"/>
                  </a:lnTo>
                  <a:lnTo>
                    <a:pt x="162" y="21"/>
                  </a:lnTo>
                  <a:lnTo>
                    <a:pt x="132" y="37"/>
                  </a:lnTo>
                  <a:lnTo>
                    <a:pt x="104" y="56"/>
                  </a:lnTo>
                  <a:lnTo>
                    <a:pt x="79" y="78"/>
                  </a:lnTo>
                  <a:lnTo>
                    <a:pt x="57" y="102"/>
                  </a:lnTo>
                  <a:lnTo>
                    <a:pt x="37" y="130"/>
                  </a:lnTo>
                  <a:lnTo>
                    <a:pt x="22" y="158"/>
                  </a:lnTo>
                  <a:lnTo>
                    <a:pt x="10" y="188"/>
                  </a:lnTo>
                  <a:lnTo>
                    <a:pt x="3" y="219"/>
                  </a:lnTo>
                  <a:lnTo>
                    <a:pt x="0" y="250"/>
                  </a:lnTo>
                  <a:lnTo>
                    <a:pt x="1" y="267"/>
                  </a:lnTo>
                  <a:lnTo>
                    <a:pt x="4" y="286"/>
                  </a:lnTo>
                  <a:lnTo>
                    <a:pt x="9" y="303"/>
                  </a:lnTo>
                  <a:lnTo>
                    <a:pt x="16" y="320"/>
                  </a:lnTo>
                  <a:lnTo>
                    <a:pt x="25" y="336"/>
                  </a:lnTo>
                  <a:lnTo>
                    <a:pt x="35" y="351"/>
                  </a:lnTo>
                  <a:lnTo>
                    <a:pt x="48" y="364"/>
                  </a:lnTo>
                  <a:lnTo>
                    <a:pt x="62" y="376"/>
                  </a:lnTo>
                  <a:lnTo>
                    <a:pt x="79" y="387"/>
                  </a:lnTo>
                  <a:lnTo>
                    <a:pt x="97" y="395"/>
                  </a:lnTo>
                  <a:lnTo>
                    <a:pt x="118" y="401"/>
                  </a:lnTo>
                  <a:lnTo>
                    <a:pt x="141" y="406"/>
                  </a:lnTo>
                  <a:lnTo>
                    <a:pt x="166" y="407"/>
                  </a:lnTo>
                  <a:lnTo>
                    <a:pt x="197" y="406"/>
                  </a:lnTo>
                  <a:lnTo>
                    <a:pt x="226" y="402"/>
                  </a:lnTo>
                  <a:lnTo>
                    <a:pt x="252" y="397"/>
                  </a:lnTo>
                  <a:lnTo>
                    <a:pt x="276" y="389"/>
                  </a:lnTo>
                  <a:lnTo>
                    <a:pt x="297" y="380"/>
                  </a:lnTo>
                  <a:lnTo>
                    <a:pt x="316" y="371"/>
                  </a:lnTo>
                  <a:lnTo>
                    <a:pt x="333" y="361"/>
                  </a:lnTo>
                  <a:lnTo>
                    <a:pt x="348" y="351"/>
                  </a:lnTo>
                  <a:lnTo>
                    <a:pt x="360" y="340"/>
                  </a:lnTo>
                  <a:lnTo>
                    <a:pt x="370" y="331"/>
                  </a:lnTo>
                  <a:lnTo>
                    <a:pt x="378" y="322"/>
                  </a:lnTo>
                  <a:lnTo>
                    <a:pt x="383" y="315"/>
                  </a:lnTo>
                  <a:lnTo>
                    <a:pt x="386" y="309"/>
                  </a:lnTo>
                  <a:lnTo>
                    <a:pt x="388" y="305"/>
                  </a:lnTo>
                  <a:lnTo>
                    <a:pt x="386" y="301"/>
                  </a:lnTo>
                  <a:lnTo>
                    <a:pt x="383" y="296"/>
                  </a:lnTo>
                  <a:lnTo>
                    <a:pt x="378" y="291"/>
                  </a:lnTo>
                  <a:lnTo>
                    <a:pt x="372" y="290"/>
                  </a:lnTo>
                  <a:lnTo>
                    <a:pt x="369" y="290"/>
                  </a:lnTo>
                  <a:lnTo>
                    <a:pt x="366" y="291"/>
                  </a:lnTo>
                  <a:lnTo>
                    <a:pt x="362" y="294"/>
                  </a:lnTo>
                  <a:lnTo>
                    <a:pt x="358" y="298"/>
                  </a:lnTo>
                  <a:lnTo>
                    <a:pt x="340" y="317"/>
                  </a:lnTo>
                  <a:lnTo>
                    <a:pt x="321" y="334"/>
                  </a:lnTo>
                  <a:lnTo>
                    <a:pt x="301" y="346"/>
                  </a:lnTo>
                  <a:lnTo>
                    <a:pt x="281" y="357"/>
                  </a:lnTo>
                  <a:lnTo>
                    <a:pt x="262" y="365"/>
                  </a:lnTo>
                  <a:lnTo>
                    <a:pt x="243" y="371"/>
                  </a:lnTo>
                  <a:lnTo>
                    <a:pt x="225" y="375"/>
                  </a:lnTo>
                  <a:lnTo>
                    <a:pt x="209" y="379"/>
                  </a:lnTo>
                  <a:lnTo>
                    <a:pt x="195" y="380"/>
                  </a:lnTo>
                  <a:lnTo>
                    <a:pt x="183" y="381"/>
                  </a:lnTo>
                  <a:lnTo>
                    <a:pt x="174" y="382"/>
                  </a:lnTo>
                  <a:lnTo>
                    <a:pt x="167" y="382"/>
                  </a:lnTo>
                  <a:lnTo>
                    <a:pt x="149" y="380"/>
                  </a:lnTo>
                  <a:lnTo>
                    <a:pt x="133" y="377"/>
                  </a:lnTo>
                  <a:lnTo>
                    <a:pt x="119" y="370"/>
                  </a:lnTo>
                  <a:lnTo>
                    <a:pt x="107" y="363"/>
                  </a:lnTo>
                  <a:lnTo>
                    <a:pt x="97" y="353"/>
                  </a:lnTo>
                  <a:lnTo>
                    <a:pt x="89" y="341"/>
                  </a:lnTo>
                  <a:lnTo>
                    <a:pt x="83" y="328"/>
                  </a:lnTo>
                  <a:lnTo>
                    <a:pt x="78" y="313"/>
                  </a:lnTo>
                  <a:lnTo>
                    <a:pt x="76" y="298"/>
                  </a:lnTo>
                  <a:lnTo>
                    <a:pt x="74" y="281"/>
                  </a:lnTo>
                  <a:lnTo>
                    <a:pt x="75" y="272"/>
                  </a:lnTo>
                  <a:lnTo>
                    <a:pt x="76" y="258"/>
                  </a:lnTo>
                  <a:lnTo>
                    <a:pt x="78" y="241"/>
                  </a:lnTo>
                  <a:lnTo>
                    <a:pt x="82" y="222"/>
                  </a:lnTo>
                  <a:lnTo>
                    <a:pt x="87" y="202"/>
                  </a:lnTo>
                  <a:lnTo>
                    <a:pt x="92" y="180"/>
                  </a:lnTo>
                  <a:lnTo>
                    <a:pt x="100" y="157"/>
                  </a:lnTo>
                  <a:lnTo>
                    <a:pt x="109" y="135"/>
                  </a:lnTo>
                  <a:lnTo>
                    <a:pt x="120" y="114"/>
                  </a:lnTo>
                  <a:lnTo>
                    <a:pt x="134" y="94"/>
                  </a:lnTo>
                  <a:lnTo>
                    <a:pt x="152" y="74"/>
                  </a:lnTo>
                  <a:lnTo>
                    <a:pt x="171" y="57"/>
                  </a:lnTo>
                  <a:lnTo>
                    <a:pt x="192" y="44"/>
                  </a:lnTo>
                  <a:lnTo>
                    <a:pt x="214" y="34"/>
                  </a:lnTo>
                  <a:lnTo>
                    <a:pt x="236" y="27"/>
                  </a:lnTo>
                  <a:lnTo>
                    <a:pt x="259" y="25"/>
                  </a:lnTo>
                  <a:lnTo>
                    <a:pt x="266" y="25"/>
                  </a:lnTo>
                  <a:lnTo>
                    <a:pt x="276" y="26"/>
                  </a:lnTo>
                  <a:lnTo>
                    <a:pt x="288" y="28"/>
                  </a:lnTo>
                  <a:lnTo>
                    <a:pt x="300" y="31"/>
                  </a:lnTo>
                  <a:lnTo>
                    <a:pt x="313" y="36"/>
                  </a:lnTo>
                  <a:lnTo>
                    <a:pt x="326" y="43"/>
                  </a:lnTo>
                  <a:lnTo>
                    <a:pt x="336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7" name="Group 1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3399860" y="6356298"/>
            <a:ext cx="378698" cy="226600"/>
            <a:chOff x="5190" y="1422"/>
            <a:chExt cx="1835" cy="1098"/>
          </a:xfrm>
        </p:grpSpPr>
        <p:sp>
          <p:nvSpPr>
            <p:cNvPr id="78" name="Freeform 13"/>
            <p:cNvSpPr>
              <a:spLocks/>
            </p:cNvSpPr>
            <p:nvPr/>
          </p:nvSpPr>
          <p:spPr bwMode="auto">
            <a:xfrm>
              <a:off x="5190" y="1422"/>
              <a:ext cx="627" cy="910"/>
            </a:xfrm>
            <a:custGeom>
              <a:avLst/>
              <a:gdLst/>
              <a:ahLst/>
              <a:cxnLst>
                <a:cxn ang="0">
                  <a:pos x="529" y="185"/>
                </a:cxn>
                <a:cxn ang="0">
                  <a:pos x="537" y="164"/>
                </a:cxn>
                <a:cxn ang="0">
                  <a:pos x="511" y="154"/>
                </a:cxn>
                <a:cxn ang="0">
                  <a:pos x="273" y="117"/>
                </a:cxn>
                <a:cxn ang="0">
                  <a:pos x="282" y="77"/>
                </a:cxn>
                <a:cxn ang="0">
                  <a:pos x="293" y="34"/>
                </a:cxn>
                <a:cxn ang="0">
                  <a:pos x="297" y="10"/>
                </a:cxn>
                <a:cxn ang="0">
                  <a:pos x="279" y="0"/>
                </a:cxn>
                <a:cxn ang="0">
                  <a:pos x="224" y="5"/>
                </a:cxn>
                <a:cxn ang="0">
                  <a:pos x="149" y="11"/>
                </a:cxn>
                <a:cxn ang="0">
                  <a:pos x="110" y="17"/>
                </a:cxn>
                <a:cxn ang="0">
                  <a:pos x="100" y="41"/>
                </a:cxn>
                <a:cxn ang="0">
                  <a:pos x="114" y="54"/>
                </a:cxn>
                <a:cxn ang="0">
                  <a:pos x="163" y="56"/>
                </a:cxn>
                <a:cxn ang="0">
                  <a:pos x="191" y="65"/>
                </a:cxn>
                <a:cxn ang="0">
                  <a:pos x="193" y="82"/>
                </a:cxn>
                <a:cxn ang="0">
                  <a:pos x="183" y="129"/>
                </a:cxn>
                <a:cxn ang="0">
                  <a:pos x="83" y="155"/>
                </a:cxn>
                <a:cxn ang="0">
                  <a:pos x="66" y="171"/>
                </a:cxn>
                <a:cxn ang="0">
                  <a:pos x="81" y="186"/>
                </a:cxn>
                <a:cxn ang="0">
                  <a:pos x="1" y="860"/>
                </a:cxn>
                <a:cxn ang="0">
                  <a:pos x="1" y="884"/>
                </a:cxn>
                <a:cxn ang="0">
                  <a:pos x="23" y="908"/>
                </a:cxn>
                <a:cxn ang="0">
                  <a:pos x="59" y="905"/>
                </a:cxn>
                <a:cxn ang="0">
                  <a:pos x="84" y="875"/>
                </a:cxn>
                <a:cxn ang="0">
                  <a:pos x="93" y="843"/>
                </a:cxn>
                <a:cxn ang="0">
                  <a:pos x="106" y="790"/>
                </a:cxn>
                <a:cxn ang="0">
                  <a:pos x="143" y="641"/>
                </a:cxn>
                <a:cxn ang="0">
                  <a:pos x="161" y="566"/>
                </a:cxn>
                <a:cxn ang="0">
                  <a:pos x="173" y="522"/>
                </a:cxn>
                <a:cxn ang="0">
                  <a:pos x="189" y="487"/>
                </a:cxn>
                <a:cxn ang="0">
                  <a:pos x="228" y="432"/>
                </a:cxn>
                <a:cxn ang="0">
                  <a:pos x="292" y="378"/>
                </a:cxn>
                <a:cxn ang="0">
                  <a:pos x="382" y="354"/>
                </a:cxn>
                <a:cxn ang="0">
                  <a:pos x="431" y="373"/>
                </a:cxn>
                <a:cxn ang="0">
                  <a:pos x="449" y="418"/>
                </a:cxn>
                <a:cxn ang="0">
                  <a:pos x="447" y="485"/>
                </a:cxn>
                <a:cxn ang="0">
                  <a:pos x="423" y="586"/>
                </a:cxn>
                <a:cxn ang="0">
                  <a:pos x="382" y="706"/>
                </a:cxn>
                <a:cxn ang="0">
                  <a:pos x="359" y="770"/>
                </a:cxn>
                <a:cxn ang="0">
                  <a:pos x="362" y="843"/>
                </a:cxn>
                <a:cxn ang="0">
                  <a:pos x="407" y="897"/>
                </a:cxn>
                <a:cxn ang="0">
                  <a:pos x="481" y="908"/>
                </a:cxn>
                <a:cxn ang="0">
                  <a:pos x="549" y="869"/>
                </a:cxn>
                <a:cxn ang="0">
                  <a:pos x="594" y="804"/>
                </a:cxn>
                <a:cxn ang="0">
                  <a:pos x="619" y="742"/>
                </a:cxn>
                <a:cxn ang="0">
                  <a:pos x="627" y="711"/>
                </a:cxn>
                <a:cxn ang="0">
                  <a:pos x="617" y="699"/>
                </a:cxn>
                <a:cxn ang="0">
                  <a:pos x="598" y="705"/>
                </a:cxn>
                <a:cxn ang="0">
                  <a:pos x="572" y="779"/>
                </a:cxn>
                <a:cxn ang="0">
                  <a:pos x="527" y="850"/>
                </a:cxn>
                <a:cxn ang="0">
                  <a:pos x="483" y="879"/>
                </a:cxn>
                <a:cxn ang="0">
                  <a:pos x="444" y="876"/>
                </a:cxn>
                <a:cxn ang="0">
                  <a:pos x="432" y="839"/>
                </a:cxn>
                <a:cxn ang="0">
                  <a:pos x="448" y="764"/>
                </a:cxn>
                <a:cxn ang="0">
                  <a:pos x="481" y="674"/>
                </a:cxn>
                <a:cxn ang="0">
                  <a:pos x="512" y="574"/>
                </a:cxn>
                <a:cxn ang="0">
                  <a:pos x="532" y="483"/>
                </a:cxn>
                <a:cxn ang="0">
                  <a:pos x="520" y="399"/>
                </a:cxn>
                <a:cxn ang="0">
                  <a:pos x="469" y="343"/>
                </a:cxn>
                <a:cxn ang="0">
                  <a:pos x="386" y="326"/>
                </a:cxn>
                <a:cxn ang="0">
                  <a:pos x="323" y="334"/>
                </a:cxn>
                <a:cxn ang="0">
                  <a:pos x="240" y="379"/>
                </a:cxn>
              </a:cxnLst>
              <a:rect l="0" t="0" r="r" b="b"/>
              <a:pathLst>
                <a:path w="627" h="910">
                  <a:moveTo>
                    <a:pt x="256" y="186"/>
                  </a:moveTo>
                  <a:lnTo>
                    <a:pt x="514" y="186"/>
                  </a:lnTo>
                  <a:lnTo>
                    <a:pt x="522" y="185"/>
                  </a:lnTo>
                  <a:lnTo>
                    <a:pt x="529" y="185"/>
                  </a:lnTo>
                  <a:lnTo>
                    <a:pt x="535" y="182"/>
                  </a:lnTo>
                  <a:lnTo>
                    <a:pt x="538" y="178"/>
                  </a:lnTo>
                  <a:lnTo>
                    <a:pt x="539" y="171"/>
                  </a:lnTo>
                  <a:lnTo>
                    <a:pt x="537" y="164"/>
                  </a:lnTo>
                  <a:lnTo>
                    <a:pt x="534" y="159"/>
                  </a:lnTo>
                  <a:lnTo>
                    <a:pt x="528" y="156"/>
                  </a:lnTo>
                  <a:lnTo>
                    <a:pt x="521" y="155"/>
                  </a:lnTo>
                  <a:lnTo>
                    <a:pt x="511" y="154"/>
                  </a:lnTo>
                  <a:lnTo>
                    <a:pt x="263" y="154"/>
                  </a:lnTo>
                  <a:lnTo>
                    <a:pt x="267" y="142"/>
                  </a:lnTo>
                  <a:lnTo>
                    <a:pt x="269" y="132"/>
                  </a:lnTo>
                  <a:lnTo>
                    <a:pt x="273" y="117"/>
                  </a:lnTo>
                  <a:lnTo>
                    <a:pt x="275" y="109"/>
                  </a:lnTo>
                  <a:lnTo>
                    <a:pt x="277" y="99"/>
                  </a:lnTo>
                  <a:lnTo>
                    <a:pt x="279" y="87"/>
                  </a:lnTo>
                  <a:lnTo>
                    <a:pt x="282" y="77"/>
                  </a:lnTo>
                  <a:lnTo>
                    <a:pt x="285" y="67"/>
                  </a:lnTo>
                  <a:lnTo>
                    <a:pt x="288" y="55"/>
                  </a:lnTo>
                  <a:lnTo>
                    <a:pt x="291" y="44"/>
                  </a:lnTo>
                  <a:lnTo>
                    <a:pt x="293" y="34"/>
                  </a:lnTo>
                  <a:lnTo>
                    <a:pt x="296" y="25"/>
                  </a:lnTo>
                  <a:lnTo>
                    <a:pt x="297" y="19"/>
                  </a:lnTo>
                  <a:lnTo>
                    <a:pt x="298" y="16"/>
                  </a:lnTo>
                  <a:lnTo>
                    <a:pt x="297" y="10"/>
                  </a:lnTo>
                  <a:lnTo>
                    <a:pt x="294" y="5"/>
                  </a:lnTo>
                  <a:lnTo>
                    <a:pt x="291" y="3"/>
                  </a:lnTo>
                  <a:lnTo>
                    <a:pt x="286" y="1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57" y="2"/>
                  </a:lnTo>
                  <a:lnTo>
                    <a:pt x="241" y="3"/>
                  </a:lnTo>
                  <a:lnTo>
                    <a:pt x="224" y="5"/>
                  </a:lnTo>
                  <a:lnTo>
                    <a:pt x="204" y="6"/>
                  </a:lnTo>
                  <a:lnTo>
                    <a:pt x="185" y="8"/>
                  </a:lnTo>
                  <a:lnTo>
                    <a:pt x="167" y="10"/>
                  </a:lnTo>
                  <a:lnTo>
                    <a:pt x="149" y="11"/>
                  </a:lnTo>
                  <a:lnTo>
                    <a:pt x="135" y="12"/>
                  </a:lnTo>
                  <a:lnTo>
                    <a:pt x="124" y="14"/>
                  </a:lnTo>
                  <a:lnTo>
                    <a:pt x="114" y="15"/>
                  </a:lnTo>
                  <a:lnTo>
                    <a:pt x="110" y="17"/>
                  </a:lnTo>
                  <a:lnTo>
                    <a:pt x="106" y="20"/>
                  </a:lnTo>
                  <a:lnTo>
                    <a:pt x="103" y="25"/>
                  </a:lnTo>
                  <a:lnTo>
                    <a:pt x="101" y="31"/>
                  </a:lnTo>
                  <a:lnTo>
                    <a:pt x="100" y="41"/>
                  </a:lnTo>
                  <a:lnTo>
                    <a:pt x="101" y="46"/>
                  </a:lnTo>
                  <a:lnTo>
                    <a:pt x="104" y="51"/>
                  </a:lnTo>
                  <a:lnTo>
                    <a:pt x="108" y="53"/>
                  </a:lnTo>
                  <a:lnTo>
                    <a:pt x="114" y="54"/>
                  </a:lnTo>
                  <a:lnTo>
                    <a:pt x="122" y="55"/>
                  </a:lnTo>
                  <a:lnTo>
                    <a:pt x="131" y="55"/>
                  </a:lnTo>
                  <a:lnTo>
                    <a:pt x="149" y="55"/>
                  </a:lnTo>
                  <a:lnTo>
                    <a:pt x="163" y="56"/>
                  </a:lnTo>
                  <a:lnTo>
                    <a:pt x="174" y="58"/>
                  </a:lnTo>
                  <a:lnTo>
                    <a:pt x="182" y="60"/>
                  </a:lnTo>
                  <a:lnTo>
                    <a:pt x="188" y="63"/>
                  </a:lnTo>
                  <a:lnTo>
                    <a:pt x="191" y="65"/>
                  </a:lnTo>
                  <a:lnTo>
                    <a:pt x="193" y="69"/>
                  </a:lnTo>
                  <a:lnTo>
                    <a:pt x="194" y="72"/>
                  </a:lnTo>
                  <a:lnTo>
                    <a:pt x="194" y="77"/>
                  </a:lnTo>
                  <a:lnTo>
                    <a:pt x="193" y="82"/>
                  </a:lnTo>
                  <a:lnTo>
                    <a:pt x="192" y="91"/>
                  </a:lnTo>
                  <a:lnTo>
                    <a:pt x="189" y="103"/>
                  </a:lnTo>
                  <a:lnTo>
                    <a:pt x="186" y="115"/>
                  </a:lnTo>
                  <a:lnTo>
                    <a:pt x="183" y="129"/>
                  </a:lnTo>
                  <a:lnTo>
                    <a:pt x="180" y="142"/>
                  </a:lnTo>
                  <a:lnTo>
                    <a:pt x="177" y="154"/>
                  </a:lnTo>
                  <a:lnTo>
                    <a:pt x="93" y="154"/>
                  </a:lnTo>
                  <a:lnTo>
                    <a:pt x="83" y="155"/>
                  </a:lnTo>
                  <a:lnTo>
                    <a:pt x="75" y="156"/>
                  </a:lnTo>
                  <a:lnTo>
                    <a:pt x="70" y="159"/>
                  </a:lnTo>
                  <a:lnTo>
                    <a:pt x="66" y="164"/>
                  </a:lnTo>
                  <a:lnTo>
                    <a:pt x="66" y="171"/>
                  </a:lnTo>
                  <a:lnTo>
                    <a:pt x="66" y="178"/>
                  </a:lnTo>
                  <a:lnTo>
                    <a:pt x="69" y="182"/>
                  </a:lnTo>
                  <a:lnTo>
                    <a:pt x="74" y="185"/>
                  </a:lnTo>
                  <a:lnTo>
                    <a:pt x="81" y="186"/>
                  </a:lnTo>
                  <a:lnTo>
                    <a:pt x="169" y="186"/>
                  </a:lnTo>
                  <a:lnTo>
                    <a:pt x="5" y="844"/>
                  </a:lnTo>
                  <a:lnTo>
                    <a:pt x="3" y="854"/>
                  </a:lnTo>
                  <a:lnTo>
                    <a:pt x="1" y="860"/>
                  </a:lnTo>
                  <a:lnTo>
                    <a:pt x="1" y="865"/>
                  </a:lnTo>
                  <a:lnTo>
                    <a:pt x="1" y="869"/>
                  </a:lnTo>
                  <a:lnTo>
                    <a:pt x="0" y="874"/>
                  </a:lnTo>
                  <a:lnTo>
                    <a:pt x="1" y="884"/>
                  </a:lnTo>
                  <a:lnTo>
                    <a:pt x="5" y="893"/>
                  </a:lnTo>
                  <a:lnTo>
                    <a:pt x="10" y="900"/>
                  </a:lnTo>
                  <a:lnTo>
                    <a:pt x="16" y="905"/>
                  </a:lnTo>
                  <a:lnTo>
                    <a:pt x="23" y="908"/>
                  </a:lnTo>
                  <a:lnTo>
                    <a:pt x="31" y="909"/>
                  </a:lnTo>
                  <a:lnTo>
                    <a:pt x="37" y="910"/>
                  </a:lnTo>
                  <a:lnTo>
                    <a:pt x="49" y="908"/>
                  </a:lnTo>
                  <a:lnTo>
                    <a:pt x="59" y="905"/>
                  </a:lnTo>
                  <a:lnTo>
                    <a:pt x="68" y="898"/>
                  </a:lnTo>
                  <a:lnTo>
                    <a:pt x="75" y="891"/>
                  </a:lnTo>
                  <a:lnTo>
                    <a:pt x="81" y="884"/>
                  </a:lnTo>
                  <a:lnTo>
                    <a:pt x="84" y="875"/>
                  </a:lnTo>
                  <a:lnTo>
                    <a:pt x="86" y="871"/>
                  </a:lnTo>
                  <a:lnTo>
                    <a:pt x="88" y="864"/>
                  </a:lnTo>
                  <a:lnTo>
                    <a:pt x="90" y="854"/>
                  </a:lnTo>
                  <a:lnTo>
                    <a:pt x="93" y="843"/>
                  </a:lnTo>
                  <a:lnTo>
                    <a:pt x="96" y="830"/>
                  </a:lnTo>
                  <a:lnTo>
                    <a:pt x="100" y="816"/>
                  </a:lnTo>
                  <a:lnTo>
                    <a:pt x="103" y="802"/>
                  </a:lnTo>
                  <a:lnTo>
                    <a:pt x="106" y="790"/>
                  </a:lnTo>
                  <a:lnTo>
                    <a:pt x="109" y="778"/>
                  </a:lnTo>
                  <a:lnTo>
                    <a:pt x="138" y="663"/>
                  </a:lnTo>
                  <a:lnTo>
                    <a:pt x="140" y="653"/>
                  </a:lnTo>
                  <a:lnTo>
                    <a:pt x="143" y="641"/>
                  </a:lnTo>
                  <a:lnTo>
                    <a:pt x="154" y="598"/>
                  </a:lnTo>
                  <a:lnTo>
                    <a:pt x="156" y="586"/>
                  </a:lnTo>
                  <a:lnTo>
                    <a:pt x="159" y="576"/>
                  </a:lnTo>
                  <a:lnTo>
                    <a:pt x="161" y="566"/>
                  </a:lnTo>
                  <a:lnTo>
                    <a:pt x="164" y="555"/>
                  </a:lnTo>
                  <a:lnTo>
                    <a:pt x="168" y="543"/>
                  </a:lnTo>
                  <a:lnTo>
                    <a:pt x="170" y="532"/>
                  </a:lnTo>
                  <a:lnTo>
                    <a:pt x="173" y="522"/>
                  </a:lnTo>
                  <a:lnTo>
                    <a:pt x="174" y="515"/>
                  </a:lnTo>
                  <a:lnTo>
                    <a:pt x="175" y="512"/>
                  </a:lnTo>
                  <a:lnTo>
                    <a:pt x="182" y="497"/>
                  </a:lnTo>
                  <a:lnTo>
                    <a:pt x="189" y="487"/>
                  </a:lnTo>
                  <a:lnTo>
                    <a:pt x="196" y="474"/>
                  </a:lnTo>
                  <a:lnTo>
                    <a:pt x="205" y="461"/>
                  </a:lnTo>
                  <a:lnTo>
                    <a:pt x="216" y="447"/>
                  </a:lnTo>
                  <a:lnTo>
                    <a:pt x="228" y="432"/>
                  </a:lnTo>
                  <a:lnTo>
                    <a:pt x="242" y="417"/>
                  </a:lnTo>
                  <a:lnTo>
                    <a:pt x="257" y="403"/>
                  </a:lnTo>
                  <a:lnTo>
                    <a:pt x="274" y="390"/>
                  </a:lnTo>
                  <a:lnTo>
                    <a:pt x="292" y="378"/>
                  </a:lnTo>
                  <a:lnTo>
                    <a:pt x="312" y="368"/>
                  </a:lnTo>
                  <a:lnTo>
                    <a:pt x="334" y="360"/>
                  </a:lnTo>
                  <a:lnTo>
                    <a:pt x="357" y="355"/>
                  </a:lnTo>
                  <a:lnTo>
                    <a:pt x="382" y="354"/>
                  </a:lnTo>
                  <a:lnTo>
                    <a:pt x="398" y="355"/>
                  </a:lnTo>
                  <a:lnTo>
                    <a:pt x="411" y="359"/>
                  </a:lnTo>
                  <a:lnTo>
                    <a:pt x="421" y="365"/>
                  </a:lnTo>
                  <a:lnTo>
                    <a:pt x="431" y="373"/>
                  </a:lnTo>
                  <a:lnTo>
                    <a:pt x="437" y="382"/>
                  </a:lnTo>
                  <a:lnTo>
                    <a:pt x="443" y="394"/>
                  </a:lnTo>
                  <a:lnTo>
                    <a:pt x="447" y="405"/>
                  </a:lnTo>
                  <a:lnTo>
                    <a:pt x="449" y="418"/>
                  </a:lnTo>
                  <a:lnTo>
                    <a:pt x="451" y="430"/>
                  </a:lnTo>
                  <a:lnTo>
                    <a:pt x="451" y="443"/>
                  </a:lnTo>
                  <a:lnTo>
                    <a:pt x="450" y="463"/>
                  </a:lnTo>
                  <a:lnTo>
                    <a:pt x="447" y="485"/>
                  </a:lnTo>
                  <a:lnTo>
                    <a:pt x="442" y="509"/>
                  </a:lnTo>
                  <a:lnTo>
                    <a:pt x="437" y="533"/>
                  </a:lnTo>
                  <a:lnTo>
                    <a:pt x="431" y="560"/>
                  </a:lnTo>
                  <a:lnTo>
                    <a:pt x="423" y="586"/>
                  </a:lnTo>
                  <a:lnTo>
                    <a:pt x="406" y="638"/>
                  </a:lnTo>
                  <a:lnTo>
                    <a:pt x="398" y="662"/>
                  </a:lnTo>
                  <a:lnTo>
                    <a:pt x="390" y="685"/>
                  </a:lnTo>
                  <a:lnTo>
                    <a:pt x="382" y="706"/>
                  </a:lnTo>
                  <a:lnTo>
                    <a:pt x="375" y="724"/>
                  </a:lnTo>
                  <a:lnTo>
                    <a:pt x="369" y="740"/>
                  </a:lnTo>
                  <a:lnTo>
                    <a:pt x="363" y="754"/>
                  </a:lnTo>
                  <a:lnTo>
                    <a:pt x="359" y="770"/>
                  </a:lnTo>
                  <a:lnTo>
                    <a:pt x="356" y="785"/>
                  </a:lnTo>
                  <a:lnTo>
                    <a:pt x="355" y="802"/>
                  </a:lnTo>
                  <a:lnTo>
                    <a:pt x="356" y="824"/>
                  </a:lnTo>
                  <a:lnTo>
                    <a:pt x="362" y="843"/>
                  </a:lnTo>
                  <a:lnTo>
                    <a:pt x="370" y="860"/>
                  </a:lnTo>
                  <a:lnTo>
                    <a:pt x="380" y="875"/>
                  </a:lnTo>
                  <a:lnTo>
                    <a:pt x="393" y="887"/>
                  </a:lnTo>
                  <a:lnTo>
                    <a:pt x="407" y="897"/>
                  </a:lnTo>
                  <a:lnTo>
                    <a:pt x="424" y="904"/>
                  </a:lnTo>
                  <a:lnTo>
                    <a:pt x="441" y="908"/>
                  </a:lnTo>
                  <a:lnTo>
                    <a:pt x="460" y="910"/>
                  </a:lnTo>
                  <a:lnTo>
                    <a:pt x="481" y="908"/>
                  </a:lnTo>
                  <a:lnTo>
                    <a:pt x="500" y="903"/>
                  </a:lnTo>
                  <a:lnTo>
                    <a:pt x="518" y="894"/>
                  </a:lnTo>
                  <a:lnTo>
                    <a:pt x="534" y="883"/>
                  </a:lnTo>
                  <a:lnTo>
                    <a:pt x="549" y="869"/>
                  </a:lnTo>
                  <a:lnTo>
                    <a:pt x="562" y="855"/>
                  </a:lnTo>
                  <a:lnTo>
                    <a:pt x="574" y="839"/>
                  </a:lnTo>
                  <a:lnTo>
                    <a:pt x="584" y="822"/>
                  </a:lnTo>
                  <a:lnTo>
                    <a:pt x="594" y="804"/>
                  </a:lnTo>
                  <a:lnTo>
                    <a:pt x="602" y="788"/>
                  </a:lnTo>
                  <a:lnTo>
                    <a:pt x="609" y="771"/>
                  </a:lnTo>
                  <a:lnTo>
                    <a:pt x="614" y="756"/>
                  </a:lnTo>
                  <a:lnTo>
                    <a:pt x="619" y="742"/>
                  </a:lnTo>
                  <a:lnTo>
                    <a:pt x="623" y="730"/>
                  </a:lnTo>
                  <a:lnTo>
                    <a:pt x="626" y="721"/>
                  </a:lnTo>
                  <a:lnTo>
                    <a:pt x="627" y="714"/>
                  </a:lnTo>
                  <a:lnTo>
                    <a:pt x="627" y="711"/>
                  </a:lnTo>
                  <a:lnTo>
                    <a:pt x="626" y="706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7" y="699"/>
                  </a:lnTo>
                  <a:lnTo>
                    <a:pt x="612" y="699"/>
                  </a:lnTo>
                  <a:lnTo>
                    <a:pt x="605" y="699"/>
                  </a:lnTo>
                  <a:lnTo>
                    <a:pt x="601" y="701"/>
                  </a:lnTo>
                  <a:lnTo>
                    <a:pt x="598" y="705"/>
                  </a:lnTo>
                  <a:lnTo>
                    <a:pt x="596" y="711"/>
                  </a:lnTo>
                  <a:lnTo>
                    <a:pt x="593" y="721"/>
                  </a:lnTo>
                  <a:lnTo>
                    <a:pt x="583" y="752"/>
                  </a:lnTo>
                  <a:lnTo>
                    <a:pt x="572" y="779"/>
                  </a:lnTo>
                  <a:lnTo>
                    <a:pt x="562" y="802"/>
                  </a:lnTo>
                  <a:lnTo>
                    <a:pt x="551" y="821"/>
                  </a:lnTo>
                  <a:lnTo>
                    <a:pt x="539" y="838"/>
                  </a:lnTo>
                  <a:lnTo>
                    <a:pt x="527" y="850"/>
                  </a:lnTo>
                  <a:lnTo>
                    <a:pt x="516" y="861"/>
                  </a:lnTo>
                  <a:lnTo>
                    <a:pt x="504" y="869"/>
                  </a:lnTo>
                  <a:lnTo>
                    <a:pt x="493" y="875"/>
                  </a:lnTo>
                  <a:lnTo>
                    <a:pt x="483" y="879"/>
                  </a:lnTo>
                  <a:lnTo>
                    <a:pt x="472" y="881"/>
                  </a:lnTo>
                  <a:lnTo>
                    <a:pt x="463" y="881"/>
                  </a:lnTo>
                  <a:lnTo>
                    <a:pt x="453" y="880"/>
                  </a:lnTo>
                  <a:lnTo>
                    <a:pt x="444" y="876"/>
                  </a:lnTo>
                  <a:lnTo>
                    <a:pt x="439" y="870"/>
                  </a:lnTo>
                  <a:lnTo>
                    <a:pt x="435" y="862"/>
                  </a:lnTo>
                  <a:lnTo>
                    <a:pt x="433" y="851"/>
                  </a:lnTo>
                  <a:lnTo>
                    <a:pt x="432" y="839"/>
                  </a:lnTo>
                  <a:lnTo>
                    <a:pt x="433" y="819"/>
                  </a:lnTo>
                  <a:lnTo>
                    <a:pt x="437" y="800"/>
                  </a:lnTo>
                  <a:lnTo>
                    <a:pt x="442" y="780"/>
                  </a:lnTo>
                  <a:lnTo>
                    <a:pt x="448" y="764"/>
                  </a:lnTo>
                  <a:lnTo>
                    <a:pt x="459" y="734"/>
                  </a:lnTo>
                  <a:lnTo>
                    <a:pt x="465" y="716"/>
                  </a:lnTo>
                  <a:lnTo>
                    <a:pt x="473" y="696"/>
                  </a:lnTo>
                  <a:lnTo>
                    <a:pt x="481" y="674"/>
                  </a:lnTo>
                  <a:lnTo>
                    <a:pt x="489" y="650"/>
                  </a:lnTo>
                  <a:lnTo>
                    <a:pt x="497" y="625"/>
                  </a:lnTo>
                  <a:lnTo>
                    <a:pt x="505" y="600"/>
                  </a:lnTo>
                  <a:lnTo>
                    <a:pt x="512" y="574"/>
                  </a:lnTo>
                  <a:lnTo>
                    <a:pt x="519" y="550"/>
                  </a:lnTo>
                  <a:lnTo>
                    <a:pt x="525" y="526"/>
                  </a:lnTo>
                  <a:lnTo>
                    <a:pt x="529" y="504"/>
                  </a:lnTo>
                  <a:lnTo>
                    <a:pt x="532" y="483"/>
                  </a:lnTo>
                  <a:lnTo>
                    <a:pt x="533" y="465"/>
                  </a:lnTo>
                  <a:lnTo>
                    <a:pt x="531" y="440"/>
                  </a:lnTo>
                  <a:lnTo>
                    <a:pt x="527" y="418"/>
                  </a:lnTo>
                  <a:lnTo>
                    <a:pt x="520" y="399"/>
                  </a:lnTo>
                  <a:lnTo>
                    <a:pt x="511" y="382"/>
                  </a:lnTo>
                  <a:lnTo>
                    <a:pt x="499" y="367"/>
                  </a:lnTo>
                  <a:lnTo>
                    <a:pt x="485" y="354"/>
                  </a:lnTo>
                  <a:lnTo>
                    <a:pt x="469" y="343"/>
                  </a:lnTo>
                  <a:lnTo>
                    <a:pt x="451" y="336"/>
                  </a:lnTo>
                  <a:lnTo>
                    <a:pt x="431" y="330"/>
                  </a:lnTo>
                  <a:lnTo>
                    <a:pt x="409" y="327"/>
                  </a:lnTo>
                  <a:lnTo>
                    <a:pt x="386" y="326"/>
                  </a:lnTo>
                  <a:lnTo>
                    <a:pt x="372" y="326"/>
                  </a:lnTo>
                  <a:lnTo>
                    <a:pt x="358" y="327"/>
                  </a:lnTo>
                  <a:lnTo>
                    <a:pt x="341" y="330"/>
                  </a:lnTo>
                  <a:lnTo>
                    <a:pt x="323" y="334"/>
                  </a:lnTo>
                  <a:lnTo>
                    <a:pt x="304" y="341"/>
                  </a:lnTo>
                  <a:lnTo>
                    <a:pt x="284" y="351"/>
                  </a:lnTo>
                  <a:lnTo>
                    <a:pt x="262" y="363"/>
                  </a:lnTo>
                  <a:lnTo>
                    <a:pt x="240" y="379"/>
                  </a:lnTo>
                  <a:lnTo>
                    <a:pt x="219" y="399"/>
                  </a:lnTo>
                  <a:lnTo>
                    <a:pt x="197" y="424"/>
                  </a:lnTo>
                  <a:lnTo>
                    <a:pt x="256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4"/>
            <p:cNvSpPr>
              <a:spLocks/>
            </p:cNvSpPr>
            <p:nvPr/>
          </p:nvSpPr>
          <p:spPr bwMode="auto">
            <a:xfrm>
              <a:off x="5827" y="1748"/>
              <a:ext cx="756" cy="584"/>
            </a:xfrm>
            <a:custGeom>
              <a:avLst/>
              <a:gdLst/>
              <a:ahLst/>
              <a:cxnLst>
                <a:cxn ang="0">
                  <a:pos x="342" y="531"/>
                </a:cxn>
                <a:cxn ang="0">
                  <a:pos x="400" y="578"/>
                </a:cxn>
                <a:cxn ang="0">
                  <a:pos x="495" y="575"/>
                </a:cxn>
                <a:cxn ang="0">
                  <a:pos x="594" y="512"/>
                </a:cxn>
                <a:cxn ang="0">
                  <a:pos x="672" y="403"/>
                </a:cxn>
                <a:cxn ang="0">
                  <a:pos x="723" y="274"/>
                </a:cxn>
                <a:cxn ang="0">
                  <a:pos x="749" y="161"/>
                </a:cxn>
                <a:cxn ang="0">
                  <a:pos x="756" y="91"/>
                </a:cxn>
                <a:cxn ang="0">
                  <a:pos x="744" y="30"/>
                </a:cxn>
                <a:cxn ang="0">
                  <a:pos x="722" y="5"/>
                </a:cxn>
                <a:cxn ang="0">
                  <a:pos x="700" y="0"/>
                </a:cxn>
                <a:cxn ang="0">
                  <a:pos x="652" y="25"/>
                </a:cxn>
                <a:cxn ang="0">
                  <a:pos x="637" y="70"/>
                </a:cxn>
                <a:cxn ang="0">
                  <a:pos x="656" y="97"/>
                </a:cxn>
                <a:cxn ang="0">
                  <a:pos x="696" y="166"/>
                </a:cxn>
                <a:cxn ang="0">
                  <a:pos x="699" y="231"/>
                </a:cxn>
                <a:cxn ang="0">
                  <a:pos x="667" y="330"/>
                </a:cxn>
                <a:cxn ang="0">
                  <a:pos x="601" y="423"/>
                </a:cxn>
                <a:cxn ang="0">
                  <a:pos x="510" y="482"/>
                </a:cxn>
                <a:cxn ang="0">
                  <a:pos x="443" y="490"/>
                </a:cxn>
                <a:cxn ang="0">
                  <a:pos x="398" y="472"/>
                </a:cxn>
                <a:cxn ang="0">
                  <a:pos x="364" y="409"/>
                </a:cxn>
                <a:cxn ang="0">
                  <a:pos x="364" y="382"/>
                </a:cxn>
                <a:cxn ang="0">
                  <a:pos x="385" y="330"/>
                </a:cxn>
                <a:cxn ang="0">
                  <a:pos x="407" y="256"/>
                </a:cxn>
                <a:cxn ang="0">
                  <a:pos x="411" y="215"/>
                </a:cxn>
                <a:cxn ang="0">
                  <a:pos x="385" y="194"/>
                </a:cxn>
                <a:cxn ang="0">
                  <a:pos x="349" y="226"/>
                </a:cxn>
                <a:cxn ang="0">
                  <a:pos x="340" y="262"/>
                </a:cxn>
                <a:cxn ang="0">
                  <a:pos x="326" y="335"/>
                </a:cxn>
                <a:cxn ang="0">
                  <a:pos x="319" y="382"/>
                </a:cxn>
                <a:cxn ang="0">
                  <a:pos x="273" y="436"/>
                </a:cxn>
                <a:cxn ang="0">
                  <a:pos x="200" y="483"/>
                </a:cxn>
                <a:cxn ang="0">
                  <a:pos x="133" y="490"/>
                </a:cxn>
                <a:cxn ang="0">
                  <a:pos x="75" y="459"/>
                </a:cxn>
                <a:cxn ang="0">
                  <a:pos x="46" y="399"/>
                </a:cxn>
                <a:cxn ang="0">
                  <a:pos x="42" y="307"/>
                </a:cxn>
                <a:cxn ang="0">
                  <a:pos x="87" y="158"/>
                </a:cxn>
                <a:cxn ang="0">
                  <a:pos x="154" y="46"/>
                </a:cxn>
                <a:cxn ang="0">
                  <a:pos x="161" y="31"/>
                </a:cxn>
                <a:cxn ang="0">
                  <a:pos x="151" y="15"/>
                </a:cxn>
                <a:cxn ang="0">
                  <a:pos x="126" y="29"/>
                </a:cxn>
                <a:cxn ang="0">
                  <a:pos x="82" y="99"/>
                </a:cxn>
                <a:cxn ang="0">
                  <a:pos x="53" y="158"/>
                </a:cxn>
                <a:cxn ang="0">
                  <a:pos x="19" y="259"/>
                </a:cxn>
                <a:cxn ang="0">
                  <a:pos x="3" y="355"/>
                </a:cxn>
                <a:cxn ang="0">
                  <a:pos x="0" y="424"/>
                </a:cxn>
                <a:cxn ang="0">
                  <a:pos x="18" y="506"/>
                </a:cxn>
                <a:cxn ang="0">
                  <a:pos x="61" y="562"/>
                </a:cxn>
                <a:cxn ang="0">
                  <a:pos x="135" y="584"/>
                </a:cxn>
                <a:cxn ang="0">
                  <a:pos x="224" y="559"/>
                </a:cxn>
                <a:cxn ang="0">
                  <a:pos x="293" y="500"/>
                </a:cxn>
              </a:cxnLst>
              <a:rect l="0" t="0" r="r" b="b"/>
              <a:pathLst>
                <a:path w="756" h="584">
                  <a:moveTo>
                    <a:pt x="320" y="464"/>
                  </a:moveTo>
                  <a:lnTo>
                    <a:pt x="325" y="489"/>
                  </a:lnTo>
                  <a:lnTo>
                    <a:pt x="333" y="512"/>
                  </a:lnTo>
                  <a:lnTo>
                    <a:pt x="342" y="531"/>
                  </a:lnTo>
                  <a:lnTo>
                    <a:pt x="354" y="547"/>
                  </a:lnTo>
                  <a:lnTo>
                    <a:pt x="367" y="560"/>
                  </a:lnTo>
                  <a:lnTo>
                    <a:pt x="383" y="571"/>
                  </a:lnTo>
                  <a:lnTo>
                    <a:pt x="400" y="578"/>
                  </a:lnTo>
                  <a:lnTo>
                    <a:pt x="419" y="582"/>
                  </a:lnTo>
                  <a:lnTo>
                    <a:pt x="440" y="584"/>
                  </a:lnTo>
                  <a:lnTo>
                    <a:pt x="468" y="582"/>
                  </a:lnTo>
                  <a:lnTo>
                    <a:pt x="495" y="575"/>
                  </a:lnTo>
                  <a:lnTo>
                    <a:pt x="521" y="565"/>
                  </a:lnTo>
                  <a:lnTo>
                    <a:pt x="547" y="550"/>
                  </a:lnTo>
                  <a:lnTo>
                    <a:pt x="571" y="533"/>
                  </a:lnTo>
                  <a:lnTo>
                    <a:pt x="594" y="512"/>
                  </a:lnTo>
                  <a:lnTo>
                    <a:pt x="616" y="489"/>
                  </a:lnTo>
                  <a:lnTo>
                    <a:pt x="635" y="464"/>
                  </a:lnTo>
                  <a:lnTo>
                    <a:pt x="655" y="434"/>
                  </a:lnTo>
                  <a:lnTo>
                    <a:pt x="672" y="403"/>
                  </a:lnTo>
                  <a:lnTo>
                    <a:pt x="688" y="371"/>
                  </a:lnTo>
                  <a:lnTo>
                    <a:pt x="701" y="339"/>
                  </a:lnTo>
                  <a:lnTo>
                    <a:pt x="713" y="306"/>
                  </a:lnTo>
                  <a:lnTo>
                    <a:pt x="723" y="274"/>
                  </a:lnTo>
                  <a:lnTo>
                    <a:pt x="732" y="243"/>
                  </a:lnTo>
                  <a:lnTo>
                    <a:pt x="739" y="214"/>
                  </a:lnTo>
                  <a:lnTo>
                    <a:pt x="744" y="186"/>
                  </a:lnTo>
                  <a:lnTo>
                    <a:pt x="749" y="161"/>
                  </a:lnTo>
                  <a:lnTo>
                    <a:pt x="752" y="138"/>
                  </a:lnTo>
                  <a:lnTo>
                    <a:pt x="754" y="118"/>
                  </a:lnTo>
                  <a:lnTo>
                    <a:pt x="755" y="103"/>
                  </a:lnTo>
                  <a:lnTo>
                    <a:pt x="756" y="91"/>
                  </a:lnTo>
                  <a:lnTo>
                    <a:pt x="755" y="71"/>
                  </a:lnTo>
                  <a:lnTo>
                    <a:pt x="753" y="55"/>
                  </a:lnTo>
                  <a:lnTo>
                    <a:pt x="749" y="41"/>
                  </a:lnTo>
                  <a:lnTo>
                    <a:pt x="744" y="30"/>
                  </a:lnTo>
                  <a:lnTo>
                    <a:pt x="739" y="21"/>
                  </a:lnTo>
                  <a:lnTo>
                    <a:pt x="734" y="14"/>
                  </a:lnTo>
                  <a:lnTo>
                    <a:pt x="728" y="8"/>
                  </a:lnTo>
                  <a:lnTo>
                    <a:pt x="722" y="5"/>
                  </a:lnTo>
                  <a:lnTo>
                    <a:pt x="716" y="2"/>
                  </a:lnTo>
                  <a:lnTo>
                    <a:pt x="712" y="1"/>
                  </a:lnTo>
                  <a:lnTo>
                    <a:pt x="707" y="0"/>
                  </a:lnTo>
                  <a:lnTo>
                    <a:pt x="700" y="0"/>
                  </a:lnTo>
                  <a:lnTo>
                    <a:pt x="687" y="2"/>
                  </a:lnTo>
                  <a:lnTo>
                    <a:pt x="674" y="7"/>
                  </a:lnTo>
                  <a:lnTo>
                    <a:pt x="662" y="15"/>
                  </a:lnTo>
                  <a:lnTo>
                    <a:pt x="652" y="25"/>
                  </a:lnTo>
                  <a:lnTo>
                    <a:pt x="644" y="37"/>
                  </a:lnTo>
                  <a:lnTo>
                    <a:pt x="639" y="49"/>
                  </a:lnTo>
                  <a:lnTo>
                    <a:pt x="637" y="61"/>
                  </a:lnTo>
                  <a:lnTo>
                    <a:pt x="637" y="70"/>
                  </a:lnTo>
                  <a:lnTo>
                    <a:pt x="640" y="78"/>
                  </a:lnTo>
                  <a:lnTo>
                    <a:pt x="644" y="85"/>
                  </a:lnTo>
                  <a:lnTo>
                    <a:pt x="649" y="90"/>
                  </a:lnTo>
                  <a:lnTo>
                    <a:pt x="656" y="97"/>
                  </a:lnTo>
                  <a:lnTo>
                    <a:pt x="672" y="115"/>
                  </a:lnTo>
                  <a:lnTo>
                    <a:pt x="683" y="133"/>
                  </a:lnTo>
                  <a:lnTo>
                    <a:pt x="691" y="150"/>
                  </a:lnTo>
                  <a:lnTo>
                    <a:pt x="696" y="166"/>
                  </a:lnTo>
                  <a:lnTo>
                    <a:pt x="699" y="181"/>
                  </a:lnTo>
                  <a:lnTo>
                    <a:pt x="700" y="195"/>
                  </a:lnTo>
                  <a:lnTo>
                    <a:pt x="700" y="209"/>
                  </a:lnTo>
                  <a:lnTo>
                    <a:pt x="699" y="231"/>
                  </a:lnTo>
                  <a:lnTo>
                    <a:pt x="695" y="255"/>
                  </a:lnTo>
                  <a:lnTo>
                    <a:pt x="688" y="280"/>
                  </a:lnTo>
                  <a:lnTo>
                    <a:pt x="679" y="306"/>
                  </a:lnTo>
                  <a:lnTo>
                    <a:pt x="667" y="330"/>
                  </a:lnTo>
                  <a:lnTo>
                    <a:pt x="653" y="356"/>
                  </a:lnTo>
                  <a:lnTo>
                    <a:pt x="638" y="380"/>
                  </a:lnTo>
                  <a:lnTo>
                    <a:pt x="621" y="402"/>
                  </a:lnTo>
                  <a:lnTo>
                    <a:pt x="601" y="423"/>
                  </a:lnTo>
                  <a:lnTo>
                    <a:pt x="581" y="442"/>
                  </a:lnTo>
                  <a:lnTo>
                    <a:pt x="558" y="459"/>
                  </a:lnTo>
                  <a:lnTo>
                    <a:pt x="535" y="472"/>
                  </a:lnTo>
                  <a:lnTo>
                    <a:pt x="510" y="482"/>
                  </a:lnTo>
                  <a:lnTo>
                    <a:pt x="484" y="488"/>
                  </a:lnTo>
                  <a:lnTo>
                    <a:pt x="458" y="491"/>
                  </a:lnTo>
                  <a:lnTo>
                    <a:pt x="451" y="491"/>
                  </a:lnTo>
                  <a:lnTo>
                    <a:pt x="443" y="490"/>
                  </a:lnTo>
                  <a:lnTo>
                    <a:pt x="433" y="488"/>
                  </a:lnTo>
                  <a:lnTo>
                    <a:pt x="421" y="486"/>
                  </a:lnTo>
                  <a:lnTo>
                    <a:pt x="409" y="480"/>
                  </a:lnTo>
                  <a:lnTo>
                    <a:pt x="398" y="472"/>
                  </a:lnTo>
                  <a:lnTo>
                    <a:pt x="388" y="462"/>
                  </a:lnTo>
                  <a:lnTo>
                    <a:pt x="377" y="445"/>
                  </a:lnTo>
                  <a:lnTo>
                    <a:pt x="370" y="428"/>
                  </a:lnTo>
                  <a:lnTo>
                    <a:pt x="364" y="409"/>
                  </a:lnTo>
                  <a:lnTo>
                    <a:pt x="362" y="390"/>
                  </a:lnTo>
                  <a:lnTo>
                    <a:pt x="362" y="388"/>
                  </a:lnTo>
                  <a:lnTo>
                    <a:pt x="363" y="385"/>
                  </a:lnTo>
                  <a:lnTo>
                    <a:pt x="364" y="382"/>
                  </a:lnTo>
                  <a:lnTo>
                    <a:pt x="366" y="377"/>
                  </a:lnTo>
                  <a:lnTo>
                    <a:pt x="370" y="370"/>
                  </a:lnTo>
                  <a:lnTo>
                    <a:pt x="377" y="350"/>
                  </a:lnTo>
                  <a:lnTo>
                    <a:pt x="385" y="330"/>
                  </a:lnTo>
                  <a:lnTo>
                    <a:pt x="391" y="310"/>
                  </a:lnTo>
                  <a:lnTo>
                    <a:pt x="398" y="291"/>
                  </a:lnTo>
                  <a:lnTo>
                    <a:pt x="402" y="272"/>
                  </a:lnTo>
                  <a:lnTo>
                    <a:pt x="407" y="256"/>
                  </a:lnTo>
                  <a:lnTo>
                    <a:pt x="409" y="243"/>
                  </a:lnTo>
                  <a:lnTo>
                    <a:pt x="412" y="231"/>
                  </a:lnTo>
                  <a:lnTo>
                    <a:pt x="412" y="224"/>
                  </a:lnTo>
                  <a:lnTo>
                    <a:pt x="411" y="215"/>
                  </a:lnTo>
                  <a:lnTo>
                    <a:pt x="408" y="207"/>
                  </a:lnTo>
                  <a:lnTo>
                    <a:pt x="402" y="200"/>
                  </a:lnTo>
                  <a:lnTo>
                    <a:pt x="395" y="196"/>
                  </a:lnTo>
                  <a:lnTo>
                    <a:pt x="385" y="194"/>
                  </a:lnTo>
                  <a:lnTo>
                    <a:pt x="375" y="196"/>
                  </a:lnTo>
                  <a:lnTo>
                    <a:pt x="366" y="202"/>
                  </a:lnTo>
                  <a:lnTo>
                    <a:pt x="358" y="213"/>
                  </a:lnTo>
                  <a:lnTo>
                    <a:pt x="349" y="226"/>
                  </a:lnTo>
                  <a:lnTo>
                    <a:pt x="348" y="231"/>
                  </a:lnTo>
                  <a:lnTo>
                    <a:pt x="346" y="238"/>
                  </a:lnTo>
                  <a:lnTo>
                    <a:pt x="343" y="248"/>
                  </a:lnTo>
                  <a:lnTo>
                    <a:pt x="340" y="262"/>
                  </a:lnTo>
                  <a:lnTo>
                    <a:pt x="337" y="277"/>
                  </a:lnTo>
                  <a:lnTo>
                    <a:pt x="333" y="295"/>
                  </a:lnTo>
                  <a:lnTo>
                    <a:pt x="329" y="314"/>
                  </a:lnTo>
                  <a:lnTo>
                    <a:pt x="326" y="335"/>
                  </a:lnTo>
                  <a:lnTo>
                    <a:pt x="323" y="357"/>
                  </a:lnTo>
                  <a:lnTo>
                    <a:pt x="321" y="368"/>
                  </a:lnTo>
                  <a:lnTo>
                    <a:pt x="320" y="377"/>
                  </a:lnTo>
                  <a:lnTo>
                    <a:pt x="319" y="382"/>
                  </a:lnTo>
                  <a:lnTo>
                    <a:pt x="316" y="387"/>
                  </a:lnTo>
                  <a:lnTo>
                    <a:pt x="311" y="392"/>
                  </a:lnTo>
                  <a:lnTo>
                    <a:pt x="292" y="416"/>
                  </a:lnTo>
                  <a:lnTo>
                    <a:pt x="273" y="436"/>
                  </a:lnTo>
                  <a:lnTo>
                    <a:pt x="255" y="452"/>
                  </a:lnTo>
                  <a:lnTo>
                    <a:pt x="236" y="465"/>
                  </a:lnTo>
                  <a:lnTo>
                    <a:pt x="218" y="476"/>
                  </a:lnTo>
                  <a:lnTo>
                    <a:pt x="200" y="483"/>
                  </a:lnTo>
                  <a:lnTo>
                    <a:pt x="184" y="488"/>
                  </a:lnTo>
                  <a:lnTo>
                    <a:pt x="168" y="490"/>
                  </a:lnTo>
                  <a:lnTo>
                    <a:pt x="153" y="491"/>
                  </a:lnTo>
                  <a:lnTo>
                    <a:pt x="133" y="490"/>
                  </a:lnTo>
                  <a:lnTo>
                    <a:pt x="115" y="486"/>
                  </a:lnTo>
                  <a:lnTo>
                    <a:pt x="100" y="478"/>
                  </a:lnTo>
                  <a:lnTo>
                    <a:pt x="86" y="470"/>
                  </a:lnTo>
                  <a:lnTo>
                    <a:pt x="75" y="459"/>
                  </a:lnTo>
                  <a:lnTo>
                    <a:pt x="65" y="446"/>
                  </a:lnTo>
                  <a:lnTo>
                    <a:pt x="57" y="432"/>
                  </a:lnTo>
                  <a:lnTo>
                    <a:pt x="51" y="416"/>
                  </a:lnTo>
                  <a:lnTo>
                    <a:pt x="46" y="399"/>
                  </a:lnTo>
                  <a:lnTo>
                    <a:pt x="43" y="381"/>
                  </a:lnTo>
                  <a:lnTo>
                    <a:pt x="41" y="363"/>
                  </a:lnTo>
                  <a:lnTo>
                    <a:pt x="40" y="344"/>
                  </a:lnTo>
                  <a:lnTo>
                    <a:pt x="42" y="307"/>
                  </a:lnTo>
                  <a:lnTo>
                    <a:pt x="49" y="270"/>
                  </a:lnTo>
                  <a:lnTo>
                    <a:pt x="58" y="232"/>
                  </a:lnTo>
                  <a:lnTo>
                    <a:pt x="72" y="195"/>
                  </a:lnTo>
                  <a:lnTo>
                    <a:pt x="87" y="158"/>
                  </a:lnTo>
                  <a:lnTo>
                    <a:pt x="105" y="122"/>
                  </a:lnTo>
                  <a:lnTo>
                    <a:pt x="126" y="87"/>
                  </a:lnTo>
                  <a:lnTo>
                    <a:pt x="148" y="53"/>
                  </a:lnTo>
                  <a:lnTo>
                    <a:pt x="154" y="46"/>
                  </a:lnTo>
                  <a:lnTo>
                    <a:pt x="157" y="40"/>
                  </a:lnTo>
                  <a:lnTo>
                    <a:pt x="159" y="36"/>
                  </a:lnTo>
                  <a:lnTo>
                    <a:pt x="160" y="33"/>
                  </a:lnTo>
                  <a:lnTo>
                    <a:pt x="161" y="31"/>
                  </a:lnTo>
                  <a:lnTo>
                    <a:pt x="161" y="29"/>
                  </a:lnTo>
                  <a:lnTo>
                    <a:pt x="159" y="22"/>
                  </a:lnTo>
                  <a:lnTo>
                    <a:pt x="156" y="17"/>
                  </a:lnTo>
                  <a:lnTo>
                    <a:pt x="151" y="15"/>
                  </a:lnTo>
                  <a:lnTo>
                    <a:pt x="145" y="14"/>
                  </a:lnTo>
                  <a:lnTo>
                    <a:pt x="140" y="16"/>
                  </a:lnTo>
                  <a:lnTo>
                    <a:pt x="133" y="21"/>
                  </a:lnTo>
                  <a:lnTo>
                    <a:pt x="126" y="29"/>
                  </a:lnTo>
                  <a:lnTo>
                    <a:pt x="118" y="41"/>
                  </a:lnTo>
                  <a:lnTo>
                    <a:pt x="109" y="53"/>
                  </a:lnTo>
                  <a:lnTo>
                    <a:pt x="100" y="68"/>
                  </a:lnTo>
                  <a:lnTo>
                    <a:pt x="82" y="99"/>
                  </a:lnTo>
                  <a:lnTo>
                    <a:pt x="74" y="116"/>
                  </a:lnTo>
                  <a:lnTo>
                    <a:pt x="66" y="130"/>
                  </a:lnTo>
                  <a:lnTo>
                    <a:pt x="59" y="145"/>
                  </a:lnTo>
                  <a:lnTo>
                    <a:pt x="53" y="158"/>
                  </a:lnTo>
                  <a:lnTo>
                    <a:pt x="48" y="169"/>
                  </a:lnTo>
                  <a:lnTo>
                    <a:pt x="36" y="200"/>
                  </a:lnTo>
                  <a:lnTo>
                    <a:pt x="26" y="230"/>
                  </a:lnTo>
                  <a:lnTo>
                    <a:pt x="19" y="259"/>
                  </a:lnTo>
                  <a:lnTo>
                    <a:pt x="12" y="286"/>
                  </a:lnTo>
                  <a:lnTo>
                    <a:pt x="8" y="311"/>
                  </a:lnTo>
                  <a:lnTo>
                    <a:pt x="5" y="334"/>
                  </a:lnTo>
                  <a:lnTo>
                    <a:pt x="3" y="355"/>
                  </a:lnTo>
                  <a:lnTo>
                    <a:pt x="0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24"/>
                  </a:lnTo>
                  <a:lnTo>
                    <a:pt x="3" y="447"/>
                  </a:lnTo>
                  <a:lnTo>
                    <a:pt x="6" y="468"/>
                  </a:lnTo>
                  <a:lnTo>
                    <a:pt x="11" y="488"/>
                  </a:lnTo>
                  <a:lnTo>
                    <a:pt x="18" y="506"/>
                  </a:lnTo>
                  <a:lnTo>
                    <a:pt x="26" y="523"/>
                  </a:lnTo>
                  <a:lnTo>
                    <a:pt x="36" y="538"/>
                  </a:lnTo>
                  <a:lnTo>
                    <a:pt x="48" y="551"/>
                  </a:lnTo>
                  <a:lnTo>
                    <a:pt x="61" y="562"/>
                  </a:lnTo>
                  <a:lnTo>
                    <a:pt x="77" y="572"/>
                  </a:lnTo>
                  <a:lnTo>
                    <a:pt x="94" y="578"/>
                  </a:lnTo>
                  <a:lnTo>
                    <a:pt x="114" y="582"/>
                  </a:lnTo>
                  <a:lnTo>
                    <a:pt x="135" y="584"/>
                  </a:lnTo>
                  <a:lnTo>
                    <a:pt x="159" y="582"/>
                  </a:lnTo>
                  <a:lnTo>
                    <a:pt x="182" y="577"/>
                  </a:lnTo>
                  <a:lnTo>
                    <a:pt x="204" y="570"/>
                  </a:lnTo>
                  <a:lnTo>
                    <a:pt x="224" y="559"/>
                  </a:lnTo>
                  <a:lnTo>
                    <a:pt x="243" y="546"/>
                  </a:lnTo>
                  <a:lnTo>
                    <a:pt x="261" y="532"/>
                  </a:lnTo>
                  <a:lnTo>
                    <a:pt x="278" y="517"/>
                  </a:lnTo>
                  <a:lnTo>
                    <a:pt x="293" y="500"/>
                  </a:lnTo>
                  <a:lnTo>
                    <a:pt x="307" y="482"/>
                  </a:lnTo>
                  <a:lnTo>
                    <a:pt x="320" y="4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5"/>
            <p:cNvSpPr>
              <a:spLocks/>
            </p:cNvSpPr>
            <p:nvPr/>
          </p:nvSpPr>
          <p:spPr bwMode="auto">
            <a:xfrm>
              <a:off x="6669" y="2113"/>
              <a:ext cx="356" cy="407"/>
            </a:xfrm>
            <a:custGeom>
              <a:avLst/>
              <a:gdLst/>
              <a:ahLst/>
              <a:cxnLst>
                <a:cxn ang="0">
                  <a:pos x="298" y="70"/>
                </a:cxn>
                <a:cxn ang="0">
                  <a:pos x="283" y="101"/>
                </a:cxn>
                <a:cxn ang="0">
                  <a:pos x="294" y="123"/>
                </a:cxn>
                <a:cxn ang="0">
                  <a:pos x="313" y="130"/>
                </a:cxn>
                <a:cxn ang="0">
                  <a:pos x="334" y="123"/>
                </a:cxn>
                <a:cxn ang="0">
                  <a:pos x="352" y="104"/>
                </a:cxn>
                <a:cxn ang="0">
                  <a:pos x="355" y="63"/>
                </a:cxn>
                <a:cxn ang="0">
                  <a:pos x="334" y="29"/>
                </a:cxn>
                <a:cxn ang="0">
                  <a:pos x="297" y="9"/>
                </a:cxn>
                <a:cxn ang="0">
                  <a:pos x="252" y="1"/>
                </a:cxn>
                <a:cxn ang="0">
                  <a:pos x="190" y="4"/>
                </a:cxn>
                <a:cxn ang="0">
                  <a:pos x="137" y="25"/>
                </a:cxn>
                <a:cxn ang="0">
                  <a:pos x="102" y="56"/>
                </a:cxn>
                <a:cxn ang="0">
                  <a:pos x="83" y="89"/>
                </a:cxn>
                <a:cxn ang="0">
                  <a:pos x="74" y="118"/>
                </a:cxn>
                <a:cxn ang="0">
                  <a:pos x="74" y="147"/>
                </a:cxn>
                <a:cxn ang="0">
                  <a:pos x="90" y="183"/>
                </a:cxn>
                <a:cxn ang="0">
                  <a:pos x="112" y="204"/>
                </a:cxn>
                <a:cxn ang="0">
                  <a:pos x="140" y="217"/>
                </a:cxn>
                <a:cxn ang="0">
                  <a:pos x="184" y="226"/>
                </a:cxn>
                <a:cxn ang="0">
                  <a:pos x="220" y="233"/>
                </a:cxn>
                <a:cxn ang="0">
                  <a:pos x="250" y="244"/>
                </a:cxn>
                <a:cxn ang="0">
                  <a:pos x="275" y="267"/>
                </a:cxn>
                <a:cxn ang="0">
                  <a:pos x="281" y="298"/>
                </a:cxn>
                <a:cxn ang="0">
                  <a:pos x="268" y="329"/>
                </a:cxn>
                <a:cxn ang="0">
                  <a:pos x="234" y="362"/>
                </a:cxn>
                <a:cxn ang="0">
                  <a:pos x="180" y="379"/>
                </a:cxn>
                <a:cxn ang="0">
                  <a:pos x="144" y="382"/>
                </a:cxn>
                <a:cxn ang="0">
                  <a:pos x="100" y="377"/>
                </a:cxn>
                <a:cxn ang="0">
                  <a:pos x="58" y="362"/>
                </a:cxn>
                <a:cxn ang="0">
                  <a:pos x="51" y="340"/>
                </a:cxn>
                <a:cxn ang="0">
                  <a:pos x="80" y="316"/>
                </a:cxn>
                <a:cxn ang="0">
                  <a:pos x="85" y="282"/>
                </a:cxn>
                <a:cxn ang="0">
                  <a:pos x="69" y="262"/>
                </a:cxn>
                <a:cxn ang="0">
                  <a:pos x="40" y="260"/>
                </a:cxn>
                <a:cxn ang="0">
                  <a:pos x="11" y="279"/>
                </a:cxn>
                <a:cxn ang="0">
                  <a:pos x="0" y="320"/>
                </a:cxn>
                <a:cxn ang="0">
                  <a:pos x="14" y="362"/>
                </a:cxn>
                <a:cxn ang="0">
                  <a:pos x="55" y="392"/>
                </a:cxn>
                <a:cxn ang="0">
                  <a:pos x="118" y="406"/>
                </a:cxn>
                <a:cxn ang="0">
                  <a:pos x="196" y="403"/>
                </a:cxn>
                <a:cxn ang="0">
                  <a:pos x="256" y="382"/>
                </a:cxn>
                <a:cxn ang="0">
                  <a:pos x="297" y="351"/>
                </a:cxn>
                <a:cxn ang="0">
                  <a:pos x="323" y="316"/>
                </a:cxn>
                <a:cxn ang="0">
                  <a:pos x="334" y="283"/>
                </a:cxn>
                <a:cxn ang="0">
                  <a:pos x="338" y="258"/>
                </a:cxn>
                <a:cxn ang="0">
                  <a:pos x="325" y="211"/>
                </a:cxn>
                <a:cxn ang="0">
                  <a:pos x="295" y="181"/>
                </a:cxn>
                <a:cxn ang="0">
                  <a:pos x="258" y="163"/>
                </a:cxn>
                <a:cxn ang="0">
                  <a:pos x="223" y="154"/>
                </a:cxn>
                <a:cxn ang="0">
                  <a:pos x="192" y="148"/>
                </a:cxn>
                <a:cxn ang="0">
                  <a:pos x="164" y="141"/>
                </a:cxn>
                <a:cxn ang="0">
                  <a:pos x="135" y="119"/>
                </a:cxn>
                <a:cxn ang="0">
                  <a:pos x="132" y="87"/>
                </a:cxn>
                <a:cxn ang="0">
                  <a:pos x="154" y="51"/>
                </a:cxn>
                <a:cxn ang="0">
                  <a:pos x="197" y="29"/>
                </a:cxn>
                <a:cxn ang="0">
                  <a:pos x="245" y="25"/>
                </a:cxn>
                <a:cxn ang="0">
                  <a:pos x="279" y="30"/>
                </a:cxn>
                <a:cxn ang="0">
                  <a:pos x="313" y="49"/>
                </a:cxn>
              </a:cxnLst>
              <a:rect l="0" t="0" r="r" b="b"/>
              <a:pathLst>
                <a:path w="356" h="407">
                  <a:moveTo>
                    <a:pt x="321" y="58"/>
                  </a:moveTo>
                  <a:lnTo>
                    <a:pt x="309" y="63"/>
                  </a:lnTo>
                  <a:lnTo>
                    <a:pt x="298" y="70"/>
                  </a:lnTo>
                  <a:lnTo>
                    <a:pt x="290" y="80"/>
                  </a:lnTo>
                  <a:lnTo>
                    <a:pt x="286" y="90"/>
                  </a:lnTo>
                  <a:lnTo>
                    <a:pt x="283" y="101"/>
                  </a:lnTo>
                  <a:lnTo>
                    <a:pt x="285" y="110"/>
                  </a:lnTo>
                  <a:lnTo>
                    <a:pt x="288" y="118"/>
                  </a:lnTo>
                  <a:lnTo>
                    <a:pt x="294" y="123"/>
                  </a:lnTo>
                  <a:lnTo>
                    <a:pt x="300" y="127"/>
                  </a:lnTo>
                  <a:lnTo>
                    <a:pt x="307" y="129"/>
                  </a:lnTo>
                  <a:lnTo>
                    <a:pt x="313" y="130"/>
                  </a:lnTo>
                  <a:lnTo>
                    <a:pt x="317" y="130"/>
                  </a:lnTo>
                  <a:lnTo>
                    <a:pt x="328" y="127"/>
                  </a:lnTo>
                  <a:lnTo>
                    <a:pt x="334" y="123"/>
                  </a:lnTo>
                  <a:lnTo>
                    <a:pt x="341" y="119"/>
                  </a:lnTo>
                  <a:lnTo>
                    <a:pt x="347" y="112"/>
                  </a:lnTo>
                  <a:lnTo>
                    <a:pt x="352" y="104"/>
                  </a:lnTo>
                  <a:lnTo>
                    <a:pt x="355" y="92"/>
                  </a:lnTo>
                  <a:lnTo>
                    <a:pt x="356" y="78"/>
                  </a:lnTo>
                  <a:lnTo>
                    <a:pt x="355" y="63"/>
                  </a:lnTo>
                  <a:lnTo>
                    <a:pt x="350" y="50"/>
                  </a:lnTo>
                  <a:lnTo>
                    <a:pt x="344" y="39"/>
                  </a:lnTo>
                  <a:lnTo>
                    <a:pt x="334" y="29"/>
                  </a:lnTo>
                  <a:lnTo>
                    <a:pt x="323" y="21"/>
                  </a:lnTo>
                  <a:lnTo>
                    <a:pt x="311" y="14"/>
                  </a:lnTo>
                  <a:lnTo>
                    <a:pt x="297" y="9"/>
                  </a:lnTo>
                  <a:lnTo>
                    <a:pt x="283" y="5"/>
                  </a:lnTo>
                  <a:lnTo>
                    <a:pt x="267" y="2"/>
                  </a:lnTo>
                  <a:lnTo>
                    <a:pt x="252" y="1"/>
                  </a:lnTo>
                  <a:lnTo>
                    <a:pt x="237" y="0"/>
                  </a:lnTo>
                  <a:lnTo>
                    <a:pt x="212" y="1"/>
                  </a:lnTo>
                  <a:lnTo>
                    <a:pt x="190" y="4"/>
                  </a:lnTo>
                  <a:lnTo>
                    <a:pt x="170" y="10"/>
                  </a:lnTo>
                  <a:lnTo>
                    <a:pt x="153" y="17"/>
                  </a:lnTo>
                  <a:lnTo>
                    <a:pt x="137" y="25"/>
                  </a:lnTo>
                  <a:lnTo>
                    <a:pt x="124" y="34"/>
                  </a:lnTo>
                  <a:lnTo>
                    <a:pt x="112" y="44"/>
                  </a:lnTo>
                  <a:lnTo>
                    <a:pt x="102" y="56"/>
                  </a:lnTo>
                  <a:lnTo>
                    <a:pt x="95" y="66"/>
                  </a:lnTo>
                  <a:lnTo>
                    <a:pt x="88" y="77"/>
                  </a:lnTo>
                  <a:lnTo>
                    <a:pt x="83" y="89"/>
                  </a:lnTo>
                  <a:lnTo>
                    <a:pt x="79" y="99"/>
                  </a:lnTo>
                  <a:lnTo>
                    <a:pt x="76" y="109"/>
                  </a:lnTo>
                  <a:lnTo>
                    <a:pt x="74" y="118"/>
                  </a:lnTo>
                  <a:lnTo>
                    <a:pt x="73" y="125"/>
                  </a:lnTo>
                  <a:lnTo>
                    <a:pt x="73" y="132"/>
                  </a:lnTo>
                  <a:lnTo>
                    <a:pt x="74" y="147"/>
                  </a:lnTo>
                  <a:lnTo>
                    <a:pt x="78" y="161"/>
                  </a:lnTo>
                  <a:lnTo>
                    <a:pt x="83" y="173"/>
                  </a:lnTo>
                  <a:lnTo>
                    <a:pt x="90" y="183"/>
                  </a:lnTo>
                  <a:lnTo>
                    <a:pt x="97" y="191"/>
                  </a:lnTo>
                  <a:lnTo>
                    <a:pt x="104" y="197"/>
                  </a:lnTo>
                  <a:lnTo>
                    <a:pt x="112" y="204"/>
                  </a:lnTo>
                  <a:lnTo>
                    <a:pt x="121" y="209"/>
                  </a:lnTo>
                  <a:lnTo>
                    <a:pt x="130" y="213"/>
                  </a:lnTo>
                  <a:lnTo>
                    <a:pt x="140" y="217"/>
                  </a:lnTo>
                  <a:lnTo>
                    <a:pt x="152" y="220"/>
                  </a:lnTo>
                  <a:lnTo>
                    <a:pt x="167" y="223"/>
                  </a:lnTo>
                  <a:lnTo>
                    <a:pt x="184" y="226"/>
                  </a:lnTo>
                  <a:lnTo>
                    <a:pt x="205" y="230"/>
                  </a:lnTo>
                  <a:lnTo>
                    <a:pt x="212" y="231"/>
                  </a:lnTo>
                  <a:lnTo>
                    <a:pt x="220" y="233"/>
                  </a:lnTo>
                  <a:lnTo>
                    <a:pt x="230" y="236"/>
                  </a:lnTo>
                  <a:lnTo>
                    <a:pt x="240" y="240"/>
                  </a:lnTo>
                  <a:lnTo>
                    <a:pt x="250" y="244"/>
                  </a:lnTo>
                  <a:lnTo>
                    <a:pt x="260" y="250"/>
                  </a:lnTo>
                  <a:lnTo>
                    <a:pt x="268" y="257"/>
                  </a:lnTo>
                  <a:lnTo>
                    <a:pt x="275" y="267"/>
                  </a:lnTo>
                  <a:lnTo>
                    <a:pt x="279" y="277"/>
                  </a:lnTo>
                  <a:lnTo>
                    <a:pt x="281" y="290"/>
                  </a:lnTo>
                  <a:lnTo>
                    <a:pt x="281" y="298"/>
                  </a:lnTo>
                  <a:lnTo>
                    <a:pt x="279" y="307"/>
                  </a:lnTo>
                  <a:lnTo>
                    <a:pt x="274" y="317"/>
                  </a:lnTo>
                  <a:lnTo>
                    <a:pt x="268" y="329"/>
                  </a:lnTo>
                  <a:lnTo>
                    <a:pt x="260" y="340"/>
                  </a:lnTo>
                  <a:lnTo>
                    <a:pt x="248" y="351"/>
                  </a:lnTo>
                  <a:lnTo>
                    <a:pt x="234" y="362"/>
                  </a:lnTo>
                  <a:lnTo>
                    <a:pt x="216" y="370"/>
                  </a:lnTo>
                  <a:lnTo>
                    <a:pt x="197" y="376"/>
                  </a:lnTo>
                  <a:lnTo>
                    <a:pt x="180" y="379"/>
                  </a:lnTo>
                  <a:lnTo>
                    <a:pt x="165" y="381"/>
                  </a:lnTo>
                  <a:lnTo>
                    <a:pt x="152" y="382"/>
                  </a:lnTo>
                  <a:lnTo>
                    <a:pt x="144" y="382"/>
                  </a:lnTo>
                  <a:lnTo>
                    <a:pt x="130" y="381"/>
                  </a:lnTo>
                  <a:lnTo>
                    <a:pt x="116" y="380"/>
                  </a:lnTo>
                  <a:lnTo>
                    <a:pt x="100" y="377"/>
                  </a:lnTo>
                  <a:lnTo>
                    <a:pt x="85" y="374"/>
                  </a:lnTo>
                  <a:lnTo>
                    <a:pt x="70" y="369"/>
                  </a:lnTo>
                  <a:lnTo>
                    <a:pt x="58" y="362"/>
                  </a:lnTo>
                  <a:lnTo>
                    <a:pt x="46" y="354"/>
                  </a:lnTo>
                  <a:lnTo>
                    <a:pt x="37" y="344"/>
                  </a:lnTo>
                  <a:lnTo>
                    <a:pt x="51" y="340"/>
                  </a:lnTo>
                  <a:lnTo>
                    <a:pt x="62" y="334"/>
                  </a:lnTo>
                  <a:lnTo>
                    <a:pt x="72" y="326"/>
                  </a:lnTo>
                  <a:lnTo>
                    <a:pt x="80" y="316"/>
                  </a:lnTo>
                  <a:lnTo>
                    <a:pt x="85" y="305"/>
                  </a:lnTo>
                  <a:lnTo>
                    <a:pt x="86" y="292"/>
                  </a:lnTo>
                  <a:lnTo>
                    <a:pt x="85" y="282"/>
                  </a:lnTo>
                  <a:lnTo>
                    <a:pt x="81" y="274"/>
                  </a:lnTo>
                  <a:lnTo>
                    <a:pt x="76" y="267"/>
                  </a:lnTo>
                  <a:lnTo>
                    <a:pt x="69" y="262"/>
                  </a:lnTo>
                  <a:lnTo>
                    <a:pt x="60" y="260"/>
                  </a:lnTo>
                  <a:lnTo>
                    <a:pt x="51" y="259"/>
                  </a:lnTo>
                  <a:lnTo>
                    <a:pt x="40" y="260"/>
                  </a:lnTo>
                  <a:lnTo>
                    <a:pt x="30" y="264"/>
                  </a:lnTo>
                  <a:lnTo>
                    <a:pt x="20" y="270"/>
                  </a:lnTo>
                  <a:lnTo>
                    <a:pt x="11" y="279"/>
                  </a:lnTo>
                  <a:lnTo>
                    <a:pt x="5" y="290"/>
                  </a:lnTo>
                  <a:lnTo>
                    <a:pt x="1" y="303"/>
                  </a:lnTo>
                  <a:lnTo>
                    <a:pt x="0" y="320"/>
                  </a:lnTo>
                  <a:lnTo>
                    <a:pt x="1" y="335"/>
                  </a:lnTo>
                  <a:lnTo>
                    <a:pt x="6" y="349"/>
                  </a:lnTo>
                  <a:lnTo>
                    <a:pt x="14" y="362"/>
                  </a:lnTo>
                  <a:lnTo>
                    <a:pt x="25" y="374"/>
                  </a:lnTo>
                  <a:lnTo>
                    <a:pt x="39" y="384"/>
                  </a:lnTo>
                  <a:lnTo>
                    <a:pt x="55" y="392"/>
                  </a:lnTo>
                  <a:lnTo>
                    <a:pt x="74" y="399"/>
                  </a:lnTo>
                  <a:lnTo>
                    <a:pt x="95" y="403"/>
                  </a:lnTo>
                  <a:lnTo>
                    <a:pt x="118" y="406"/>
                  </a:lnTo>
                  <a:lnTo>
                    <a:pt x="144" y="407"/>
                  </a:lnTo>
                  <a:lnTo>
                    <a:pt x="171" y="406"/>
                  </a:lnTo>
                  <a:lnTo>
                    <a:pt x="196" y="403"/>
                  </a:lnTo>
                  <a:lnTo>
                    <a:pt x="218" y="397"/>
                  </a:lnTo>
                  <a:lnTo>
                    <a:pt x="239" y="391"/>
                  </a:lnTo>
                  <a:lnTo>
                    <a:pt x="256" y="382"/>
                  </a:lnTo>
                  <a:lnTo>
                    <a:pt x="272" y="373"/>
                  </a:lnTo>
                  <a:lnTo>
                    <a:pt x="286" y="363"/>
                  </a:lnTo>
                  <a:lnTo>
                    <a:pt x="297" y="351"/>
                  </a:lnTo>
                  <a:lnTo>
                    <a:pt x="307" y="340"/>
                  </a:lnTo>
                  <a:lnTo>
                    <a:pt x="316" y="328"/>
                  </a:lnTo>
                  <a:lnTo>
                    <a:pt x="323" y="316"/>
                  </a:lnTo>
                  <a:lnTo>
                    <a:pt x="327" y="305"/>
                  </a:lnTo>
                  <a:lnTo>
                    <a:pt x="332" y="293"/>
                  </a:lnTo>
                  <a:lnTo>
                    <a:pt x="334" y="283"/>
                  </a:lnTo>
                  <a:lnTo>
                    <a:pt x="337" y="274"/>
                  </a:lnTo>
                  <a:lnTo>
                    <a:pt x="338" y="265"/>
                  </a:lnTo>
                  <a:lnTo>
                    <a:pt x="338" y="258"/>
                  </a:lnTo>
                  <a:lnTo>
                    <a:pt x="337" y="240"/>
                  </a:lnTo>
                  <a:lnTo>
                    <a:pt x="332" y="224"/>
                  </a:lnTo>
                  <a:lnTo>
                    <a:pt x="325" y="211"/>
                  </a:lnTo>
                  <a:lnTo>
                    <a:pt x="317" y="199"/>
                  </a:lnTo>
                  <a:lnTo>
                    <a:pt x="306" y="189"/>
                  </a:lnTo>
                  <a:lnTo>
                    <a:pt x="295" y="181"/>
                  </a:lnTo>
                  <a:lnTo>
                    <a:pt x="283" y="173"/>
                  </a:lnTo>
                  <a:lnTo>
                    <a:pt x="270" y="167"/>
                  </a:lnTo>
                  <a:lnTo>
                    <a:pt x="258" y="163"/>
                  </a:lnTo>
                  <a:lnTo>
                    <a:pt x="245" y="159"/>
                  </a:lnTo>
                  <a:lnTo>
                    <a:pt x="234" y="157"/>
                  </a:lnTo>
                  <a:lnTo>
                    <a:pt x="223" y="154"/>
                  </a:lnTo>
                  <a:lnTo>
                    <a:pt x="215" y="152"/>
                  </a:lnTo>
                  <a:lnTo>
                    <a:pt x="209" y="151"/>
                  </a:lnTo>
                  <a:lnTo>
                    <a:pt x="192" y="148"/>
                  </a:lnTo>
                  <a:lnTo>
                    <a:pt x="184" y="147"/>
                  </a:lnTo>
                  <a:lnTo>
                    <a:pt x="179" y="145"/>
                  </a:lnTo>
                  <a:lnTo>
                    <a:pt x="164" y="141"/>
                  </a:lnTo>
                  <a:lnTo>
                    <a:pt x="152" y="135"/>
                  </a:lnTo>
                  <a:lnTo>
                    <a:pt x="142" y="128"/>
                  </a:lnTo>
                  <a:lnTo>
                    <a:pt x="135" y="119"/>
                  </a:lnTo>
                  <a:lnTo>
                    <a:pt x="131" y="110"/>
                  </a:lnTo>
                  <a:lnTo>
                    <a:pt x="130" y="100"/>
                  </a:lnTo>
                  <a:lnTo>
                    <a:pt x="132" y="87"/>
                  </a:lnTo>
                  <a:lnTo>
                    <a:pt x="137" y="75"/>
                  </a:lnTo>
                  <a:lnTo>
                    <a:pt x="144" y="62"/>
                  </a:lnTo>
                  <a:lnTo>
                    <a:pt x="154" y="51"/>
                  </a:lnTo>
                  <a:lnTo>
                    <a:pt x="166" y="42"/>
                  </a:lnTo>
                  <a:lnTo>
                    <a:pt x="181" y="34"/>
                  </a:lnTo>
                  <a:lnTo>
                    <a:pt x="197" y="29"/>
                  </a:lnTo>
                  <a:lnTo>
                    <a:pt x="212" y="27"/>
                  </a:lnTo>
                  <a:lnTo>
                    <a:pt x="225" y="25"/>
                  </a:lnTo>
                  <a:lnTo>
                    <a:pt x="245" y="25"/>
                  </a:lnTo>
                  <a:lnTo>
                    <a:pt x="255" y="26"/>
                  </a:lnTo>
                  <a:lnTo>
                    <a:pt x="267" y="27"/>
                  </a:lnTo>
                  <a:lnTo>
                    <a:pt x="279" y="30"/>
                  </a:lnTo>
                  <a:lnTo>
                    <a:pt x="290" y="34"/>
                  </a:lnTo>
                  <a:lnTo>
                    <a:pt x="302" y="41"/>
                  </a:lnTo>
                  <a:lnTo>
                    <a:pt x="313" y="49"/>
                  </a:lnTo>
                  <a:lnTo>
                    <a:pt x="321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626103" y="4030319"/>
            <a:ext cx="465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Expand</a:t>
            </a:r>
            <a:r>
              <a:rPr lang="de-CH" dirty="0" smtClean="0"/>
              <a:t> </a:t>
            </a:r>
            <a:r>
              <a:rPr lang="de-CH" dirty="0" err="1" smtClean="0"/>
              <a:t>about</a:t>
            </a:r>
            <a:r>
              <a:rPr lang="de-CH" dirty="0" smtClean="0"/>
              <a:t> </a:t>
            </a:r>
            <a:r>
              <a:rPr lang="de-CH" dirty="0" err="1" smtClean="0"/>
              <a:t>equilibrium</a:t>
            </a:r>
            <a:r>
              <a:rPr lang="de-CH" dirty="0" smtClean="0"/>
              <a:t> – </a:t>
            </a:r>
            <a:r>
              <a:rPr lang="de-CH" dirty="0" err="1" smtClean="0"/>
              <a:t>equation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motion</a:t>
            </a:r>
            <a:endParaRPr lang="en-GB" dirty="0"/>
          </a:p>
        </p:txBody>
      </p:sp>
      <p:pic>
        <p:nvPicPr>
          <p:cNvPr id="88" name="Picture 8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46754" y="4521694"/>
            <a:ext cx="4863465" cy="609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5728138" y="5780689"/>
            <a:ext cx="24921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Independent </a:t>
            </a:r>
            <a:r>
              <a:rPr lang="de-CH" dirty="0" err="1" smtClean="0"/>
              <a:t>oscillators</a:t>
            </a:r>
            <a:r>
              <a:rPr lang="de-CH" dirty="0" smtClean="0"/>
              <a:t>  </a:t>
            </a:r>
          </a:p>
          <a:p>
            <a:r>
              <a:rPr lang="de-CH" dirty="0" smtClean="0"/>
              <a:t>      - </a:t>
            </a:r>
            <a:r>
              <a:rPr lang="de-CH" dirty="0" err="1" smtClean="0"/>
              <a:t>shared</a:t>
            </a:r>
            <a:r>
              <a:rPr lang="de-CH" dirty="0" smtClean="0"/>
              <a:t> </a:t>
            </a:r>
            <a:r>
              <a:rPr lang="de-CH" dirty="0" err="1" smtClean="0"/>
              <a:t>motion</a:t>
            </a:r>
            <a:endParaRPr lang="de-CH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82" grpId="0"/>
      <p:bldP spid="5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150" y="-175700"/>
            <a:ext cx="8229600" cy="1143000"/>
          </a:xfrm>
        </p:spPr>
        <p:txBody>
          <a:bodyPr/>
          <a:lstStyle/>
          <a:p>
            <a:r>
              <a:rPr lang="de-CH" dirty="0" smtClean="0"/>
              <a:t>The original </a:t>
            </a:r>
            <a:r>
              <a:rPr lang="de-CH" dirty="0" err="1" smtClean="0"/>
              <a:t>thought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434095" y="835753"/>
            <a:ext cx="22853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Cirac</a:t>
            </a:r>
            <a:r>
              <a:rPr lang="de-CH" sz="1400" dirty="0" smtClean="0"/>
              <a:t> </a:t>
            </a:r>
            <a:r>
              <a:rPr lang="de-CH" sz="1400" dirty="0" err="1" smtClean="0"/>
              <a:t>and</a:t>
            </a:r>
            <a:r>
              <a:rPr lang="de-CH" sz="1400" dirty="0" smtClean="0"/>
              <a:t> Zoller, PRL  (1995)</a:t>
            </a:r>
            <a:endParaRPr lang="en-GB" sz="1400" dirty="0"/>
          </a:p>
        </p:txBody>
      </p:sp>
      <p:sp>
        <p:nvSpPr>
          <p:cNvPr id="5" name="Line 45"/>
          <p:cNvSpPr>
            <a:spLocks noChangeShapeType="1"/>
          </p:cNvSpPr>
          <p:nvPr/>
        </p:nvSpPr>
        <p:spPr bwMode="auto">
          <a:xfrm>
            <a:off x="3933213" y="2387252"/>
            <a:ext cx="1349007" cy="397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3999879" y="2237433"/>
            <a:ext cx="368624" cy="304942"/>
            <a:chOff x="4512" y="2352"/>
            <a:chExt cx="288" cy="240"/>
          </a:xfrm>
        </p:grpSpPr>
        <p:sp>
          <p:nvSpPr>
            <p:cNvPr id="7" name="Oval 51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52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238"/>
          <p:cNvGrpSpPr>
            <a:grpSpLocks/>
          </p:cNvGrpSpPr>
          <p:nvPr/>
        </p:nvGrpSpPr>
        <p:grpSpPr bwMode="auto">
          <a:xfrm>
            <a:off x="4848237" y="2238759"/>
            <a:ext cx="368624" cy="304942"/>
            <a:chOff x="4512" y="2352"/>
            <a:chExt cx="288" cy="240"/>
          </a:xfrm>
        </p:grpSpPr>
        <p:sp>
          <p:nvSpPr>
            <p:cNvPr id="10" name="Oval 239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240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180114" y="2176213"/>
            <a:ext cx="375557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010150" y="2173491"/>
            <a:ext cx="375557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366296" y="2162875"/>
            <a:ext cx="383445" cy="226600"/>
            <a:chOff x="2486" y="1595"/>
            <a:chExt cx="1858" cy="1098"/>
          </a:xfrm>
        </p:grpSpPr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2486" y="1595"/>
              <a:ext cx="627" cy="910"/>
            </a:xfrm>
            <a:custGeom>
              <a:avLst/>
              <a:gdLst/>
              <a:ahLst/>
              <a:cxnLst>
                <a:cxn ang="0">
                  <a:pos x="529" y="185"/>
                </a:cxn>
                <a:cxn ang="0">
                  <a:pos x="537" y="164"/>
                </a:cxn>
                <a:cxn ang="0">
                  <a:pos x="511" y="154"/>
                </a:cxn>
                <a:cxn ang="0">
                  <a:pos x="273" y="117"/>
                </a:cxn>
                <a:cxn ang="0">
                  <a:pos x="282" y="77"/>
                </a:cxn>
                <a:cxn ang="0">
                  <a:pos x="293" y="34"/>
                </a:cxn>
                <a:cxn ang="0">
                  <a:pos x="297" y="10"/>
                </a:cxn>
                <a:cxn ang="0">
                  <a:pos x="279" y="0"/>
                </a:cxn>
                <a:cxn ang="0">
                  <a:pos x="224" y="5"/>
                </a:cxn>
                <a:cxn ang="0">
                  <a:pos x="149" y="11"/>
                </a:cxn>
                <a:cxn ang="0">
                  <a:pos x="110" y="17"/>
                </a:cxn>
                <a:cxn ang="0">
                  <a:pos x="100" y="41"/>
                </a:cxn>
                <a:cxn ang="0">
                  <a:pos x="114" y="54"/>
                </a:cxn>
                <a:cxn ang="0">
                  <a:pos x="163" y="56"/>
                </a:cxn>
                <a:cxn ang="0">
                  <a:pos x="191" y="65"/>
                </a:cxn>
                <a:cxn ang="0">
                  <a:pos x="193" y="82"/>
                </a:cxn>
                <a:cxn ang="0">
                  <a:pos x="183" y="129"/>
                </a:cxn>
                <a:cxn ang="0">
                  <a:pos x="83" y="155"/>
                </a:cxn>
                <a:cxn ang="0">
                  <a:pos x="66" y="171"/>
                </a:cxn>
                <a:cxn ang="0">
                  <a:pos x="81" y="186"/>
                </a:cxn>
                <a:cxn ang="0">
                  <a:pos x="1" y="860"/>
                </a:cxn>
                <a:cxn ang="0">
                  <a:pos x="1" y="884"/>
                </a:cxn>
                <a:cxn ang="0">
                  <a:pos x="23" y="908"/>
                </a:cxn>
                <a:cxn ang="0">
                  <a:pos x="59" y="905"/>
                </a:cxn>
                <a:cxn ang="0">
                  <a:pos x="84" y="875"/>
                </a:cxn>
                <a:cxn ang="0">
                  <a:pos x="93" y="843"/>
                </a:cxn>
                <a:cxn ang="0">
                  <a:pos x="106" y="790"/>
                </a:cxn>
                <a:cxn ang="0">
                  <a:pos x="143" y="641"/>
                </a:cxn>
                <a:cxn ang="0">
                  <a:pos x="161" y="566"/>
                </a:cxn>
                <a:cxn ang="0">
                  <a:pos x="173" y="522"/>
                </a:cxn>
                <a:cxn ang="0">
                  <a:pos x="189" y="487"/>
                </a:cxn>
                <a:cxn ang="0">
                  <a:pos x="228" y="432"/>
                </a:cxn>
                <a:cxn ang="0">
                  <a:pos x="292" y="378"/>
                </a:cxn>
                <a:cxn ang="0">
                  <a:pos x="382" y="354"/>
                </a:cxn>
                <a:cxn ang="0">
                  <a:pos x="431" y="373"/>
                </a:cxn>
                <a:cxn ang="0">
                  <a:pos x="449" y="418"/>
                </a:cxn>
                <a:cxn ang="0">
                  <a:pos x="447" y="485"/>
                </a:cxn>
                <a:cxn ang="0">
                  <a:pos x="423" y="586"/>
                </a:cxn>
                <a:cxn ang="0">
                  <a:pos x="382" y="706"/>
                </a:cxn>
                <a:cxn ang="0">
                  <a:pos x="359" y="770"/>
                </a:cxn>
                <a:cxn ang="0">
                  <a:pos x="362" y="843"/>
                </a:cxn>
                <a:cxn ang="0">
                  <a:pos x="407" y="897"/>
                </a:cxn>
                <a:cxn ang="0">
                  <a:pos x="481" y="908"/>
                </a:cxn>
                <a:cxn ang="0">
                  <a:pos x="549" y="869"/>
                </a:cxn>
                <a:cxn ang="0">
                  <a:pos x="594" y="804"/>
                </a:cxn>
                <a:cxn ang="0">
                  <a:pos x="619" y="742"/>
                </a:cxn>
                <a:cxn ang="0">
                  <a:pos x="627" y="711"/>
                </a:cxn>
                <a:cxn ang="0">
                  <a:pos x="617" y="699"/>
                </a:cxn>
                <a:cxn ang="0">
                  <a:pos x="598" y="705"/>
                </a:cxn>
                <a:cxn ang="0">
                  <a:pos x="572" y="779"/>
                </a:cxn>
                <a:cxn ang="0">
                  <a:pos x="527" y="850"/>
                </a:cxn>
                <a:cxn ang="0">
                  <a:pos x="483" y="879"/>
                </a:cxn>
                <a:cxn ang="0">
                  <a:pos x="444" y="876"/>
                </a:cxn>
                <a:cxn ang="0">
                  <a:pos x="432" y="839"/>
                </a:cxn>
                <a:cxn ang="0">
                  <a:pos x="448" y="764"/>
                </a:cxn>
                <a:cxn ang="0">
                  <a:pos x="481" y="674"/>
                </a:cxn>
                <a:cxn ang="0">
                  <a:pos x="512" y="574"/>
                </a:cxn>
                <a:cxn ang="0">
                  <a:pos x="532" y="483"/>
                </a:cxn>
                <a:cxn ang="0">
                  <a:pos x="520" y="399"/>
                </a:cxn>
                <a:cxn ang="0">
                  <a:pos x="469" y="343"/>
                </a:cxn>
                <a:cxn ang="0">
                  <a:pos x="386" y="326"/>
                </a:cxn>
                <a:cxn ang="0">
                  <a:pos x="323" y="334"/>
                </a:cxn>
                <a:cxn ang="0">
                  <a:pos x="240" y="379"/>
                </a:cxn>
              </a:cxnLst>
              <a:rect l="0" t="0" r="r" b="b"/>
              <a:pathLst>
                <a:path w="627" h="910">
                  <a:moveTo>
                    <a:pt x="256" y="186"/>
                  </a:moveTo>
                  <a:lnTo>
                    <a:pt x="514" y="186"/>
                  </a:lnTo>
                  <a:lnTo>
                    <a:pt x="522" y="185"/>
                  </a:lnTo>
                  <a:lnTo>
                    <a:pt x="529" y="185"/>
                  </a:lnTo>
                  <a:lnTo>
                    <a:pt x="535" y="182"/>
                  </a:lnTo>
                  <a:lnTo>
                    <a:pt x="538" y="178"/>
                  </a:lnTo>
                  <a:lnTo>
                    <a:pt x="539" y="171"/>
                  </a:lnTo>
                  <a:lnTo>
                    <a:pt x="537" y="164"/>
                  </a:lnTo>
                  <a:lnTo>
                    <a:pt x="534" y="159"/>
                  </a:lnTo>
                  <a:lnTo>
                    <a:pt x="528" y="156"/>
                  </a:lnTo>
                  <a:lnTo>
                    <a:pt x="521" y="155"/>
                  </a:lnTo>
                  <a:lnTo>
                    <a:pt x="511" y="154"/>
                  </a:lnTo>
                  <a:lnTo>
                    <a:pt x="263" y="154"/>
                  </a:lnTo>
                  <a:lnTo>
                    <a:pt x="267" y="142"/>
                  </a:lnTo>
                  <a:lnTo>
                    <a:pt x="269" y="132"/>
                  </a:lnTo>
                  <a:lnTo>
                    <a:pt x="273" y="117"/>
                  </a:lnTo>
                  <a:lnTo>
                    <a:pt x="275" y="109"/>
                  </a:lnTo>
                  <a:lnTo>
                    <a:pt x="277" y="99"/>
                  </a:lnTo>
                  <a:lnTo>
                    <a:pt x="279" y="87"/>
                  </a:lnTo>
                  <a:lnTo>
                    <a:pt x="282" y="77"/>
                  </a:lnTo>
                  <a:lnTo>
                    <a:pt x="285" y="67"/>
                  </a:lnTo>
                  <a:lnTo>
                    <a:pt x="288" y="55"/>
                  </a:lnTo>
                  <a:lnTo>
                    <a:pt x="291" y="44"/>
                  </a:lnTo>
                  <a:lnTo>
                    <a:pt x="293" y="34"/>
                  </a:lnTo>
                  <a:lnTo>
                    <a:pt x="296" y="25"/>
                  </a:lnTo>
                  <a:lnTo>
                    <a:pt x="297" y="19"/>
                  </a:lnTo>
                  <a:lnTo>
                    <a:pt x="298" y="16"/>
                  </a:lnTo>
                  <a:lnTo>
                    <a:pt x="297" y="10"/>
                  </a:lnTo>
                  <a:lnTo>
                    <a:pt x="294" y="5"/>
                  </a:lnTo>
                  <a:lnTo>
                    <a:pt x="291" y="3"/>
                  </a:lnTo>
                  <a:lnTo>
                    <a:pt x="286" y="1"/>
                  </a:lnTo>
                  <a:lnTo>
                    <a:pt x="279" y="0"/>
                  </a:lnTo>
                  <a:lnTo>
                    <a:pt x="270" y="1"/>
                  </a:lnTo>
                  <a:lnTo>
                    <a:pt x="257" y="2"/>
                  </a:lnTo>
                  <a:lnTo>
                    <a:pt x="241" y="3"/>
                  </a:lnTo>
                  <a:lnTo>
                    <a:pt x="224" y="5"/>
                  </a:lnTo>
                  <a:lnTo>
                    <a:pt x="204" y="6"/>
                  </a:lnTo>
                  <a:lnTo>
                    <a:pt x="185" y="8"/>
                  </a:lnTo>
                  <a:lnTo>
                    <a:pt x="167" y="10"/>
                  </a:lnTo>
                  <a:lnTo>
                    <a:pt x="149" y="11"/>
                  </a:lnTo>
                  <a:lnTo>
                    <a:pt x="135" y="12"/>
                  </a:lnTo>
                  <a:lnTo>
                    <a:pt x="124" y="14"/>
                  </a:lnTo>
                  <a:lnTo>
                    <a:pt x="114" y="15"/>
                  </a:lnTo>
                  <a:lnTo>
                    <a:pt x="110" y="17"/>
                  </a:lnTo>
                  <a:lnTo>
                    <a:pt x="106" y="20"/>
                  </a:lnTo>
                  <a:lnTo>
                    <a:pt x="103" y="25"/>
                  </a:lnTo>
                  <a:lnTo>
                    <a:pt x="101" y="31"/>
                  </a:lnTo>
                  <a:lnTo>
                    <a:pt x="100" y="41"/>
                  </a:lnTo>
                  <a:lnTo>
                    <a:pt x="101" y="46"/>
                  </a:lnTo>
                  <a:lnTo>
                    <a:pt x="104" y="51"/>
                  </a:lnTo>
                  <a:lnTo>
                    <a:pt x="108" y="53"/>
                  </a:lnTo>
                  <a:lnTo>
                    <a:pt x="114" y="54"/>
                  </a:lnTo>
                  <a:lnTo>
                    <a:pt x="122" y="55"/>
                  </a:lnTo>
                  <a:lnTo>
                    <a:pt x="131" y="55"/>
                  </a:lnTo>
                  <a:lnTo>
                    <a:pt x="149" y="55"/>
                  </a:lnTo>
                  <a:lnTo>
                    <a:pt x="163" y="56"/>
                  </a:lnTo>
                  <a:lnTo>
                    <a:pt x="174" y="58"/>
                  </a:lnTo>
                  <a:lnTo>
                    <a:pt x="182" y="60"/>
                  </a:lnTo>
                  <a:lnTo>
                    <a:pt x="188" y="63"/>
                  </a:lnTo>
                  <a:lnTo>
                    <a:pt x="191" y="65"/>
                  </a:lnTo>
                  <a:lnTo>
                    <a:pt x="193" y="69"/>
                  </a:lnTo>
                  <a:lnTo>
                    <a:pt x="194" y="72"/>
                  </a:lnTo>
                  <a:lnTo>
                    <a:pt x="194" y="77"/>
                  </a:lnTo>
                  <a:lnTo>
                    <a:pt x="193" y="82"/>
                  </a:lnTo>
                  <a:lnTo>
                    <a:pt x="192" y="91"/>
                  </a:lnTo>
                  <a:lnTo>
                    <a:pt x="189" y="103"/>
                  </a:lnTo>
                  <a:lnTo>
                    <a:pt x="186" y="115"/>
                  </a:lnTo>
                  <a:lnTo>
                    <a:pt x="183" y="129"/>
                  </a:lnTo>
                  <a:lnTo>
                    <a:pt x="180" y="142"/>
                  </a:lnTo>
                  <a:lnTo>
                    <a:pt x="177" y="154"/>
                  </a:lnTo>
                  <a:lnTo>
                    <a:pt x="93" y="154"/>
                  </a:lnTo>
                  <a:lnTo>
                    <a:pt x="83" y="155"/>
                  </a:lnTo>
                  <a:lnTo>
                    <a:pt x="75" y="156"/>
                  </a:lnTo>
                  <a:lnTo>
                    <a:pt x="70" y="159"/>
                  </a:lnTo>
                  <a:lnTo>
                    <a:pt x="66" y="164"/>
                  </a:lnTo>
                  <a:lnTo>
                    <a:pt x="66" y="171"/>
                  </a:lnTo>
                  <a:lnTo>
                    <a:pt x="66" y="178"/>
                  </a:lnTo>
                  <a:lnTo>
                    <a:pt x="69" y="182"/>
                  </a:lnTo>
                  <a:lnTo>
                    <a:pt x="74" y="185"/>
                  </a:lnTo>
                  <a:lnTo>
                    <a:pt x="81" y="186"/>
                  </a:lnTo>
                  <a:lnTo>
                    <a:pt x="169" y="186"/>
                  </a:lnTo>
                  <a:lnTo>
                    <a:pt x="5" y="844"/>
                  </a:lnTo>
                  <a:lnTo>
                    <a:pt x="3" y="854"/>
                  </a:lnTo>
                  <a:lnTo>
                    <a:pt x="1" y="860"/>
                  </a:lnTo>
                  <a:lnTo>
                    <a:pt x="1" y="865"/>
                  </a:lnTo>
                  <a:lnTo>
                    <a:pt x="1" y="869"/>
                  </a:lnTo>
                  <a:lnTo>
                    <a:pt x="0" y="874"/>
                  </a:lnTo>
                  <a:lnTo>
                    <a:pt x="1" y="884"/>
                  </a:lnTo>
                  <a:lnTo>
                    <a:pt x="5" y="893"/>
                  </a:lnTo>
                  <a:lnTo>
                    <a:pt x="10" y="900"/>
                  </a:lnTo>
                  <a:lnTo>
                    <a:pt x="16" y="905"/>
                  </a:lnTo>
                  <a:lnTo>
                    <a:pt x="23" y="908"/>
                  </a:lnTo>
                  <a:lnTo>
                    <a:pt x="31" y="909"/>
                  </a:lnTo>
                  <a:lnTo>
                    <a:pt x="37" y="910"/>
                  </a:lnTo>
                  <a:lnTo>
                    <a:pt x="49" y="908"/>
                  </a:lnTo>
                  <a:lnTo>
                    <a:pt x="59" y="905"/>
                  </a:lnTo>
                  <a:lnTo>
                    <a:pt x="68" y="898"/>
                  </a:lnTo>
                  <a:lnTo>
                    <a:pt x="75" y="891"/>
                  </a:lnTo>
                  <a:lnTo>
                    <a:pt x="81" y="884"/>
                  </a:lnTo>
                  <a:lnTo>
                    <a:pt x="84" y="875"/>
                  </a:lnTo>
                  <a:lnTo>
                    <a:pt x="86" y="871"/>
                  </a:lnTo>
                  <a:lnTo>
                    <a:pt x="88" y="864"/>
                  </a:lnTo>
                  <a:lnTo>
                    <a:pt x="90" y="854"/>
                  </a:lnTo>
                  <a:lnTo>
                    <a:pt x="93" y="843"/>
                  </a:lnTo>
                  <a:lnTo>
                    <a:pt x="96" y="830"/>
                  </a:lnTo>
                  <a:lnTo>
                    <a:pt x="100" y="816"/>
                  </a:lnTo>
                  <a:lnTo>
                    <a:pt x="103" y="802"/>
                  </a:lnTo>
                  <a:lnTo>
                    <a:pt x="106" y="790"/>
                  </a:lnTo>
                  <a:lnTo>
                    <a:pt x="109" y="778"/>
                  </a:lnTo>
                  <a:lnTo>
                    <a:pt x="138" y="663"/>
                  </a:lnTo>
                  <a:lnTo>
                    <a:pt x="140" y="653"/>
                  </a:lnTo>
                  <a:lnTo>
                    <a:pt x="143" y="641"/>
                  </a:lnTo>
                  <a:lnTo>
                    <a:pt x="154" y="598"/>
                  </a:lnTo>
                  <a:lnTo>
                    <a:pt x="156" y="586"/>
                  </a:lnTo>
                  <a:lnTo>
                    <a:pt x="159" y="576"/>
                  </a:lnTo>
                  <a:lnTo>
                    <a:pt x="161" y="566"/>
                  </a:lnTo>
                  <a:lnTo>
                    <a:pt x="164" y="555"/>
                  </a:lnTo>
                  <a:lnTo>
                    <a:pt x="168" y="543"/>
                  </a:lnTo>
                  <a:lnTo>
                    <a:pt x="170" y="532"/>
                  </a:lnTo>
                  <a:lnTo>
                    <a:pt x="173" y="522"/>
                  </a:lnTo>
                  <a:lnTo>
                    <a:pt x="174" y="515"/>
                  </a:lnTo>
                  <a:lnTo>
                    <a:pt x="175" y="512"/>
                  </a:lnTo>
                  <a:lnTo>
                    <a:pt x="182" y="497"/>
                  </a:lnTo>
                  <a:lnTo>
                    <a:pt x="189" y="487"/>
                  </a:lnTo>
                  <a:lnTo>
                    <a:pt x="196" y="474"/>
                  </a:lnTo>
                  <a:lnTo>
                    <a:pt x="205" y="461"/>
                  </a:lnTo>
                  <a:lnTo>
                    <a:pt x="216" y="447"/>
                  </a:lnTo>
                  <a:lnTo>
                    <a:pt x="228" y="432"/>
                  </a:lnTo>
                  <a:lnTo>
                    <a:pt x="242" y="417"/>
                  </a:lnTo>
                  <a:lnTo>
                    <a:pt x="257" y="403"/>
                  </a:lnTo>
                  <a:lnTo>
                    <a:pt x="274" y="390"/>
                  </a:lnTo>
                  <a:lnTo>
                    <a:pt x="292" y="378"/>
                  </a:lnTo>
                  <a:lnTo>
                    <a:pt x="312" y="368"/>
                  </a:lnTo>
                  <a:lnTo>
                    <a:pt x="334" y="360"/>
                  </a:lnTo>
                  <a:lnTo>
                    <a:pt x="357" y="355"/>
                  </a:lnTo>
                  <a:lnTo>
                    <a:pt x="382" y="354"/>
                  </a:lnTo>
                  <a:lnTo>
                    <a:pt x="398" y="355"/>
                  </a:lnTo>
                  <a:lnTo>
                    <a:pt x="411" y="359"/>
                  </a:lnTo>
                  <a:lnTo>
                    <a:pt x="421" y="365"/>
                  </a:lnTo>
                  <a:lnTo>
                    <a:pt x="431" y="373"/>
                  </a:lnTo>
                  <a:lnTo>
                    <a:pt x="437" y="382"/>
                  </a:lnTo>
                  <a:lnTo>
                    <a:pt x="443" y="394"/>
                  </a:lnTo>
                  <a:lnTo>
                    <a:pt x="447" y="405"/>
                  </a:lnTo>
                  <a:lnTo>
                    <a:pt x="449" y="418"/>
                  </a:lnTo>
                  <a:lnTo>
                    <a:pt x="451" y="430"/>
                  </a:lnTo>
                  <a:lnTo>
                    <a:pt x="451" y="443"/>
                  </a:lnTo>
                  <a:lnTo>
                    <a:pt x="450" y="463"/>
                  </a:lnTo>
                  <a:lnTo>
                    <a:pt x="447" y="485"/>
                  </a:lnTo>
                  <a:lnTo>
                    <a:pt x="442" y="509"/>
                  </a:lnTo>
                  <a:lnTo>
                    <a:pt x="437" y="533"/>
                  </a:lnTo>
                  <a:lnTo>
                    <a:pt x="431" y="560"/>
                  </a:lnTo>
                  <a:lnTo>
                    <a:pt x="423" y="586"/>
                  </a:lnTo>
                  <a:lnTo>
                    <a:pt x="406" y="638"/>
                  </a:lnTo>
                  <a:lnTo>
                    <a:pt x="398" y="662"/>
                  </a:lnTo>
                  <a:lnTo>
                    <a:pt x="390" y="685"/>
                  </a:lnTo>
                  <a:lnTo>
                    <a:pt x="382" y="706"/>
                  </a:lnTo>
                  <a:lnTo>
                    <a:pt x="375" y="724"/>
                  </a:lnTo>
                  <a:lnTo>
                    <a:pt x="369" y="740"/>
                  </a:lnTo>
                  <a:lnTo>
                    <a:pt x="363" y="754"/>
                  </a:lnTo>
                  <a:lnTo>
                    <a:pt x="359" y="770"/>
                  </a:lnTo>
                  <a:lnTo>
                    <a:pt x="356" y="785"/>
                  </a:lnTo>
                  <a:lnTo>
                    <a:pt x="355" y="802"/>
                  </a:lnTo>
                  <a:lnTo>
                    <a:pt x="356" y="824"/>
                  </a:lnTo>
                  <a:lnTo>
                    <a:pt x="362" y="843"/>
                  </a:lnTo>
                  <a:lnTo>
                    <a:pt x="370" y="860"/>
                  </a:lnTo>
                  <a:lnTo>
                    <a:pt x="380" y="875"/>
                  </a:lnTo>
                  <a:lnTo>
                    <a:pt x="393" y="887"/>
                  </a:lnTo>
                  <a:lnTo>
                    <a:pt x="407" y="897"/>
                  </a:lnTo>
                  <a:lnTo>
                    <a:pt x="424" y="904"/>
                  </a:lnTo>
                  <a:lnTo>
                    <a:pt x="441" y="908"/>
                  </a:lnTo>
                  <a:lnTo>
                    <a:pt x="460" y="910"/>
                  </a:lnTo>
                  <a:lnTo>
                    <a:pt x="481" y="908"/>
                  </a:lnTo>
                  <a:lnTo>
                    <a:pt x="500" y="903"/>
                  </a:lnTo>
                  <a:lnTo>
                    <a:pt x="518" y="894"/>
                  </a:lnTo>
                  <a:lnTo>
                    <a:pt x="534" y="883"/>
                  </a:lnTo>
                  <a:lnTo>
                    <a:pt x="549" y="869"/>
                  </a:lnTo>
                  <a:lnTo>
                    <a:pt x="562" y="855"/>
                  </a:lnTo>
                  <a:lnTo>
                    <a:pt x="574" y="839"/>
                  </a:lnTo>
                  <a:lnTo>
                    <a:pt x="584" y="822"/>
                  </a:lnTo>
                  <a:lnTo>
                    <a:pt x="594" y="804"/>
                  </a:lnTo>
                  <a:lnTo>
                    <a:pt x="602" y="788"/>
                  </a:lnTo>
                  <a:lnTo>
                    <a:pt x="609" y="771"/>
                  </a:lnTo>
                  <a:lnTo>
                    <a:pt x="614" y="756"/>
                  </a:lnTo>
                  <a:lnTo>
                    <a:pt x="619" y="742"/>
                  </a:lnTo>
                  <a:lnTo>
                    <a:pt x="623" y="730"/>
                  </a:lnTo>
                  <a:lnTo>
                    <a:pt x="626" y="721"/>
                  </a:lnTo>
                  <a:lnTo>
                    <a:pt x="627" y="714"/>
                  </a:lnTo>
                  <a:lnTo>
                    <a:pt x="627" y="711"/>
                  </a:lnTo>
                  <a:lnTo>
                    <a:pt x="626" y="706"/>
                  </a:lnTo>
                  <a:lnTo>
                    <a:pt x="624" y="702"/>
                  </a:lnTo>
                  <a:lnTo>
                    <a:pt x="621" y="700"/>
                  </a:lnTo>
                  <a:lnTo>
                    <a:pt x="617" y="699"/>
                  </a:lnTo>
                  <a:lnTo>
                    <a:pt x="612" y="699"/>
                  </a:lnTo>
                  <a:lnTo>
                    <a:pt x="605" y="699"/>
                  </a:lnTo>
                  <a:lnTo>
                    <a:pt x="601" y="701"/>
                  </a:lnTo>
                  <a:lnTo>
                    <a:pt x="598" y="705"/>
                  </a:lnTo>
                  <a:lnTo>
                    <a:pt x="596" y="711"/>
                  </a:lnTo>
                  <a:lnTo>
                    <a:pt x="593" y="721"/>
                  </a:lnTo>
                  <a:lnTo>
                    <a:pt x="583" y="752"/>
                  </a:lnTo>
                  <a:lnTo>
                    <a:pt x="572" y="779"/>
                  </a:lnTo>
                  <a:lnTo>
                    <a:pt x="562" y="802"/>
                  </a:lnTo>
                  <a:lnTo>
                    <a:pt x="551" y="821"/>
                  </a:lnTo>
                  <a:lnTo>
                    <a:pt x="539" y="838"/>
                  </a:lnTo>
                  <a:lnTo>
                    <a:pt x="527" y="850"/>
                  </a:lnTo>
                  <a:lnTo>
                    <a:pt x="516" y="861"/>
                  </a:lnTo>
                  <a:lnTo>
                    <a:pt x="504" y="869"/>
                  </a:lnTo>
                  <a:lnTo>
                    <a:pt x="493" y="875"/>
                  </a:lnTo>
                  <a:lnTo>
                    <a:pt x="483" y="879"/>
                  </a:lnTo>
                  <a:lnTo>
                    <a:pt x="472" y="881"/>
                  </a:lnTo>
                  <a:lnTo>
                    <a:pt x="463" y="881"/>
                  </a:lnTo>
                  <a:lnTo>
                    <a:pt x="453" y="880"/>
                  </a:lnTo>
                  <a:lnTo>
                    <a:pt x="444" y="876"/>
                  </a:lnTo>
                  <a:lnTo>
                    <a:pt x="439" y="870"/>
                  </a:lnTo>
                  <a:lnTo>
                    <a:pt x="435" y="862"/>
                  </a:lnTo>
                  <a:lnTo>
                    <a:pt x="433" y="851"/>
                  </a:lnTo>
                  <a:lnTo>
                    <a:pt x="432" y="839"/>
                  </a:lnTo>
                  <a:lnTo>
                    <a:pt x="433" y="819"/>
                  </a:lnTo>
                  <a:lnTo>
                    <a:pt x="437" y="800"/>
                  </a:lnTo>
                  <a:lnTo>
                    <a:pt x="442" y="780"/>
                  </a:lnTo>
                  <a:lnTo>
                    <a:pt x="448" y="764"/>
                  </a:lnTo>
                  <a:lnTo>
                    <a:pt x="459" y="734"/>
                  </a:lnTo>
                  <a:lnTo>
                    <a:pt x="465" y="716"/>
                  </a:lnTo>
                  <a:lnTo>
                    <a:pt x="473" y="696"/>
                  </a:lnTo>
                  <a:lnTo>
                    <a:pt x="481" y="674"/>
                  </a:lnTo>
                  <a:lnTo>
                    <a:pt x="489" y="650"/>
                  </a:lnTo>
                  <a:lnTo>
                    <a:pt x="497" y="625"/>
                  </a:lnTo>
                  <a:lnTo>
                    <a:pt x="505" y="600"/>
                  </a:lnTo>
                  <a:lnTo>
                    <a:pt x="512" y="574"/>
                  </a:lnTo>
                  <a:lnTo>
                    <a:pt x="519" y="550"/>
                  </a:lnTo>
                  <a:lnTo>
                    <a:pt x="525" y="526"/>
                  </a:lnTo>
                  <a:lnTo>
                    <a:pt x="529" y="504"/>
                  </a:lnTo>
                  <a:lnTo>
                    <a:pt x="532" y="483"/>
                  </a:lnTo>
                  <a:lnTo>
                    <a:pt x="533" y="465"/>
                  </a:lnTo>
                  <a:lnTo>
                    <a:pt x="531" y="440"/>
                  </a:lnTo>
                  <a:lnTo>
                    <a:pt x="527" y="418"/>
                  </a:lnTo>
                  <a:lnTo>
                    <a:pt x="520" y="399"/>
                  </a:lnTo>
                  <a:lnTo>
                    <a:pt x="511" y="382"/>
                  </a:lnTo>
                  <a:lnTo>
                    <a:pt x="499" y="367"/>
                  </a:lnTo>
                  <a:lnTo>
                    <a:pt x="485" y="354"/>
                  </a:lnTo>
                  <a:lnTo>
                    <a:pt x="469" y="343"/>
                  </a:lnTo>
                  <a:lnTo>
                    <a:pt x="451" y="336"/>
                  </a:lnTo>
                  <a:lnTo>
                    <a:pt x="431" y="330"/>
                  </a:lnTo>
                  <a:lnTo>
                    <a:pt x="409" y="327"/>
                  </a:lnTo>
                  <a:lnTo>
                    <a:pt x="386" y="326"/>
                  </a:lnTo>
                  <a:lnTo>
                    <a:pt x="372" y="326"/>
                  </a:lnTo>
                  <a:lnTo>
                    <a:pt x="358" y="327"/>
                  </a:lnTo>
                  <a:lnTo>
                    <a:pt x="341" y="330"/>
                  </a:lnTo>
                  <a:lnTo>
                    <a:pt x="323" y="334"/>
                  </a:lnTo>
                  <a:lnTo>
                    <a:pt x="304" y="341"/>
                  </a:lnTo>
                  <a:lnTo>
                    <a:pt x="284" y="351"/>
                  </a:lnTo>
                  <a:lnTo>
                    <a:pt x="262" y="363"/>
                  </a:lnTo>
                  <a:lnTo>
                    <a:pt x="240" y="379"/>
                  </a:lnTo>
                  <a:lnTo>
                    <a:pt x="219" y="399"/>
                  </a:lnTo>
                  <a:lnTo>
                    <a:pt x="197" y="424"/>
                  </a:lnTo>
                  <a:lnTo>
                    <a:pt x="256" y="18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123" y="1921"/>
              <a:ext cx="756" cy="584"/>
            </a:xfrm>
            <a:custGeom>
              <a:avLst/>
              <a:gdLst/>
              <a:ahLst/>
              <a:cxnLst>
                <a:cxn ang="0">
                  <a:pos x="342" y="531"/>
                </a:cxn>
                <a:cxn ang="0">
                  <a:pos x="400" y="578"/>
                </a:cxn>
                <a:cxn ang="0">
                  <a:pos x="495" y="575"/>
                </a:cxn>
                <a:cxn ang="0">
                  <a:pos x="594" y="512"/>
                </a:cxn>
                <a:cxn ang="0">
                  <a:pos x="672" y="403"/>
                </a:cxn>
                <a:cxn ang="0">
                  <a:pos x="723" y="274"/>
                </a:cxn>
                <a:cxn ang="0">
                  <a:pos x="749" y="161"/>
                </a:cxn>
                <a:cxn ang="0">
                  <a:pos x="756" y="91"/>
                </a:cxn>
                <a:cxn ang="0">
                  <a:pos x="744" y="30"/>
                </a:cxn>
                <a:cxn ang="0">
                  <a:pos x="722" y="5"/>
                </a:cxn>
                <a:cxn ang="0">
                  <a:pos x="700" y="0"/>
                </a:cxn>
                <a:cxn ang="0">
                  <a:pos x="652" y="25"/>
                </a:cxn>
                <a:cxn ang="0">
                  <a:pos x="637" y="70"/>
                </a:cxn>
                <a:cxn ang="0">
                  <a:pos x="656" y="97"/>
                </a:cxn>
                <a:cxn ang="0">
                  <a:pos x="696" y="166"/>
                </a:cxn>
                <a:cxn ang="0">
                  <a:pos x="699" y="231"/>
                </a:cxn>
                <a:cxn ang="0">
                  <a:pos x="667" y="330"/>
                </a:cxn>
                <a:cxn ang="0">
                  <a:pos x="601" y="423"/>
                </a:cxn>
                <a:cxn ang="0">
                  <a:pos x="510" y="482"/>
                </a:cxn>
                <a:cxn ang="0">
                  <a:pos x="443" y="490"/>
                </a:cxn>
                <a:cxn ang="0">
                  <a:pos x="398" y="472"/>
                </a:cxn>
                <a:cxn ang="0">
                  <a:pos x="364" y="409"/>
                </a:cxn>
                <a:cxn ang="0">
                  <a:pos x="364" y="382"/>
                </a:cxn>
                <a:cxn ang="0">
                  <a:pos x="385" y="330"/>
                </a:cxn>
                <a:cxn ang="0">
                  <a:pos x="407" y="256"/>
                </a:cxn>
                <a:cxn ang="0">
                  <a:pos x="411" y="215"/>
                </a:cxn>
                <a:cxn ang="0">
                  <a:pos x="385" y="194"/>
                </a:cxn>
                <a:cxn ang="0">
                  <a:pos x="349" y="226"/>
                </a:cxn>
                <a:cxn ang="0">
                  <a:pos x="340" y="262"/>
                </a:cxn>
                <a:cxn ang="0">
                  <a:pos x="326" y="335"/>
                </a:cxn>
                <a:cxn ang="0">
                  <a:pos x="319" y="382"/>
                </a:cxn>
                <a:cxn ang="0">
                  <a:pos x="273" y="436"/>
                </a:cxn>
                <a:cxn ang="0">
                  <a:pos x="200" y="483"/>
                </a:cxn>
                <a:cxn ang="0">
                  <a:pos x="133" y="490"/>
                </a:cxn>
                <a:cxn ang="0">
                  <a:pos x="75" y="459"/>
                </a:cxn>
                <a:cxn ang="0">
                  <a:pos x="46" y="399"/>
                </a:cxn>
                <a:cxn ang="0">
                  <a:pos x="42" y="307"/>
                </a:cxn>
                <a:cxn ang="0">
                  <a:pos x="87" y="158"/>
                </a:cxn>
                <a:cxn ang="0">
                  <a:pos x="154" y="46"/>
                </a:cxn>
                <a:cxn ang="0">
                  <a:pos x="161" y="31"/>
                </a:cxn>
                <a:cxn ang="0">
                  <a:pos x="151" y="15"/>
                </a:cxn>
                <a:cxn ang="0">
                  <a:pos x="126" y="29"/>
                </a:cxn>
                <a:cxn ang="0">
                  <a:pos x="82" y="99"/>
                </a:cxn>
                <a:cxn ang="0">
                  <a:pos x="53" y="158"/>
                </a:cxn>
                <a:cxn ang="0">
                  <a:pos x="19" y="259"/>
                </a:cxn>
                <a:cxn ang="0">
                  <a:pos x="3" y="355"/>
                </a:cxn>
                <a:cxn ang="0">
                  <a:pos x="0" y="424"/>
                </a:cxn>
                <a:cxn ang="0">
                  <a:pos x="18" y="506"/>
                </a:cxn>
                <a:cxn ang="0">
                  <a:pos x="61" y="562"/>
                </a:cxn>
                <a:cxn ang="0">
                  <a:pos x="135" y="584"/>
                </a:cxn>
                <a:cxn ang="0">
                  <a:pos x="224" y="559"/>
                </a:cxn>
                <a:cxn ang="0">
                  <a:pos x="293" y="500"/>
                </a:cxn>
              </a:cxnLst>
              <a:rect l="0" t="0" r="r" b="b"/>
              <a:pathLst>
                <a:path w="756" h="584">
                  <a:moveTo>
                    <a:pt x="320" y="464"/>
                  </a:moveTo>
                  <a:lnTo>
                    <a:pt x="325" y="489"/>
                  </a:lnTo>
                  <a:lnTo>
                    <a:pt x="333" y="512"/>
                  </a:lnTo>
                  <a:lnTo>
                    <a:pt x="342" y="531"/>
                  </a:lnTo>
                  <a:lnTo>
                    <a:pt x="354" y="547"/>
                  </a:lnTo>
                  <a:lnTo>
                    <a:pt x="367" y="560"/>
                  </a:lnTo>
                  <a:lnTo>
                    <a:pt x="383" y="571"/>
                  </a:lnTo>
                  <a:lnTo>
                    <a:pt x="400" y="578"/>
                  </a:lnTo>
                  <a:lnTo>
                    <a:pt x="419" y="582"/>
                  </a:lnTo>
                  <a:lnTo>
                    <a:pt x="440" y="584"/>
                  </a:lnTo>
                  <a:lnTo>
                    <a:pt x="468" y="582"/>
                  </a:lnTo>
                  <a:lnTo>
                    <a:pt x="495" y="575"/>
                  </a:lnTo>
                  <a:lnTo>
                    <a:pt x="521" y="565"/>
                  </a:lnTo>
                  <a:lnTo>
                    <a:pt x="547" y="550"/>
                  </a:lnTo>
                  <a:lnTo>
                    <a:pt x="571" y="533"/>
                  </a:lnTo>
                  <a:lnTo>
                    <a:pt x="594" y="512"/>
                  </a:lnTo>
                  <a:lnTo>
                    <a:pt x="616" y="489"/>
                  </a:lnTo>
                  <a:lnTo>
                    <a:pt x="635" y="464"/>
                  </a:lnTo>
                  <a:lnTo>
                    <a:pt x="655" y="434"/>
                  </a:lnTo>
                  <a:lnTo>
                    <a:pt x="672" y="403"/>
                  </a:lnTo>
                  <a:lnTo>
                    <a:pt x="688" y="371"/>
                  </a:lnTo>
                  <a:lnTo>
                    <a:pt x="701" y="339"/>
                  </a:lnTo>
                  <a:lnTo>
                    <a:pt x="713" y="306"/>
                  </a:lnTo>
                  <a:lnTo>
                    <a:pt x="723" y="274"/>
                  </a:lnTo>
                  <a:lnTo>
                    <a:pt x="732" y="243"/>
                  </a:lnTo>
                  <a:lnTo>
                    <a:pt x="739" y="214"/>
                  </a:lnTo>
                  <a:lnTo>
                    <a:pt x="744" y="186"/>
                  </a:lnTo>
                  <a:lnTo>
                    <a:pt x="749" y="161"/>
                  </a:lnTo>
                  <a:lnTo>
                    <a:pt x="752" y="138"/>
                  </a:lnTo>
                  <a:lnTo>
                    <a:pt x="754" y="118"/>
                  </a:lnTo>
                  <a:lnTo>
                    <a:pt x="755" y="103"/>
                  </a:lnTo>
                  <a:lnTo>
                    <a:pt x="756" y="91"/>
                  </a:lnTo>
                  <a:lnTo>
                    <a:pt x="755" y="71"/>
                  </a:lnTo>
                  <a:lnTo>
                    <a:pt x="753" y="55"/>
                  </a:lnTo>
                  <a:lnTo>
                    <a:pt x="749" y="41"/>
                  </a:lnTo>
                  <a:lnTo>
                    <a:pt x="744" y="30"/>
                  </a:lnTo>
                  <a:lnTo>
                    <a:pt x="739" y="21"/>
                  </a:lnTo>
                  <a:lnTo>
                    <a:pt x="734" y="14"/>
                  </a:lnTo>
                  <a:lnTo>
                    <a:pt x="728" y="8"/>
                  </a:lnTo>
                  <a:lnTo>
                    <a:pt x="722" y="5"/>
                  </a:lnTo>
                  <a:lnTo>
                    <a:pt x="716" y="2"/>
                  </a:lnTo>
                  <a:lnTo>
                    <a:pt x="712" y="1"/>
                  </a:lnTo>
                  <a:lnTo>
                    <a:pt x="707" y="0"/>
                  </a:lnTo>
                  <a:lnTo>
                    <a:pt x="700" y="0"/>
                  </a:lnTo>
                  <a:lnTo>
                    <a:pt x="687" y="2"/>
                  </a:lnTo>
                  <a:lnTo>
                    <a:pt x="674" y="7"/>
                  </a:lnTo>
                  <a:lnTo>
                    <a:pt x="662" y="15"/>
                  </a:lnTo>
                  <a:lnTo>
                    <a:pt x="652" y="25"/>
                  </a:lnTo>
                  <a:lnTo>
                    <a:pt x="644" y="37"/>
                  </a:lnTo>
                  <a:lnTo>
                    <a:pt x="639" y="49"/>
                  </a:lnTo>
                  <a:lnTo>
                    <a:pt x="637" y="61"/>
                  </a:lnTo>
                  <a:lnTo>
                    <a:pt x="637" y="70"/>
                  </a:lnTo>
                  <a:lnTo>
                    <a:pt x="640" y="78"/>
                  </a:lnTo>
                  <a:lnTo>
                    <a:pt x="644" y="85"/>
                  </a:lnTo>
                  <a:lnTo>
                    <a:pt x="649" y="90"/>
                  </a:lnTo>
                  <a:lnTo>
                    <a:pt x="656" y="97"/>
                  </a:lnTo>
                  <a:lnTo>
                    <a:pt x="672" y="115"/>
                  </a:lnTo>
                  <a:lnTo>
                    <a:pt x="683" y="133"/>
                  </a:lnTo>
                  <a:lnTo>
                    <a:pt x="691" y="150"/>
                  </a:lnTo>
                  <a:lnTo>
                    <a:pt x="696" y="166"/>
                  </a:lnTo>
                  <a:lnTo>
                    <a:pt x="699" y="181"/>
                  </a:lnTo>
                  <a:lnTo>
                    <a:pt x="700" y="195"/>
                  </a:lnTo>
                  <a:lnTo>
                    <a:pt x="700" y="209"/>
                  </a:lnTo>
                  <a:lnTo>
                    <a:pt x="699" y="231"/>
                  </a:lnTo>
                  <a:lnTo>
                    <a:pt x="695" y="255"/>
                  </a:lnTo>
                  <a:lnTo>
                    <a:pt x="688" y="280"/>
                  </a:lnTo>
                  <a:lnTo>
                    <a:pt x="679" y="306"/>
                  </a:lnTo>
                  <a:lnTo>
                    <a:pt x="667" y="330"/>
                  </a:lnTo>
                  <a:lnTo>
                    <a:pt x="653" y="356"/>
                  </a:lnTo>
                  <a:lnTo>
                    <a:pt x="638" y="380"/>
                  </a:lnTo>
                  <a:lnTo>
                    <a:pt x="621" y="402"/>
                  </a:lnTo>
                  <a:lnTo>
                    <a:pt x="601" y="423"/>
                  </a:lnTo>
                  <a:lnTo>
                    <a:pt x="581" y="442"/>
                  </a:lnTo>
                  <a:lnTo>
                    <a:pt x="558" y="459"/>
                  </a:lnTo>
                  <a:lnTo>
                    <a:pt x="535" y="472"/>
                  </a:lnTo>
                  <a:lnTo>
                    <a:pt x="510" y="482"/>
                  </a:lnTo>
                  <a:lnTo>
                    <a:pt x="484" y="488"/>
                  </a:lnTo>
                  <a:lnTo>
                    <a:pt x="458" y="491"/>
                  </a:lnTo>
                  <a:lnTo>
                    <a:pt x="451" y="491"/>
                  </a:lnTo>
                  <a:lnTo>
                    <a:pt x="443" y="490"/>
                  </a:lnTo>
                  <a:lnTo>
                    <a:pt x="433" y="488"/>
                  </a:lnTo>
                  <a:lnTo>
                    <a:pt x="421" y="486"/>
                  </a:lnTo>
                  <a:lnTo>
                    <a:pt x="409" y="480"/>
                  </a:lnTo>
                  <a:lnTo>
                    <a:pt x="398" y="472"/>
                  </a:lnTo>
                  <a:lnTo>
                    <a:pt x="388" y="462"/>
                  </a:lnTo>
                  <a:lnTo>
                    <a:pt x="377" y="445"/>
                  </a:lnTo>
                  <a:lnTo>
                    <a:pt x="370" y="428"/>
                  </a:lnTo>
                  <a:lnTo>
                    <a:pt x="364" y="409"/>
                  </a:lnTo>
                  <a:lnTo>
                    <a:pt x="362" y="390"/>
                  </a:lnTo>
                  <a:lnTo>
                    <a:pt x="362" y="388"/>
                  </a:lnTo>
                  <a:lnTo>
                    <a:pt x="363" y="385"/>
                  </a:lnTo>
                  <a:lnTo>
                    <a:pt x="364" y="382"/>
                  </a:lnTo>
                  <a:lnTo>
                    <a:pt x="366" y="377"/>
                  </a:lnTo>
                  <a:lnTo>
                    <a:pt x="370" y="370"/>
                  </a:lnTo>
                  <a:lnTo>
                    <a:pt x="377" y="350"/>
                  </a:lnTo>
                  <a:lnTo>
                    <a:pt x="385" y="330"/>
                  </a:lnTo>
                  <a:lnTo>
                    <a:pt x="391" y="310"/>
                  </a:lnTo>
                  <a:lnTo>
                    <a:pt x="398" y="291"/>
                  </a:lnTo>
                  <a:lnTo>
                    <a:pt x="402" y="272"/>
                  </a:lnTo>
                  <a:lnTo>
                    <a:pt x="407" y="256"/>
                  </a:lnTo>
                  <a:lnTo>
                    <a:pt x="409" y="243"/>
                  </a:lnTo>
                  <a:lnTo>
                    <a:pt x="412" y="231"/>
                  </a:lnTo>
                  <a:lnTo>
                    <a:pt x="412" y="224"/>
                  </a:lnTo>
                  <a:lnTo>
                    <a:pt x="411" y="215"/>
                  </a:lnTo>
                  <a:lnTo>
                    <a:pt x="408" y="207"/>
                  </a:lnTo>
                  <a:lnTo>
                    <a:pt x="402" y="200"/>
                  </a:lnTo>
                  <a:lnTo>
                    <a:pt x="395" y="196"/>
                  </a:lnTo>
                  <a:lnTo>
                    <a:pt x="385" y="194"/>
                  </a:lnTo>
                  <a:lnTo>
                    <a:pt x="375" y="196"/>
                  </a:lnTo>
                  <a:lnTo>
                    <a:pt x="366" y="202"/>
                  </a:lnTo>
                  <a:lnTo>
                    <a:pt x="358" y="213"/>
                  </a:lnTo>
                  <a:lnTo>
                    <a:pt x="349" y="226"/>
                  </a:lnTo>
                  <a:lnTo>
                    <a:pt x="348" y="231"/>
                  </a:lnTo>
                  <a:lnTo>
                    <a:pt x="346" y="238"/>
                  </a:lnTo>
                  <a:lnTo>
                    <a:pt x="343" y="248"/>
                  </a:lnTo>
                  <a:lnTo>
                    <a:pt x="340" y="262"/>
                  </a:lnTo>
                  <a:lnTo>
                    <a:pt x="337" y="277"/>
                  </a:lnTo>
                  <a:lnTo>
                    <a:pt x="333" y="295"/>
                  </a:lnTo>
                  <a:lnTo>
                    <a:pt x="329" y="314"/>
                  </a:lnTo>
                  <a:lnTo>
                    <a:pt x="326" y="335"/>
                  </a:lnTo>
                  <a:lnTo>
                    <a:pt x="323" y="357"/>
                  </a:lnTo>
                  <a:lnTo>
                    <a:pt x="321" y="368"/>
                  </a:lnTo>
                  <a:lnTo>
                    <a:pt x="320" y="377"/>
                  </a:lnTo>
                  <a:lnTo>
                    <a:pt x="319" y="382"/>
                  </a:lnTo>
                  <a:lnTo>
                    <a:pt x="316" y="387"/>
                  </a:lnTo>
                  <a:lnTo>
                    <a:pt x="311" y="392"/>
                  </a:lnTo>
                  <a:lnTo>
                    <a:pt x="292" y="416"/>
                  </a:lnTo>
                  <a:lnTo>
                    <a:pt x="273" y="436"/>
                  </a:lnTo>
                  <a:lnTo>
                    <a:pt x="255" y="452"/>
                  </a:lnTo>
                  <a:lnTo>
                    <a:pt x="236" y="465"/>
                  </a:lnTo>
                  <a:lnTo>
                    <a:pt x="218" y="476"/>
                  </a:lnTo>
                  <a:lnTo>
                    <a:pt x="200" y="483"/>
                  </a:lnTo>
                  <a:lnTo>
                    <a:pt x="184" y="488"/>
                  </a:lnTo>
                  <a:lnTo>
                    <a:pt x="168" y="490"/>
                  </a:lnTo>
                  <a:lnTo>
                    <a:pt x="153" y="491"/>
                  </a:lnTo>
                  <a:lnTo>
                    <a:pt x="133" y="490"/>
                  </a:lnTo>
                  <a:lnTo>
                    <a:pt x="115" y="486"/>
                  </a:lnTo>
                  <a:lnTo>
                    <a:pt x="100" y="478"/>
                  </a:lnTo>
                  <a:lnTo>
                    <a:pt x="86" y="470"/>
                  </a:lnTo>
                  <a:lnTo>
                    <a:pt x="75" y="459"/>
                  </a:lnTo>
                  <a:lnTo>
                    <a:pt x="65" y="446"/>
                  </a:lnTo>
                  <a:lnTo>
                    <a:pt x="57" y="432"/>
                  </a:lnTo>
                  <a:lnTo>
                    <a:pt x="51" y="416"/>
                  </a:lnTo>
                  <a:lnTo>
                    <a:pt x="46" y="399"/>
                  </a:lnTo>
                  <a:lnTo>
                    <a:pt x="43" y="381"/>
                  </a:lnTo>
                  <a:lnTo>
                    <a:pt x="41" y="363"/>
                  </a:lnTo>
                  <a:lnTo>
                    <a:pt x="40" y="344"/>
                  </a:lnTo>
                  <a:lnTo>
                    <a:pt x="42" y="307"/>
                  </a:lnTo>
                  <a:lnTo>
                    <a:pt x="49" y="270"/>
                  </a:lnTo>
                  <a:lnTo>
                    <a:pt x="58" y="232"/>
                  </a:lnTo>
                  <a:lnTo>
                    <a:pt x="72" y="195"/>
                  </a:lnTo>
                  <a:lnTo>
                    <a:pt x="87" y="158"/>
                  </a:lnTo>
                  <a:lnTo>
                    <a:pt x="105" y="122"/>
                  </a:lnTo>
                  <a:lnTo>
                    <a:pt x="126" y="87"/>
                  </a:lnTo>
                  <a:lnTo>
                    <a:pt x="148" y="53"/>
                  </a:lnTo>
                  <a:lnTo>
                    <a:pt x="154" y="46"/>
                  </a:lnTo>
                  <a:lnTo>
                    <a:pt x="157" y="40"/>
                  </a:lnTo>
                  <a:lnTo>
                    <a:pt x="159" y="36"/>
                  </a:lnTo>
                  <a:lnTo>
                    <a:pt x="160" y="33"/>
                  </a:lnTo>
                  <a:lnTo>
                    <a:pt x="161" y="31"/>
                  </a:lnTo>
                  <a:lnTo>
                    <a:pt x="161" y="29"/>
                  </a:lnTo>
                  <a:lnTo>
                    <a:pt x="159" y="22"/>
                  </a:lnTo>
                  <a:lnTo>
                    <a:pt x="156" y="17"/>
                  </a:lnTo>
                  <a:lnTo>
                    <a:pt x="151" y="15"/>
                  </a:lnTo>
                  <a:lnTo>
                    <a:pt x="145" y="14"/>
                  </a:lnTo>
                  <a:lnTo>
                    <a:pt x="140" y="16"/>
                  </a:lnTo>
                  <a:lnTo>
                    <a:pt x="133" y="21"/>
                  </a:lnTo>
                  <a:lnTo>
                    <a:pt x="126" y="29"/>
                  </a:lnTo>
                  <a:lnTo>
                    <a:pt x="118" y="41"/>
                  </a:lnTo>
                  <a:lnTo>
                    <a:pt x="109" y="53"/>
                  </a:lnTo>
                  <a:lnTo>
                    <a:pt x="100" y="68"/>
                  </a:lnTo>
                  <a:lnTo>
                    <a:pt x="82" y="99"/>
                  </a:lnTo>
                  <a:lnTo>
                    <a:pt x="74" y="116"/>
                  </a:lnTo>
                  <a:lnTo>
                    <a:pt x="66" y="130"/>
                  </a:lnTo>
                  <a:lnTo>
                    <a:pt x="59" y="145"/>
                  </a:lnTo>
                  <a:lnTo>
                    <a:pt x="53" y="158"/>
                  </a:lnTo>
                  <a:lnTo>
                    <a:pt x="48" y="169"/>
                  </a:lnTo>
                  <a:lnTo>
                    <a:pt x="36" y="200"/>
                  </a:lnTo>
                  <a:lnTo>
                    <a:pt x="26" y="230"/>
                  </a:lnTo>
                  <a:lnTo>
                    <a:pt x="19" y="259"/>
                  </a:lnTo>
                  <a:lnTo>
                    <a:pt x="12" y="286"/>
                  </a:lnTo>
                  <a:lnTo>
                    <a:pt x="8" y="311"/>
                  </a:lnTo>
                  <a:lnTo>
                    <a:pt x="5" y="334"/>
                  </a:lnTo>
                  <a:lnTo>
                    <a:pt x="3" y="355"/>
                  </a:lnTo>
                  <a:lnTo>
                    <a:pt x="0" y="372"/>
                  </a:lnTo>
                  <a:lnTo>
                    <a:pt x="0" y="385"/>
                  </a:lnTo>
                  <a:lnTo>
                    <a:pt x="0" y="401"/>
                  </a:lnTo>
                  <a:lnTo>
                    <a:pt x="0" y="424"/>
                  </a:lnTo>
                  <a:lnTo>
                    <a:pt x="3" y="447"/>
                  </a:lnTo>
                  <a:lnTo>
                    <a:pt x="6" y="468"/>
                  </a:lnTo>
                  <a:lnTo>
                    <a:pt x="11" y="488"/>
                  </a:lnTo>
                  <a:lnTo>
                    <a:pt x="18" y="506"/>
                  </a:lnTo>
                  <a:lnTo>
                    <a:pt x="26" y="523"/>
                  </a:lnTo>
                  <a:lnTo>
                    <a:pt x="36" y="538"/>
                  </a:lnTo>
                  <a:lnTo>
                    <a:pt x="48" y="551"/>
                  </a:lnTo>
                  <a:lnTo>
                    <a:pt x="61" y="562"/>
                  </a:lnTo>
                  <a:lnTo>
                    <a:pt x="77" y="572"/>
                  </a:lnTo>
                  <a:lnTo>
                    <a:pt x="94" y="578"/>
                  </a:lnTo>
                  <a:lnTo>
                    <a:pt x="114" y="582"/>
                  </a:lnTo>
                  <a:lnTo>
                    <a:pt x="135" y="584"/>
                  </a:lnTo>
                  <a:lnTo>
                    <a:pt x="159" y="582"/>
                  </a:lnTo>
                  <a:lnTo>
                    <a:pt x="182" y="577"/>
                  </a:lnTo>
                  <a:lnTo>
                    <a:pt x="204" y="570"/>
                  </a:lnTo>
                  <a:lnTo>
                    <a:pt x="224" y="559"/>
                  </a:lnTo>
                  <a:lnTo>
                    <a:pt x="243" y="546"/>
                  </a:lnTo>
                  <a:lnTo>
                    <a:pt x="261" y="532"/>
                  </a:lnTo>
                  <a:lnTo>
                    <a:pt x="278" y="517"/>
                  </a:lnTo>
                  <a:lnTo>
                    <a:pt x="293" y="500"/>
                  </a:lnTo>
                  <a:lnTo>
                    <a:pt x="307" y="482"/>
                  </a:lnTo>
                  <a:lnTo>
                    <a:pt x="320" y="4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56" y="2286"/>
              <a:ext cx="388" cy="407"/>
            </a:xfrm>
            <a:custGeom>
              <a:avLst/>
              <a:gdLst/>
              <a:ahLst/>
              <a:cxnLst>
                <a:cxn ang="0">
                  <a:pos x="324" y="56"/>
                </a:cxn>
                <a:cxn ang="0">
                  <a:pos x="305" y="68"/>
                </a:cxn>
                <a:cxn ang="0">
                  <a:pos x="295" y="85"/>
                </a:cxn>
                <a:cxn ang="0">
                  <a:pos x="291" y="103"/>
                </a:cxn>
                <a:cxn ang="0">
                  <a:pos x="295" y="120"/>
                </a:cxn>
                <a:cxn ang="0">
                  <a:pos x="305" y="130"/>
                </a:cxn>
                <a:cxn ang="0">
                  <a:pos x="319" y="135"/>
                </a:cxn>
                <a:cxn ang="0">
                  <a:pos x="333" y="135"/>
                </a:cxn>
                <a:cxn ang="0">
                  <a:pos x="348" y="131"/>
                </a:cxn>
                <a:cxn ang="0">
                  <a:pos x="362" y="121"/>
                </a:cxn>
                <a:cxn ang="0">
                  <a:pos x="373" y="103"/>
                </a:cxn>
                <a:cxn ang="0">
                  <a:pos x="377" y="78"/>
                </a:cxn>
                <a:cxn ang="0">
                  <a:pos x="371" y="51"/>
                </a:cxn>
                <a:cxn ang="0">
                  <a:pos x="357" y="31"/>
                </a:cxn>
                <a:cxn ang="0">
                  <a:pos x="336" y="16"/>
                </a:cxn>
                <a:cxn ang="0">
                  <a:pos x="311" y="7"/>
                </a:cxn>
                <a:cxn ang="0">
                  <a:pos x="284" y="1"/>
                </a:cxn>
                <a:cxn ang="0">
                  <a:pos x="225" y="3"/>
                </a:cxn>
                <a:cxn ang="0">
                  <a:pos x="162" y="21"/>
                </a:cxn>
                <a:cxn ang="0">
                  <a:pos x="104" y="56"/>
                </a:cxn>
                <a:cxn ang="0">
                  <a:pos x="57" y="102"/>
                </a:cxn>
                <a:cxn ang="0">
                  <a:pos x="22" y="158"/>
                </a:cxn>
                <a:cxn ang="0">
                  <a:pos x="3" y="219"/>
                </a:cxn>
                <a:cxn ang="0">
                  <a:pos x="1" y="267"/>
                </a:cxn>
                <a:cxn ang="0">
                  <a:pos x="9" y="303"/>
                </a:cxn>
                <a:cxn ang="0">
                  <a:pos x="25" y="336"/>
                </a:cxn>
                <a:cxn ang="0">
                  <a:pos x="48" y="364"/>
                </a:cxn>
                <a:cxn ang="0">
                  <a:pos x="79" y="387"/>
                </a:cxn>
                <a:cxn ang="0">
                  <a:pos x="118" y="401"/>
                </a:cxn>
                <a:cxn ang="0">
                  <a:pos x="166" y="407"/>
                </a:cxn>
                <a:cxn ang="0">
                  <a:pos x="226" y="402"/>
                </a:cxn>
                <a:cxn ang="0">
                  <a:pos x="276" y="389"/>
                </a:cxn>
                <a:cxn ang="0">
                  <a:pos x="316" y="371"/>
                </a:cxn>
                <a:cxn ang="0">
                  <a:pos x="348" y="351"/>
                </a:cxn>
                <a:cxn ang="0">
                  <a:pos x="370" y="331"/>
                </a:cxn>
                <a:cxn ang="0">
                  <a:pos x="383" y="315"/>
                </a:cxn>
                <a:cxn ang="0">
                  <a:pos x="388" y="305"/>
                </a:cxn>
                <a:cxn ang="0">
                  <a:pos x="383" y="296"/>
                </a:cxn>
                <a:cxn ang="0">
                  <a:pos x="372" y="290"/>
                </a:cxn>
                <a:cxn ang="0">
                  <a:pos x="366" y="291"/>
                </a:cxn>
                <a:cxn ang="0">
                  <a:pos x="358" y="298"/>
                </a:cxn>
                <a:cxn ang="0">
                  <a:pos x="321" y="334"/>
                </a:cxn>
                <a:cxn ang="0">
                  <a:pos x="281" y="357"/>
                </a:cxn>
                <a:cxn ang="0">
                  <a:pos x="243" y="371"/>
                </a:cxn>
                <a:cxn ang="0">
                  <a:pos x="209" y="379"/>
                </a:cxn>
                <a:cxn ang="0">
                  <a:pos x="183" y="381"/>
                </a:cxn>
                <a:cxn ang="0">
                  <a:pos x="167" y="382"/>
                </a:cxn>
                <a:cxn ang="0">
                  <a:pos x="133" y="377"/>
                </a:cxn>
                <a:cxn ang="0">
                  <a:pos x="107" y="363"/>
                </a:cxn>
                <a:cxn ang="0">
                  <a:pos x="89" y="341"/>
                </a:cxn>
                <a:cxn ang="0">
                  <a:pos x="78" y="313"/>
                </a:cxn>
                <a:cxn ang="0">
                  <a:pos x="74" y="281"/>
                </a:cxn>
                <a:cxn ang="0">
                  <a:pos x="76" y="258"/>
                </a:cxn>
                <a:cxn ang="0">
                  <a:pos x="82" y="222"/>
                </a:cxn>
                <a:cxn ang="0">
                  <a:pos x="92" y="180"/>
                </a:cxn>
                <a:cxn ang="0">
                  <a:pos x="109" y="135"/>
                </a:cxn>
                <a:cxn ang="0">
                  <a:pos x="134" y="94"/>
                </a:cxn>
                <a:cxn ang="0">
                  <a:pos x="171" y="57"/>
                </a:cxn>
                <a:cxn ang="0">
                  <a:pos x="214" y="34"/>
                </a:cxn>
                <a:cxn ang="0">
                  <a:pos x="259" y="25"/>
                </a:cxn>
                <a:cxn ang="0">
                  <a:pos x="276" y="26"/>
                </a:cxn>
                <a:cxn ang="0">
                  <a:pos x="300" y="31"/>
                </a:cxn>
                <a:cxn ang="0">
                  <a:pos x="326" y="43"/>
                </a:cxn>
              </a:cxnLst>
              <a:rect l="0" t="0" r="r" b="b"/>
              <a:pathLst>
                <a:path w="388" h="407">
                  <a:moveTo>
                    <a:pt x="336" y="52"/>
                  </a:moveTo>
                  <a:lnTo>
                    <a:pt x="324" y="56"/>
                  </a:lnTo>
                  <a:lnTo>
                    <a:pt x="313" y="61"/>
                  </a:lnTo>
                  <a:lnTo>
                    <a:pt x="305" y="68"/>
                  </a:lnTo>
                  <a:lnTo>
                    <a:pt x="299" y="76"/>
                  </a:lnTo>
                  <a:lnTo>
                    <a:pt x="295" y="85"/>
                  </a:lnTo>
                  <a:lnTo>
                    <a:pt x="292" y="94"/>
                  </a:lnTo>
                  <a:lnTo>
                    <a:pt x="291" y="103"/>
                  </a:lnTo>
                  <a:lnTo>
                    <a:pt x="292" y="112"/>
                  </a:lnTo>
                  <a:lnTo>
                    <a:pt x="295" y="120"/>
                  </a:lnTo>
                  <a:lnTo>
                    <a:pt x="299" y="126"/>
                  </a:lnTo>
                  <a:lnTo>
                    <a:pt x="305" y="130"/>
                  </a:lnTo>
                  <a:lnTo>
                    <a:pt x="312" y="134"/>
                  </a:lnTo>
                  <a:lnTo>
                    <a:pt x="319" y="135"/>
                  </a:lnTo>
                  <a:lnTo>
                    <a:pt x="326" y="136"/>
                  </a:lnTo>
                  <a:lnTo>
                    <a:pt x="333" y="135"/>
                  </a:lnTo>
                  <a:lnTo>
                    <a:pt x="340" y="134"/>
                  </a:lnTo>
                  <a:lnTo>
                    <a:pt x="348" y="131"/>
                  </a:lnTo>
                  <a:lnTo>
                    <a:pt x="355" y="126"/>
                  </a:lnTo>
                  <a:lnTo>
                    <a:pt x="362" y="121"/>
                  </a:lnTo>
                  <a:lnTo>
                    <a:pt x="368" y="113"/>
                  </a:lnTo>
                  <a:lnTo>
                    <a:pt x="373" y="103"/>
                  </a:lnTo>
                  <a:lnTo>
                    <a:pt x="376" y="92"/>
                  </a:lnTo>
                  <a:lnTo>
                    <a:pt x="377" y="78"/>
                  </a:lnTo>
                  <a:lnTo>
                    <a:pt x="376" y="64"/>
                  </a:lnTo>
                  <a:lnTo>
                    <a:pt x="371" y="51"/>
                  </a:lnTo>
                  <a:lnTo>
                    <a:pt x="365" y="40"/>
                  </a:lnTo>
                  <a:lnTo>
                    <a:pt x="357" y="31"/>
                  </a:lnTo>
                  <a:lnTo>
                    <a:pt x="347" y="22"/>
                  </a:lnTo>
                  <a:lnTo>
                    <a:pt x="336" y="16"/>
                  </a:lnTo>
                  <a:lnTo>
                    <a:pt x="324" y="11"/>
                  </a:lnTo>
                  <a:lnTo>
                    <a:pt x="311" y="7"/>
                  </a:lnTo>
                  <a:lnTo>
                    <a:pt x="297" y="3"/>
                  </a:lnTo>
                  <a:lnTo>
                    <a:pt x="284" y="1"/>
                  </a:lnTo>
                  <a:lnTo>
                    <a:pt x="259" y="0"/>
                  </a:lnTo>
                  <a:lnTo>
                    <a:pt x="225" y="3"/>
                  </a:lnTo>
                  <a:lnTo>
                    <a:pt x="193" y="10"/>
                  </a:lnTo>
                  <a:lnTo>
                    <a:pt x="162" y="21"/>
                  </a:lnTo>
                  <a:lnTo>
                    <a:pt x="132" y="37"/>
                  </a:lnTo>
                  <a:lnTo>
                    <a:pt x="104" y="56"/>
                  </a:lnTo>
                  <a:lnTo>
                    <a:pt x="79" y="78"/>
                  </a:lnTo>
                  <a:lnTo>
                    <a:pt x="57" y="102"/>
                  </a:lnTo>
                  <a:lnTo>
                    <a:pt x="37" y="130"/>
                  </a:lnTo>
                  <a:lnTo>
                    <a:pt x="22" y="158"/>
                  </a:lnTo>
                  <a:lnTo>
                    <a:pt x="10" y="188"/>
                  </a:lnTo>
                  <a:lnTo>
                    <a:pt x="3" y="219"/>
                  </a:lnTo>
                  <a:lnTo>
                    <a:pt x="0" y="250"/>
                  </a:lnTo>
                  <a:lnTo>
                    <a:pt x="1" y="267"/>
                  </a:lnTo>
                  <a:lnTo>
                    <a:pt x="4" y="286"/>
                  </a:lnTo>
                  <a:lnTo>
                    <a:pt x="9" y="303"/>
                  </a:lnTo>
                  <a:lnTo>
                    <a:pt x="16" y="320"/>
                  </a:lnTo>
                  <a:lnTo>
                    <a:pt x="25" y="336"/>
                  </a:lnTo>
                  <a:lnTo>
                    <a:pt x="35" y="351"/>
                  </a:lnTo>
                  <a:lnTo>
                    <a:pt x="48" y="364"/>
                  </a:lnTo>
                  <a:lnTo>
                    <a:pt x="62" y="376"/>
                  </a:lnTo>
                  <a:lnTo>
                    <a:pt x="79" y="387"/>
                  </a:lnTo>
                  <a:lnTo>
                    <a:pt x="97" y="395"/>
                  </a:lnTo>
                  <a:lnTo>
                    <a:pt x="118" y="401"/>
                  </a:lnTo>
                  <a:lnTo>
                    <a:pt x="141" y="406"/>
                  </a:lnTo>
                  <a:lnTo>
                    <a:pt x="166" y="407"/>
                  </a:lnTo>
                  <a:lnTo>
                    <a:pt x="197" y="406"/>
                  </a:lnTo>
                  <a:lnTo>
                    <a:pt x="226" y="402"/>
                  </a:lnTo>
                  <a:lnTo>
                    <a:pt x="252" y="397"/>
                  </a:lnTo>
                  <a:lnTo>
                    <a:pt x="276" y="389"/>
                  </a:lnTo>
                  <a:lnTo>
                    <a:pt x="297" y="380"/>
                  </a:lnTo>
                  <a:lnTo>
                    <a:pt x="316" y="371"/>
                  </a:lnTo>
                  <a:lnTo>
                    <a:pt x="333" y="361"/>
                  </a:lnTo>
                  <a:lnTo>
                    <a:pt x="348" y="351"/>
                  </a:lnTo>
                  <a:lnTo>
                    <a:pt x="360" y="340"/>
                  </a:lnTo>
                  <a:lnTo>
                    <a:pt x="370" y="331"/>
                  </a:lnTo>
                  <a:lnTo>
                    <a:pt x="378" y="322"/>
                  </a:lnTo>
                  <a:lnTo>
                    <a:pt x="383" y="315"/>
                  </a:lnTo>
                  <a:lnTo>
                    <a:pt x="386" y="309"/>
                  </a:lnTo>
                  <a:lnTo>
                    <a:pt x="388" y="305"/>
                  </a:lnTo>
                  <a:lnTo>
                    <a:pt x="386" y="301"/>
                  </a:lnTo>
                  <a:lnTo>
                    <a:pt x="383" y="296"/>
                  </a:lnTo>
                  <a:lnTo>
                    <a:pt x="378" y="291"/>
                  </a:lnTo>
                  <a:lnTo>
                    <a:pt x="372" y="290"/>
                  </a:lnTo>
                  <a:lnTo>
                    <a:pt x="369" y="290"/>
                  </a:lnTo>
                  <a:lnTo>
                    <a:pt x="366" y="291"/>
                  </a:lnTo>
                  <a:lnTo>
                    <a:pt x="362" y="294"/>
                  </a:lnTo>
                  <a:lnTo>
                    <a:pt x="358" y="298"/>
                  </a:lnTo>
                  <a:lnTo>
                    <a:pt x="340" y="317"/>
                  </a:lnTo>
                  <a:lnTo>
                    <a:pt x="321" y="334"/>
                  </a:lnTo>
                  <a:lnTo>
                    <a:pt x="301" y="346"/>
                  </a:lnTo>
                  <a:lnTo>
                    <a:pt x="281" y="357"/>
                  </a:lnTo>
                  <a:lnTo>
                    <a:pt x="262" y="365"/>
                  </a:lnTo>
                  <a:lnTo>
                    <a:pt x="243" y="371"/>
                  </a:lnTo>
                  <a:lnTo>
                    <a:pt x="225" y="375"/>
                  </a:lnTo>
                  <a:lnTo>
                    <a:pt x="209" y="379"/>
                  </a:lnTo>
                  <a:lnTo>
                    <a:pt x="195" y="380"/>
                  </a:lnTo>
                  <a:lnTo>
                    <a:pt x="183" y="381"/>
                  </a:lnTo>
                  <a:lnTo>
                    <a:pt x="174" y="382"/>
                  </a:lnTo>
                  <a:lnTo>
                    <a:pt x="167" y="382"/>
                  </a:lnTo>
                  <a:lnTo>
                    <a:pt x="149" y="380"/>
                  </a:lnTo>
                  <a:lnTo>
                    <a:pt x="133" y="377"/>
                  </a:lnTo>
                  <a:lnTo>
                    <a:pt x="119" y="370"/>
                  </a:lnTo>
                  <a:lnTo>
                    <a:pt x="107" y="363"/>
                  </a:lnTo>
                  <a:lnTo>
                    <a:pt x="97" y="353"/>
                  </a:lnTo>
                  <a:lnTo>
                    <a:pt x="89" y="341"/>
                  </a:lnTo>
                  <a:lnTo>
                    <a:pt x="83" y="328"/>
                  </a:lnTo>
                  <a:lnTo>
                    <a:pt x="78" y="313"/>
                  </a:lnTo>
                  <a:lnTo>
                    <a:pt x="76" y="298"/>
                  </a:lnTo>
                  <a:lnTo>
                    <a:pt x="74" y="281"/>
                  </a:lnTo>
                  <a:lnTo>
                    <a:pt x="75" y="272"/>
                  </a:lnTo>
                  <a:lnTo>
                    <a:pt x="76" y="258"/>
                  </a:lnTo>
                  <a:lnTo>
                    <a:pt x="78" y="241"/>
                  </a:lnTo>
                  <a:lnTo>
                    <a:pt x="82" y="222"/>
                  </a:lnTo>
                  <a:lnTo>
                    <a:pt x="87" y="202"/>
                  </a:lnTo>
                  <a:lnTo>
                    <a:pt x="92" y="180"/>
                  </a:lnTo>
                  <a:lnTo>
                    <a:pt x="100" y="157"/>
                  </a:lnTo>
                  <a:lnTo>
                    <a:pt x="109" y="135"/>
                  </a:lnTo>
                  <a:lnTo>
                    <a:pt x="120" y="114"/>
                  </a:lnTo>
                  <a:lnTo>
                    <a:pt x="134" y="94"/>
                  </a:lnTo>
                  <a:lnTo>
                    <a:pt x="152" y="74"/>
                  </a:lnTo>
                  <a:lnTo>
                    <a:pt x="171" y="57"/>
                  </a:lnTo>
                  <a:lnTo>
                    <a:pt x="192" y="44"/>
                  </a:lnTo>
                  <a:lnTo>
                    <a:pt x="214" y="34"/>
                  </a:lnTo>
                  <a:lnTo>
                    <a:pt x="236" y="27"/>
                  </a:lnTo>
                  <a:lnTo>
                    <a:pt x="259" y="25"/>
                  </a:lnTo>
                  <a:lnTo>
                    <a:pt x="266" y="25"/>
                  </a:lnTo>
                  <a:lnTo>
                    <a:pt x="276" y="26"/>
                  </a:lnTo>
                  <a:lnTo>
                    <a:pt x="288" y="28"/>
                  </a:lnTo>
                  <a:lnTo>
                    <a:pt x="300" y="31"/>
                  </a:lnTo>
                  <a:lnTo>
                    <a:pt x="313" y="36"/>
                  </a:lnTo>
                  <a:lnTo>
                    <a:pt x="326" y="43"/>
                  </a:lnTo>
                  <a:lnTo>
                    <a:pt x="336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44"/>
          <p:cNvSpPr>
            <a:spLocks/>
          </p:cNvSpPr>
          <p:nvPr/>
        </p:nvSpPr>
        <p:spPr bwMode="auto">
          <a:xfrm>
            <a:off x="3061326" y="1025787"/>
            <a:ext cx="3158141" cy="1941020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2147483647 h 576"/>
              <a:gd name="T4" fmla="*/ 2147483647 w 1152"/>
              <a:gd name="T5" fmla="*/ 0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0" y="0"/>
                </a:moveTo>
                <a:cubicBezTo>
                  <a:pt x="192" y="288"/>
                  <a:pt x="384" y="576"/>
                  <a:pt x="576" y="576"/>
                </a:cubicBezTo>
                <a:cubicBezTo>
                  <a:pt x="768" y="576"/>
                  <a:pt x="1056" y="104"/>
                  <a:pt x="1152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scene3d>
            <a:camera prst="legacyPerspectiveFront">
              <a:rot lat="300000" lon="0" rev="0"/>
            </a:camera>
            <a:lightRig rig="legacyFlat4" dir="b"/>
          </a:scene3d>
          <a:sp3d extrusionH="430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447925" y="1337699"/>
            <a:ext cx="431477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CH" dirty="0" smtClean="0"/>
              <a:t>“The </a:t>
            </a:r>
            <a:r>
              <a:rPr lang="de-CH" dirty="0" err="1" smtClean="0"/>
              <a:t>collective</a:t>
            </a:r>
            <a:r>
              <a:rPr lang="de-CH" dirty="0" smtClean="0"/>
              <a:t> </a:t>
            </a:r>
            <a:r>
              <a:rPr lang="de-CH" dirty="0" err="1" smtClean="0"/>
              <a:t>oscillator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a </a:t>
            </a:r>
            <a:r>
              <a:rPr lang="de-CH" dirty="0" err="1" smtClean="0"/>
              <a:t>quantum</a:t>
            </a:r>
            <a:r>
              <a:rPr lang="de-CH" dirty="0" smtClean="0"/>
              <a:t> </a:t>
            </a:r>
            <a:r>
              <a:rPr lang="de-CH" dirty="0" err="1" smtClean="0"/>
              <a:t>bus</a:t>
            </a:r>
            <a:r>
              <a:rPr lang="de-CH" dirty="0" smtClean="0"/>
              <a:t>“</a:t>
            </a:r>
            <a:endParaRPr lang="en-GB" dirty="0"/>
          </a:p>
        </p:txBody>
      </p:sp>
      <p:grpSp>
        <p:nvGrpSpPr>
          <p:cNvPr id="64" name="Group 63"/>
          <p:cNvGrpSpPr/>
          <p:nvPr/>
        </p:nvGrpSpPr>
        <p:grpSpPr>
          <a:xfrm>
            <a:off x="1350870" y="2381935"/>
            <a:ext cx="2855137" cy="2447925"/>
            <a:chOff x="1323976" y="3590925"/>
            <a:chExt cx="2855137" cy="2447925"/>
          </a:xfrm>
        </p:grpSpPr>
        <p:cxnSp>
          <p:nvCxnSpPr>
            <p:cNvPr id="59" name="Straight Connector 58"/>
            <p:cNvCxnSpPr/>
            <p:nvPr/>
          </p:nvCxnSpPr>
          <p:spPr>
            <a:xfrm rot="10800000" flipV="1">
              <a:off x="1924051" y="3590925"/>
              <a:ext cx="2219325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1323976" y="4381500"/>
              <a:ext cx="1771650" cy="1657350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2601324" y="4016747"/>
              <a:ext cx="1978520" cy="11770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 flipH="1">
            <a:off x="5010151" y="2379013"/>
            <a:ext cx="2882032" cy="2454770"/>
            <a:chOff x="1323976" y="3584080"/>
            <a:chExt cx="2882032" cy="2454770"/>
          </a:xfrm>
        </p:grpSpPr>
        <p:cxnSp>
          <p:nvCxnSpPr>
            <p:cNvPr id="66" name="Straight Connector 65"/>
            <p:cNvCxnSpPr/>
            <p:nvPr/>
          </p:nvCxnSpPr>
          <p:spPr>
            <a:xfrm rot="10800000" flipV="1">
              <a:off x="1924051" y="3590925"/>
              <a:ext cx="2219325" cy="8382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l 66"/>
            <p:cNvSpPr/>
            <p:nvPr/>
          </p:nvSpPr>
          <p:spPr>
            <a:xfrm>
              <a:off x="1323976" y="4381500"/>
              <a:ext cx="1771650" cy="1657350"/>
            </a:xfrm>
            <a:prstGeom prst="ellipse">
              <a:avLst/>
            </a:prstGeom>
            <a:noFill/>
            <a:ln w="444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68" name="Straight Connector 67"/>
            <p:cNvCxnSpPr/>
            <p:nvPr/>
          </p:nvCxnSpPr>
          <p:spPr>
            <a:xfrm rot="5400000">
              <a:off x="2628219" y="3984811"/>
              <a:ext cx="1978520" cy="117705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0" name="Straight Connector 69"/>
          <p:cNvCxnSpPr/>
          <p:nvPr/>
        </p:nvCxnSpPr>
        <p:spPr>
          <a:xfrm>
            <a:off x="2019300" y="3747933"/>
            <a:ext cx="5143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2038350" y="4376583"/>
            <a:ext cx="5143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6896100" y="3719358"/>
            <a:ext cx="5143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6915150" y="4348008"/>
            <a:ext cx="51435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7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38128" y="3626692"/>
            <a:ext cx="236220" cy="255270"/>
          </a:xfrm>
          <a:prstGeom prst="rect">
            <a:avLst/>
          </a:prstGeom>
        </p:spPr>
      </p:pic>
      <p:pic>
        <p:nvPicPr>
          <p:cNvPr id="75" name="Picture 7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57178" y="4255342"/>
            <a:ext cx="236220" cy="255270"/>
          </a:xfrm>
          <a:prstGeom prst="rect">
            <a:avLst/>
          </a:prstGeom>
        </p:spPr>
      </p:pic>
      <p:pic>
        <p:nvPicPr>
          <p:cNvPr id="76" name="Picture 7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6595878" y="3588592"/>
            <a:ext cx="236220" cy="255270"/>
          </a:xfrm>
          <a:prstGeom prst="rect">
            <a:avLst/>
          </a:prstGeom>
        </p:spPr>
      </p:pic>
      <p:pic>
        <p:nvPicPr>
          <p:cNvPr id="77" name="Picture 7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614928" y="4217242"/>
            <a:ext cx="236220" cy="255270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563748" y="4582633"/>
            <a:ext cx="3830850" cy="12092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0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8139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Pre-requisites for quantum computation</a:t>
            </a:r>
            <a:endParaRPr lang="en-US" dirty="0"/>
          </a:p>
        </p:txBody>
      </p:sp>
      <p:pic>
        <p:nvPicPr>
          <p:cNvPr id="4" name="Picture 3" descr="550px-QuantumFourierTransform_8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802368"/>
            <a:ext cx="5238750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2425" y="1097518"/>
            <a:ext cx="485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Collection of two-state quantum systems (</a:t>
            </a:r>
            <a:r>
              <a:rPr lang="en-US" dirty="0" err="1" smtClean="0"/>
              <a:t>qubits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81690" y="4059070"/>
            <a:ext cx="6021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Operations which manipulate isolated </a:t>
            </a:r>
            <a:r>
              <a:rPr lang="en-US" dirty="0" err="1" smtClean="0"/>
              <a:t>qubits</a:t>
            </a:r>
            <a:r>
              <a:rPr lang="en-US" dirty="0" smtClean="0"/>
              <a:t> or pairs of </a:t>
            </a:r>
            <a:r>
              <a:rPr lang="en-US" dirty="0" err="1" smtClean="0"/>
              <a:t>qubits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2335768"/>
            <a:ext cx="12390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Initialise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qubit</a:t>
            </a:r>
            <a:r>
              <a:rPr lang="en-US" dirty="0" smtClean="0"/>
              <a:t> to </a:t>
            </a:r>
          </a:p>
          <a:p>
            <a:r>
              <a:rPr lang="en-US" dirty="0" smtClean="0"/>
              <a:t>single state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2411968"/>
            <a:ext cx="1192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Detect </a:t>
            </a:r>
          </a:p>
          <a:p>
            <a:r>
              <a:rPr lang="en-US" dirty="0" err="1" smtClean="0"/>
              <a:t>qubit</a:t>
            </a:r>
            <a:r>
              <a:rPr lang="en-US" dirty="0" smtClean="0"/>
              <a:t> state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6275" y="4924425"/>
            <a:ext cx="193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scale device: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52550" y="5381625"/>
            <a:ext cx="6527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Transport information around processor/distribute entangled states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33500" y="5810250"/>
            <a:ext cx="7657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Perform operations accurately enough to achieve fault-tolerant error-correction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266950" y="1638301"/>
            <a:ext cx="4724400" cy="952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934200" y="1428750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time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flipH="1">
            <a:off x="3027043" y="6210300"/>
            <a:ext cx="3440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(accuracy  </a:t>
            </a:r>
            <a:r>
              <a:rPr lang="en-US" sz="1200" b="1" dirty="0" smtClean="0"/>
              <a:t>~</a:t>
            </a:r>
            <a:r>
              <a:rPr lang="en-US" dirty="0" smtClean="0"/>
              <a:t> 0.9999 required)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9441" y="-74431"/>
            <a:ext cx="8229600" cy="1143000"/>
          </a:xfrm>
        </p:spPr>
        <p:txBody>
          <a:bodyPr>
            <a:normAutofit/>
          </a:bodyPr>
          <a:lstStyle/>
          <a:p>
            <a:r>
              <a:rPr lang="de-CH" dirty="0" smtClean="0"/>
              <a:t>The </a:t>
            </a:r>
            <a:r>
              <a:rPr lang="de-CH" dirty="0" err="1" smtClean="0"/>
              <a:t>forced</a:t>
            </a:r>
            <a:r>
              <a:rPr lang="de-CH" dirty="0" smtClean="0"/>
              <a:t> </a:t>
            </a:r>
            <a:r>
              <a:rPr lang="de-CH" dirty="0" err="1" smtClean="0"/>
              <a:t>harmonic</a:t>
            </a:r>
            <a:r>
              <a:rPr lang="de-CH" dirty="0" smtClean="0"/>
              <a:t> </a:t>
            </a:r>
            <a:r>
              <a:rPr lang="de-CH" dirty="0" err="1" smtClean="0"/>
              <a:t>oscillator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08547" y="1258227"/>
            <a:ext cx="2521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Classical</a:t>
            </a:r>
            <a:r>
              <a:rPr lang="de-CH" dirty="0" smtClean="0"/>
              <a:t> </a:t>
            </a:r>
            <a:r>
              <a:rPr lang="de-CH" dirty="0" err="1" smtClean="0"/>
              <a:t>forced</a:t>
            </a:r>
            <a:r>
              <a:rPr lang="de-CH" dirty="0" smtClean="0"/>
              <a:t> </a:t>
            </a:r>
            <a:r>
              <a:rPr lang="de-CH" dirty="0" err="1" smtClean="0"/>
              <a:t>oscillator</a:t>
            </a:r>
            <a:endParaRPr lang="en-GB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228714" y="1195400"/>
            <a:ext cx="3244215" cy="556260"/>
          </a:xfrm>
          <a:prstGeom prst="rect">
            <a:avLst/>
          </a:prstGeom>
        </p:spPr>
      </p:pic>
      <p:pic>
        <p:nvPicPr>
          <p:cNvPr id="18" name="Picture 1167" descr="multigatepic.jpe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57464" y="2175311"/>
            <a:ext cx="2857500" cy="285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1171"/>
          <p:cNvSpPr>
            <a:spLocks noChangeAspect="1"/>
          </p:cNvSpPr>
          <p:nvPr/>
        </p:nvSpPr>
        <p:spPr bwMode="auto">
          <a:xfrm>
            <a:off x="3593396" y="3193968"/>
            <a:ext cx="146051" cy="15819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127500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 rot="10800000">
            <a:off x="2612197" y="2466483"/>
            <a:ext cx="1133477" cy="1291728"/>
            <a:chOff x="12991775" y="20916853"/>
            <a:chExt cx="1133477" cy="1291728"/>
          </a:xfrm>
        </p:grpSpPr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13067977" y="20916853"/>
              <a:ext cx="1057275" cy="10412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27500">
                <a:defRPr/>
              </a:pPr>
              <a:endParaRPr lang="en-US" sz="1600" dirty="0"/>
            </a:p>
          </p:txBody>
        </p:sp>
        <p:sp>
          <p:nvSpPr>
            <p:cNvPr id="23" name="Rectangle 1169"/>
            <p:cNvSpPr>
              <a:spLocks noChangeArrowheads="1"/>
            </p:cNvSpPr>
            <p:nvPr/>
          </p:nvSpPr>
          <p:spPr bwMode="auto">
            <a:xfrm rot="14096139">
              <a:off x="12884431" y="21783382"/>
              <a:ext cx="756422" cy="939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127500"/>
              <a:endParaRPr lang="en-US"/>
            </a:p>
          </p:txBody>
        </p:sp>
        <p:sp>
          <p:nvSpPr>
            <p:cNvPr id="24" name="Oval 1171"/>
            <p:cNvSpPr>
              <a:spLocks noChangeAspect="1"/>
            </p:cNvSpPr>
            <p:nvPr/>
          </p:nvSpPr>
          <p:spPr bwMode="auto">
            <a:xfrm>
              <a:off x="12991775" y="21330652"/>
              <a:ext cx="146051" cy="1581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127500"/>
              <a:endParaRPr lang="en-US"/>
            </a:p>
          </p:txBody>
        </p:sp>
        <p:sp>
          <p:nvSpPr>
            <p:cNvPr id="25" name="Isosceles Triangle 1174"/>
            <p:cNvSpPr>
              <a:spLocks noChangeArrowheads="1"/>
            </p:cNvSpPr>
            <p:nvPr/>
          </p:nvSpPr>
          <p:spPr bwMode="auto">
            <a:xfrm rot="2580000">
              <a:off x="13360078" y="21862822"/>
              <a:ext cx="120650" cy="10792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127500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326886" y="2679370"/>
            <a:ext cx="1611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“</a:t>
            </a:r>
            <a:r>
              <a:rPr lang="de-CH" dirty="0" err="1" smtClean="0"/>
              <a:t>returns</a:t>
            </a:r>
            <a:r>
              <a:rPr lang="de-CH" dirty="0" smtClean="0"/>
              <a:t>“ after </a:t>
            </a:r>
            <a:endParaRPr lang="en-GB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005674" y="2603763"/>
            <a:ext cx="733425" cy="514350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7058837" y="3231084"/>
            <a:ext cx="481965" cy="52006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01340" y="3317325"/>
            <a:ext cx="1523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Radius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loop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6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167" descr="multigatepic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23685" y="3972223"/>
            <a:ext cx="2857500" cy="285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Oval 86"/>
          <p:cNvSpPr>
            <a:spLocks noChangeAspect="1"/>
          </p:cNvSpPr>
          <p:nvPr/>
        </p:nvSpPr>
        <p:spPr bwMode="auto">
          <a:xfrm rot="10800000">
            <a:off x="3583784" y="4460759"/>
            <a:ext cx="1057275" cy="1041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27500">
              <a:defRPr/>
            </a:pPr>
            <a:endParaRPr lang="en-US" sz="1600" dirty="0"/>
          </a:p>
        </p:txBody>
      </p:sp>
      <p:sp>
        <p:nvSpPr>
          <p:cNvPr id="88" name="Oval 1171"/>
          <p:cNvSpPr>
            <a:spLocks noChangeAspect="1"/>
          </p:cNvSpPr>
          <p:nvPr/>
        </p:nvSpPr>
        <p:spPr bwMode="auto">
          <a:xfrm rot="10800000">
            <a:off x="4571210" y="4940604"/>
            <a:ext cx="146051" cy="15819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127500"/>
            <a:endParaRPr lang="en-US"/>
          </a:p>
        </p:txBody>
      </p:sp>
      <p:sp>
        <p:nvSpPr>
          <p:cNvPr id="89" name="Isosceles Triangle 1174"/>
          <p:cNvSpPr>
            <a:spLocks noChangeArrowheads="1"/>
          </p:cNvSpPr>
          <p:nvPr/>
        </p:nvSpPr>
        <p:spPr bwMode="auto">
          <a:xfrm rot="13380000">
            <a:off x="4489152" y="4793629"/>
            <a:ext cx="200604" cy="14704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  <a:scene3d>
            <a:camera prst="orthographicFront">
              <a:rot lat="0" lon="0" rev="3000000"/>
            </a:camera>
            <a:lightRig rig="threePt" dir="t"/>
          </a:scene3d>
        </p:spPr>
        <p:txBody>
          <a:bodyPr/>
          <a:lstStyle/>
          <a:p>
            <a:pPr defTabSz="412750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-28575"/>
            <a:ext cx="8229600" cy="1143000"/>
          </a:xfrm>
        </p:spPr>
        <p:txBody>
          <a:bodyPr>
            <a:normAutofit/>
          </a:bodyPr>
          <a:lstStyle/>
          <a:p>
            <a:r>
              <a:rPr lang="de-CH" dirty="0" err="1" smtClean="0"/>
              <a:t>Forced</a:t>
            </a:r>
            <a:r>
              <a:rPr lang="de-CH" dirty="0" smtClean="0"/>
              <a:t> </a:t>
            </a:r>
            <a:r>
              <a:rPr lang="de-CH" dirty="0" err="1" smtClean="0"/>
              <a:t>quantum</a:t>
            </a:r>
            <a:r>
              <a:rPr lang="de-CH" dirty="0" smtClean="0"/>
              <a:t> </a:t>
            </a:r>
            <a:r>
              <a:rPr lang="de-CH" dirty="0" err="1" smtClean="0"/>
              <a:t>oscillators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482702" y="3590459"/>
            <a:ext cx="3532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Transient </a:t>
            </a:r>
            <a:r>
              <a:rPr lang="de-CH" dirty="0" err="1" smtClean="0"/>
              <a:t>excitation</a:t>
            </a:r>
            <a:r>
              <a:rPr lang="de-CH" dirty="0" smtClean="0"/>
              <a:t>, </a:t>
            </a:r>
            <a:r>
              <a:rPr lang="de-CH" dirty="0" err="1" smtClean="0"/>
              <a:t>phase</a:t>
            </a:r>
            <a:r>
              <a:rPr lang="de-CH" dirty="0" smtClean="0"/>
              <a:t> </a:t>
            </a:r>
            <a:r>
              <a:rPr lang="de-CH" dirty="0" err="1" smtClean="0"/>
              <a:t>acquired</a:t>
            </a:r>
            <a:endParaRPr lang="en-GB" dirty="0"/>
          </a:p>
        </p:txBody>
      </p:sp>
      <p:pic>
        <p:nvPicPr>
          <p:cNvPr id="81" name="Picture 8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696303" y="4922995"/>
            <a:ext cx="2289810" cy="291465"/>
          </a:xfrm>
          <a:prstGeom prst="rect">
            <a:avLst/>
          </a:prstGeom>
        </p:spPr>
      </p:pic>
      <p:cxnSp>
        <p:nvCxnSpPr>
          <p:cNvPr id="83" name="Straight Arrow Connector 82"/>
          <p:cNvCxnSpPr/>
          <p:nvPr/>
        </p:nvCxnSpPr>
        <p:spPr>
          <a:xfrm rot="10800000">
            <a:off x="4105275" y="5028955"/>
            <a:ext cx="2324100" cy="99059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605405" y="5907939"/>
            <a:ext cx="841152" cy="220744"/>
          </a:xfrm>
          <a:prstGeom prst="rect">
            <a:avLst/>
          </a:prstGeom>
        </p:spPr>
      </p:pic>
      <p:pic>
        <p:nvPicPr>
          <p:cNvPr id="93" name="Picture 9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523734" y="2256678"/>
            <a:ext cx="1866974" cy="280644"/>
          </a:xfrm>
          <a:prstGeom prst="rect">
            <a:avLst/>
          </a:prstGeom>
        </p:spPr>
      </p:pic>
      <p:pic>
        <p:nvPicPr>
          <p:cNvPr id="19" name="Pictur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625601" y="2688859"/>
            <a:ext cx="7061835" cy="760095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284819" y="1115237"/>
            <a:ext cx="5499735" cy="69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167" descr="multigatepic.jpe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31020" y="3575725"/>
            <a:ext cx="2857500" cy="2856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66675"/>
            <a:ext cx="8229600" cy="1143000"/>
          </a:xfrm>
        </p:spPr>
        <p:txBody>
          <a:bodyPr/>
          <a:lstStyle/>
          <a:p>
            <a:r>
              <a:rPr lang="de-CH" dirty="0" smtClean="0"/>
              <a:t>State-</a:t>
            </a:r>
            <a:r>
              <a:rPr lang="de-CH" dirty="0" err="1" smtClean="0"/>
              <a:t>dependent</a:t>
            </a:r>
            <a:r>
              <a:rPr lang="de-CH" dirty="0" smtClean="0"/>
              <a:t> </a:t>
            </a:r>
            <a:r>
              <a:rPr lang="de-CH" dirty="0" err="1" smtClean="0"/>
              <a:t>excitation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980341" y="1066168"/>
            <a:ext cx="2498651" cy="169057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983879" y="1069706"/>
            <a:ext cx="2498651" cy="1690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3876303" y="1788502"/>
            <a:ext cx="681713" cy="278218"/>
            <a:chOff x="2040222" y="3150000"/>
            <a:chExt cx="681713" cy="278218"/>
          </a:xfrm>
          <a:solidFill>
            <a:srgbClr val="FF0000"/>
          </a:solidFill>
        </p:grpSpPr>
        <p:sp>
          <p:nvSpPr>
            <p:cNvPr id="7" name="Freeform 6"/>
            <p:cNvSpPr/>
            <p:nvPr/>
          </p:nvSpPr>
          <p:spPr>
            <a:xfrm rot="-180000">
              <a:off x="2052084" y="3150000"/>
              <a:ext cx="669851" cy="278218"/>
            </a:xfrm>
            <a:custGeom>
              <a:avLst/>
              <a:gdLst>
                <a:gd name="connsiteX0" fmla="*/ 0 w 1254642"/>
                <a:gd name="connsiteY0" fmla="*/ 458972 h 565297"/>
                <a:gd name="connsiteX1" fmla="*/ 170121 w 1254642"/>
                <a:gd name="connsiteY1" fmla="*/ 427074 h 565297"/>
                <a:gd name="connsiteX2" fmla="*/ 435935 w 1254642"/>
                <a:gd name="connsiteY2" fmla="*/ 139995 h 565297"/>
                <a:gd name="connsiteX3" fmla="*/ 669851 w 1254642"/>
                <a:gd name="connsiteY3" fmla="*/ 1772 h 565297"/>
                <a:gd name="connsiteX4" fmla="*/ 882502 w 1254642"/>
                <a:gd name="connsiteY4" fmla="*/ 150628 h 565297"/>
                <a:gd name="connsiteX5" fmla="*/ 1105786 w 1254642"/>
                <a:gd name="connsiteY5" fmla="*/ 501502 h 565297"/>
                <a:gd name="connsiteX6" fmla="*/ 1254642 w 1254642"/>
                <a:gd name="connsiteY6" fmla="*/ 533400 h 56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642" h="565297">
                  <a:moveTo>
                    <a:pt x="0" y="458972"/>
                  </a:moveTo>
                  <a:cubicBezTo>
                    <a:pt x="48732" y="469604"/>
                    <a:pt x="97465" y="480237"/>
                    <a:pt x="170121" y="427074"/>
                  </a:cubicBezTo>
                  <a:cubicBezTo>
                    <a:pt x="242777" y="373911"/>
                    <a:pt x="352647" y="210879"/>
                    <a:pt x="435935" y="139995"/>
                  </a:cubicBezTo>
                  <a:cubicBezTo>
                    <a:pt x="519223" y="69111"/>
                    <a:pt x="595423" y="0"/>
                    <a:pt x="669851" y="1772"/>
                  </a:cubicBezTo>
                  <a:cubicBezTo>
                    <a:pt x="744279" y="3544"/>
                    <a:pt x="809846" y="67340"/>
                    <a:pt x="882502" y="150628"/>
                  </a:cubicBezTo>
                  <a:cubicBezTo>
                    <a:pt x="955158" y="233916"/>
                    <a:pt x="1043763" y="437707"/>
                    <a:pt x="1105786" y="501502"/>
                  </a:cubicBezTo>
                  <a:cubicBezTo>
                    <a:pt x="1167809" y="565297"/>
                    <a:pt x="1197935" y="517451"/>
                    <a:pt x="1254642" y="533400"/>
                  </a:cubicBezTo>
                </a:path>
              </a:pathLst>
            </a:custGeom>
            <a:grp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040222" y="3393324"/>
              <a:ext cx="677202" cy="0"/>
            </a:xfrm>
            <a:prstGeom prst="line">
              <a:avLst/>
            </a:prstGeom>
            <a:grp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5692775" y="895480"/>
            <a:ext cx="792480" cy="264795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5730875" y="2695705"/>
            <a:ext cx="792480" cy="264795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311525" y="1686055"/>
            <a:ext cx="367665" cy="24765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4787900" y="1667005"/>
            <a:ext cx="367665" cy="24765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638675" y="1984505"/>
            <a:ext cx="9334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09875" y="1984505"/>
            <a:ext cx="9334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1171"/>
          <p:cNvSpPr>
            <a:spLocks noChangeAspect="1"/>
          </p:cNvSpPr>
          <p:nvPr/>
        </p:nvSpPr>
        <p:spPr bwMode="auto">
          <a:xfrm>
            <a:off x="4366952" y="4594382"/>
            <a:ext cx="146051" cy="158190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127500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 bwMode="auto">
          <a:xfrm>
            <a:off x="4443154" y="4200741"/>
            <a:ext cx="1057275" cy="1041201"/>
          </a:xfrm>
          <a:prstGeom prst="ellipse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4127500">
              <a:defRPr/>
            </a:pPr>
            <a:endParaRPr lang="en-US" sz="1600" dirty="0"/>
          </a:p>
        </p:txBody>
      </p:sp>
      <p:grpSp>
        <p:nvGrpSpPr>
          <p:cNvPr id="36" name="Group 35"/>
          <p:cNvGrpSpPr/>
          <p:nvPr/>
        </p:nvGrpSpPr>
        <p:grpSpPr>
          <a:xfrm rot="10800000">
            <a:off x="3376228" y="3885947"/>
            <a:ext cx="1133477" cy="1291728"/>
            <a:chOff x="12991775" y="20916853"/>
            <a:chExt cx="1133477" cy="1291728"/>
          </a:xfrm>
        </p:grpSpPr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13067977" y="20916853"/>
              <a:ext cx="1057275" cy="10412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27500">
                <a:defRPr/>
              </a:pPr>
              <a:endParaRPr lang="en-US" sz="1600" dirty="0"/>
            </a:p>
          </p:txBody>
        </p:sp>
        <p:sp>
          <p:nvSpPr>
            <p:cNvPr id="38" name="Rectangle 1169"/>
            <p:cNvSpPr>
              <a:spLocks noChangeArrowheads="1"/>
            </p:cNvSpPr>
            <p:nvPr/>
          </p:nvSpPr>
          <p:spPr bwMode="auto">
            <a:xfrm rot="14096139">
              <a:off x="12884431" y="21783382"/>
              <a:ext cx="756422" cy="9397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pPr defTabSz="4127500"/>
              <a:endParaRPr lang="en-US"/>
            </a:p>
          </p:txBody>
        </p:sp>
        <p:sp>
          <p:nvSpPr>
            <p:cNvPr id="39" name="Oval 1171"/>
            <p:cNvSpPr>
              <a:spLocks noChangeAspect="1"/>
            </p:cNvSpPr>
            <p:nvPr/>
          </p:nvSpPr>
          <p:spPr bwMode="auto">
            <a:xfrm>
              <a:off x="12991775" y="21320019"/>
              <a:ext cx="146051" cy="1581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127500"/>
              <a:endParaRPr lang="en-US"/>
            </a:p>
          </p:txBody>
        </p:sp>
        <p:sp>
          <p:nvSpPr>
            <p:cNvPr id="40" name="Isosceles Triangle 1174"/>
            <p:cNvSpPr>
              <a:spLocks noChangeArrowheads="1"/>
            </p:cNvSpPr>
            <p:nvPr/>
          </p:nvSpPr>
          <p:spPr bwMode="auto">
            <a:xfrm rot="2580000">
              <a:off x="13360078" y="21862822"/>
              <a:ext cx="120650" cy="107929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127500"/>
              <a:endParaRPr lang="en-US"/>
            </a:p>
          </p:txBody>
        </p:sp>
      </p:grpSp>
      <p:sp>
        <p:nvSpPr>
          <p:cNvPr id="35" name="Isosceles Triangle 1174"/>
          <p:cNvSpPr>
            <a:spLocks noChangeArrowheads="1"/>
          </p:cNvSpPr>
          <p:nvPr/>
        </p:nvSpPr>
        <p:spPr bwMode="auto">
          <a:xfrm rot="2580000">
            <a:off x="4735255" y="5137185"/>
            <a:ext cx="120650" cy="107929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defTabSz="4127500"/>
            <a:endParaRPr lang="en-US"/>
          </a:p>
        </p:txBody>
      </p:sp>
      <p:sp>
        <p:nvSpPr>
          <p:cNvPr id="41" name="Rectangle 1169"/>
          <p:cNvSpPr>
            <a:spLocks noChangeArrowheads="1"/>
          </p:cNvSpPr>
          <p:nvPr/>
        </p:nvSpPr>
        <p:spPr bwMode="auto">
          <a:xfrm rot="3296139">
            <a:off x="4232102" y="5064895"/>
            <a:ext cx="756422" cy="93976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defTabSz="4127500"/>
            <a:endParaRPr lang="en-US"/>
          </a:p>
        </p:txBody>
      </p:sp>
      <p:pic>
        <p:nvPicPr>
          <p:cNvPr id="42" name="Picture 4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187701" y="3234481"/>
            <a:ext cx="2463737" cy="238316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717159" y="3827866"/>
            <a:ext cx="373380" cy="264795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773448" y="5315080"/>
            <a:ext cx="373380" cy="26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2" grpId="0" animBg="1"/>
      <p:bldP spid="35" grpId="0" animBg="1"/>
      <p:bldP spid="4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4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Two</a:t>
            </a:r>
            <a:r>
              <a:rPr lang="de-CH" dirty="0" smtClean="0"/>
              <a:t>-qubit </a:t>
            </a:r>
            <a:r>
              <a:rPr lang="de-CH" dirty="0" err="1" smtClean="0"/>
              <a:t>gate</a:t>
            </a:r>
            <a:r>
              <a:rPr lang="de-CH" dirty="0" smtClean="0"/>
              <a:t>, </a:t>
            </a:r>
            <a:r>
              <a:rPr lang="de-CH" dirty="0" err="1" smtClean="0"/>
              <a:t>state-dependent</a:t>
            </a:r>
            <a:r>
              <a:rPr lang="de-CH" dirty="0" smtClean="0"/>
              <a:t> </a:t>
            </a:r>
            <a:r>
              <a:rPr lang="de-CH" dirty="0" err="1" smtClean="0"/>
              <a:t>excitation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856266" y="1720088"/>
            <a:ext cx="2498651" cy="169057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859804" y="1723626"/>
            <a:ext cx="2498651" cy="1690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730963" y="2399892"/>
            <a:ext cx="681713" cy="278218"/>
            <a:chOff x="2040222" y="3150000"/>
            <a:chExt cx="681713" cy="278218"/>
          </a:xfrm>
          <a:solidFill>
            <a:srgbClr val="FF0000"/>
          </a:solidFill>
        </p:grpSpPr>
        <p:sp>
          <p:nvSpPr>
            <p:cNvPr id="8" name="Freeform 7"/>
            <p:cNvSpPr/>
            <p:nvPr/>
          </p:nvSpPr>
          <p:spPr>
            <a:xfrm rot="-180000">
              <a:off x="2052084" y="3150000"/>
              <a:ext cx="669851" cy="278218"/>
            </a:xfrm>
            <a:custGeom>
              <a:avLst/>
              <a:gdLst>
                <a:gd name="connsiteX0" fmla="*/ 0 w 1254642"/>
                <a:gd name="connsiteY0" fmla="*/ 458972 h 565297"/>
                <a:gd name="connsiteX1" fmla="*/ 170121 w 1254642"/>
                <a:gd name="connsiteY1" fmla="*/ 427074 h 565297"/>
                <a:gd name="connsiteX2" fmla="*/ 435935 w 1254642"/>
                <a:gd name="connsiteY2" fmla="*/ 139995 h 565297"/>
                <a:gd name="connsiteX3" fmla="*/ 669851 w 1254642"/>
                <a:gd name="connsiteY3" fmla="*/ 1772 h 565297"/>
                <a:gd name="connsiteX4" fmla="*/ 882502 w 1254642"/>
                <a:gd name="connsiteY4" fmla="*/ 150628 h 565297"/>
                <a:gd name="connsiteX5" fmla="*/ 1105786 w 1254642"/>
                <a:gd name="connsiteY5" fmla="*/ 501502 h 565297"/>
                <a:gd name="connsiteX6" fmla="*/ 1254642 w 1254642"/>
                <a:gd name="connsiteY6" fmla="*/ 533400 h 56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642" h="565297">
                  <a:moveTo>
                    <a:pt x="0" y="458972"/>
                  </a:moveTo>
                  <a:cubicBezTo>
                    <a:pt x="48732" y="469604"/>
                    <a:pt x="97465" y="480237"/>
                    <a:pt x="170121" y="427074"/>
                  </a:cubicBezTo>
                  <a:cubicBezTo>
                    <a:pt x="242777" y="373911"/>
                    <a:pt x="352647" y="210879"/>
                    <a:pt x="435935" y="139995"/>
                  </a:cubicBezTo>
                  <a:cubicBezTo>
                    <a:pt x="519223" y="69111"/>
                    <a:pt x="595423" y="0"/>
                    <a:pt x="669851" y="1772"/>
                  </a:cubicBezTo>
                  <a:cubicBezTo>
                    <a:pt x="744279" y="3544"/>
                    <a:pt x="809846" y="67340"/>
                    <a:pt x="882502" y="150628"/>
                  </a:cubicBezTo>
                  <a:cubicBezTo>
                    <a:pt x="955158" y="233916"/>
                    <a:pt x="1043763" y="437707"/>
                    <a:pt x="1105786" y="501502"/>
                  </a:cubicBezTo>
                  <a:cubicBezTo>
                    <a:pt x="1167809" y="565297"/>
                    <a:pt x="1197935" y="517451"/>
                    <a:pt x="1254642" y="533400"/>
                  </a:cubicBezTo>
                </a:path>
              </a:pathLst>
            </a:custGeom>
            <a:grp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040222" y="3393324"/>
              <a:ext cx="677202" cy="0"/>
            </a:xfrm>
            <a:prstGeom prst="line">
              <a:avLst/>
            </a:prstGeom>
            <a:grp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568700" y="1549400"/>
            <a:ext cx="792480" cy="264795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3479210" y="3328359"/>
            <a:ext cx="792480" cy="264795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187450" y="2339975"/>
            <a:ext cx="367665" cy="247650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663825" y="2320925"/>
            <a:ext cx="367665" cy="247650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>
            <a:off x="2514600" y="2638425"/>
            <a:ext cx="9334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685800" y="2638425"/>
            <a:ext cx="9334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239088" y="1710563"/>
            <a:ext cx="2498651" cy="169057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5242626" y="1714101"/>
            <a:ext cx="2498651" cy="169057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6145684" y="2390367"/>
            <a:ext cx="681713" cy="278218"/>
            <a:chOff x="2040222" y="3150000"/>
            <a:chExt cx="681713" cy="278218"/>
          </a:xfrm>
          <a:solidFill>
            <a:srgbClr val="FF0000"/>
          </a:solidFill>
        </p:grpSpPr>
        <p:sp>
          <p:nvSpPr>
            <p:cNvPr id="35" name="Freeform 34"/>
            <p:cNvSpPr/>
            <p:nvPr/>
          </p:nvSpPr>
          <p:spPr>
            <a:xfrm rot="-180000">
              <a:off x="2052084" y="3150000"/>
              <a:ext cx="669851" cy="278218"/>
            </a:xfrm>
            <a:custGeom>
              <a:avLst/>
              <a:gdLst>
                <a:gd name="connsiteX0" fmla="*/ 0 w 1254642"/>
                <a:gd name="connsiteY0" fmla="*/ 458972 h 565297"/>
                <a:gd name="connsiteX1" fmla="*/ 170121 w 1254642"/>
                <a:gd name="connsiteY1" fmla="*/ 427074 h 565297"/>
                <a:gd name="connsiteX2" fmla="*/ 435935 w 1254642"/>
                <a:gd name="connsiteY2" fmla="*/ 139995 h 565297"/>
                <a:gd name="connsiteX3" fmla="*/ 669851 w 1254642"/>
                <a:gd name="connsiteY3" fmla="*/ 1772 h 565297"/>
                <a:gd name="connsiteX4" fmla="*/ 882502 w 1254642"/>
                <a:gd name="connsiteY4" fmla="*/ 150628 h 565297"/>
                <a:gd name="connsiteX5" fmla="*/ 1105786 w 1254642"/>
                <a:gd name="connsiteY5" fmla="*/ 501502 h 565297"/>
                <a:gd name="connsiteX6" fmla="*/ 1254642 w 1254642"/>
                <a:gd name="connsiteY6" fmla="*/ 533400 h 565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54642" h="565297">
                  <a:moveTo>
                    <a:pt x="0" y="458972"/>
                  </a:moveTo>
                  <a:cubicBezTo>
                    <a:pt x="48732" y="469604"/>
                    <a:pt x="97465" y="480237"/>
                    <a:pt x="170121" y="427074"/>
                  </a:cubicBezTo>
                  <a:cubicBezTo>
                    <a:pt x="242777" y="373911"/>
                    <a:pt x="352647" y="210879"/>
                    <a:pt x="435935" y="139995"/>
                  </a:cubicBezTo>
                  <a:cubicBezTo>
                    <a:pt x="519223" y="69111"/>
                    <a:pt x="595423" y="0"/>
                    <a:pt x="669851" y="1772"/>
                  </a:cubicBezTo>
                  <a:cubicBezTo>
                    <a:pt x="744279" y="3544"/>
                    <a:pt x="809846" y="67340"/>
                    <a:pt x="882502" y="150628"/>
                  </a:cubicBezTo>
                  <a:cubicBezTo>
                    <a:pt x="955158" y="233916"/>
                    <a:pt x="1043763" y="437707"/>
                    <a:pt x="1105786" y="501502"/>
                  </a:cubicBezTo>
                  <a:cubicBezTo>
                    <a:pt x="1167809" y="565297"/>
                    <a:pt x="1197935" y="517451"/>
                    <a:pt x="1254642" y="533400"/>
                  </a:cubicBezTo>
                </a:path>
              </a:pathLst>
            </a:custGeom>
            <a:grp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2040222" y="3393324"/>
              <a:ext cx="677202" cy="0"/>
            </a:xfrm>
            <a:prstGeom prst="line">
              <a:avLst/>
            </a:prstGeom>
            <a:grpFill/>
            <a:ln w="349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7951522" y="1539875"/>
            <a:ext cx="792480" cy="264795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989622" y="3340100"/>
            <a:ext cx="792480" cy="264795"/>
          </a:xfrm>
          <a:prstGeom prst="rect">
            <a:avLst/>
          </a:prstGeom>
        </p:spPr>
      </p:pic>
      <p:pic>
        <p:nvPicPr>
          <p:cNvPr id="39" name="Picture 38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570272" y="2330450"/>
            <a:ext cx="367665" cy="247650"/>
          </a:xfrm>
          <a:prstGeom prst="rect">
            <a:avLst/>
          </a:prstGeom>
        </p:spPr>
      </p:pic>
      <p:pic>
        <p:nvPicPr>
          <p:cNvPr id="40" name="Picture 39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7046647" y="2311400"/>
            <a:ext cx="367665" cy="247650"/>
          </a:xfrm>
          <a:prstGeom prst="rect">
            <a:avLst/>
          </a:prstGeom>
        </p:spPr>
      </p:pic>
      <p:cxnSp>
        <p:nvCxnSpPr>
          <p:cNvPr id="41" name="Straight Arrow Connector 40"/>
          <p:cNvCxnSpPr/>
          <p:nvPr/>
        </p:nvCxnSpPr>
        <p:spPr>
          <a:xfrm>
            <a:off x="6897422" y="2628900"/>
            <a:ext cx="9334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5068622" y="2628900"/>
            <a:ext cx="9334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082675" y="3816350"/>
            <a:ext cx="1478280" cy="264795"/>
          </a:xfrm>
          <a:prstGeom prst="rect">
            <a:avLst/>
          </a:prstGeom>
        </p:spPr>
      </p:pic>
      <p:pic>
        <p:nvPicPr>
          <p:cNvPr id="48" name="Picture 47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1063625" y="4206875"/>
            <a:ext cx="1478280" cy="264795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>
            <a:off x="2790825" y="3952875"/>
            <a:ext cx="1228725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2819400" y="4343400"/>
            <a:ext cx="1200150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086225" y="3762375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Force </a:t>
            </a:r>
            <a:r>
              <a:rPr lang="de-CH" dirty="0" err="1" smtClean="0"/>
              <a:t>is</a:t>
            </a:r>
            <a:r>
              <a:rPr lang="de-CH" dirty="0" smtClean="0"/>
              <a:t> out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phase</a:t>
            </a:r>
            <a:r>
              <a:rPr lang="de-CH" dirty="0" smtClean="0"/>
              <a:t>; </a:t>
            </a:r>
            <a:r>
              <a:rPr lang="de-CH" dirty="0" err="1" smtClean="0"/>
              <a:t>excite</a:t>
            </a:r>
            <a:r>
              <a:rPr lang="de-CH" dirty="0" smtClean="0"/>
              <a:t> </a:t>
            </a:r>
            <a:r>
              <a:rPr lang="de-CH" dirty="0" err="1" smtClean="0"/>
              <a:t>Stretch</a:t>
            </a:r>
            <a:r>
              <a:rPr lang="de-CH" dirty="0" smtClean="0"/>
              <a:t> </a:t>
            </a:r>
            <a:r>
              <a:rPr lang="de-CH" dirty="0" err="1" smtClean="0"/>
              <a:t>mode</a:t>
            </a:r>
            <a:endParaRPr lang="en-GB" dirty="0"/>
          </a:p>
        </p:txBody>
      </p:sp>
      <p:sp>
        <p:nvSpPr>
          <p:cNvPr id="53" name="TextBox 52"/>
          <p:cNvSpPr txBox="1"/>
          <p:nvPr/>
        </p:nvSpPr>
        <p:spPr>
          <a:xfrm>
            <a:off x="4143375" y="4143375"/>
            <a:ext cx="3562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Force </a:t>
            </a:r>
            <a:r>
              <a:rPr lang="de-CH" dirty="0" err="1" smtClean="0"/>
              <a:t>is</a:t>
            </a:r>
            <a:r>
              <a:rPr lang="de-CH" dirty="0" smtClean="0"/>
              <a:t> in-</a:t>
            </a:r>
            <a:r>
              <a:rPr lang="de-CH" dirty="0" err="1" smtClean="0"/>
              <a:t>phase</a:t>
            </a:r>
            <a:r>
              <a:rPr lang="de-CH" dirty="0" smtClean="0"/>
              <a:t>; </a:t>
            </a:r>
            <a:r>
              <a:rPr lang="de-CH" dirty="0" err="1" smtClean="0"/>
              <a:t>excite</a:t>
            </a:r>
            <a:r>
              <a:rPr lang="de-CH" dirty="0" smtClean="0"/>
              <a:t> COM </a:t>
            </a:r>
            <a:r>
              <a:rPr lang="de-CH" dirty="0" err="1" smtClean="0"/>
              <a:t>mode</a:t>
            </a:r>
            <a:endParaRPr lang="en-GB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228600" y="6153150"/>
            <a:ext cx="5686425" cy="158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5978525" y="6169025"/>
            <a:ext cx="152400" cy="114300"/>
          </a:xfrm>
          <a:prstGeom prst="rect">
            <a:avLst/>
          </a:prstGeom>
        </p:spPr>
      </p:pic>
      <p:cxnSp>
        <p:nvCxnSpPr>
          <p:cNvPr id="65" name="Straight Connector 64"/>
          <p:cNvCxnSpPr/>
          <p:nvPr/>
        </p:nvCxnSpPr>
        <p:spPr>
          <a:xfrm rot="16200000" flipH="1">
            <a:off x="2343150" y="5724524"/>
            <a:ext cx="847725" cy="95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4352925" y="5724524"/>
            <a:ext cx="847725" cy="9525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4740275" y="6254750"/>
            <a:ext cx="782955" cy="152400"/>
          </a:xfrm>
          <a:prstGeom prst="rect">
            <a:avLst/>
          </a:prstGeom>
        </p:spPr>
      </p:pic>
      <p:pic>
        <p:nvPicPr>
          <p:cNvPr id="70" name="Picture 69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663825" y="6254750"/>
            <a:ext cx="628650" cy="152400"/>
          </a:xfrm>
          <a:prstGeom prst="rect">
            <a:avLst/>
          </a:prstGeom>
        </p:spPr>
      </p:pic>
      <p:cxnSp>
        <p:nvCxnSpPr>
          <p:cNvPr id="72" name="Straight Connector 71"/>
          <p:cNvCxnSpPr/>
          <p:nvPr/>
        </p:nvCxnSpPr>
        <p:spPr>
          <a:xfrm rot="5400000" flipH="1" flipV="1">
            <a:off x="-180975" y="5734050"/>
            <a:ext cx="838200" cy="0"/>
          </a:xfrm>
          <a:prstGeom prst="line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3" name="Picture 72" descr="addin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5473701" y="4826001"/>
            <a:ext cx="3549015" cy="1098995"/>
          </a:xfrm>
          <a:prstGeom prst="rect">
            <a:avLst/>
          </a:prstGeom>
        </p:spPr>
      </p:pic>
      <p:cxnSp>
        <p:nvCxnSpPr>
          <p:cNvPr id="75" name="Straight Connector 74"/>
          <p:cNvCxnSpPr/>
          <p:nvPr/>
        </p:nvCxnSpPr>
        <p:spPr>
          <a:xfrm rot="16200000" flipH="1">
            <a:off x="4062415" y="5538789"/>
            <a:ext cx="1190622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 rot="1200000">
            <a:off x="6815488" y="5117766"/>
            <a:ext cx="1352550" cy="49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Oval 77"/>
          <p:cNvSpPr/>
          <p:nvPr/>
        </p:nvSpPr>
        <p:spPr>
          <a:xfrm rot="1200000">
            <a:off x="6219551" y="4689753"/>
            <a:ext cx="513485" cy="49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Oval 78"/>
          <p:cNvSpPr/>
          <p:nvPr/>
        </p:nvSpPr>
        <p:spPr>
          <a:xfrm rot="1200000">
            <a:off x="8276950" y="5527953"/>
            <a:ext cx="513485" cy="490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0" name="Oval 79"/>
          <p:cNvSpPr/>
          <p:nvPr/>
        </p:nvSpPr>
        <p:spPr>
          <a:xfrm rot="1200000">
            <a:off x="6219551" y="4689753"/>
            <a:ext cx="513485" cy="49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1" name="Oval 80"/>
          <p:cNvSpPr/>
          <p:nvPr/>
        </p:nvSpPr>
        <p:spPr>
          <a:xfrm rot="1200000">
            <a:off x="8276950" y="5527953"/>
            <a:ext cx="513485" cy="49000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2" name="Straight Connector 81"/>
          <p:cNvCxnSpPr/>
          <p:nvPr/>
        </p:nvCxnSpPr>
        <p:spPr>
          <a:xfrm rot="16200000" flipH="1">
            <a:off x="3224216" y="5548315"/>
            <a:ext cx="1190622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rot="16200000" flipH="1">
            <a:off x="2262192" y="5548316"/>
            <a:ext cx="1190622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rot="16200000" flipH="1">
            <a:off x="2062168" y="5557842"/>
            <a:ext cx="1190622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rot="16200000" flipH="1">
            <a:off x="-290506" y="5557841"/>
            <a:ext cx="1190622" cy="1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77" grpId="0" animBg="1"/>
      <p:bldP spid="77" grpId="1" animBg="1"/>
      <p:bldP spid="77" grpId="2" animBg="1"/>
      <p:bldP spid="78" grpId="0" animBg="1"/>
      <p:bldP spid="79" grpId="0" animBg="1"/>
      <p:bldP spid="80" grpId="0" animBg="1"/>
      <p:bldP spid="80" grpId="1" animBg="1"/>
      <p:bldP spid="81" grpId="0" animBg="1"/>
      <p:bldP spid="8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29732" y="-1594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Examples: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quantum computing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44"/>
          <p:cNvSpPr txBox="1">
            <a:spLocks noChangeArrowheads="1"/>
          </p:cNvSpPr>
          <p:nvPr/>
        </p:nvSpPr>
        <p:spPr bwMode="auto">
          <a:xfrm>
            <a:off x="642815" y="5169573"/>
            <a:ext cx="806374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 smtClean="0"/>
              <a:t>Universal two-qubit ion trap quantum processor: </a:t>
            </a:r>
            <a:r>
              <a:rPr lang="en-US" sz="1600" dirty="0" err="1" smtClean="0"/>
              <a:t>Hanneke</a:t>
            </a:r>
            <a:r>
              <a:rPr lang="en-US" sz="1600" dirty="0" smtClean="0"/>
              <a:t> et </a:t>
            </a:r>
            <a:r>
              <a:rPr lang="en-US" sz="1600" dirty="0"/>
              <a:t>al. </a:t>
            </a:r>
            <a:r>
              <a:rPr lang="en-US" sz="1600" dirty="0" smtClean="0"/>
              <a:t>Nature Physics 6, 13-16 (2010)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1560115" y="873396"/>
            <a:ext cx="3286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Choose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duration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power:</a:t>
            </a:r>
            <a:endParaRPr lang="en-GB" dirty="0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92780" y="936009"/>
            <a:ext cx="2548890" cy="264795"/>
          </a:xfrm>
          <a:prstGeom prst="rect">
            <a:avLst/>
          </a:prstGeom>
        </p:spPr>
      </p:pic>
      <p:pic>
        <p:nvPicPr>
          <p:cNvPr id="11" name="Picture 1167" descr="multigatepic.jpe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93835" y="1415972"/>
            <a:ext cx="2627560" cy="262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/>
          <p:nvPr/>
        </p:nvGrpSpPr>
        <p:grpSpPr>
          <a:xfrm>
            <a:off x="1987137" y="2006846"/>
            <a:ext cx="797716" cy="768219"/>
            <a:chOff x="1278734" y="2594106"/>
            <a:chExt cx="1133477" cy="1041201"/>
          </a:xfrm>
        </p:grpSpPr>
        <p:sp>
          <p:nvSpPr>
            <p:cNvPr id="12" name="Oval 11"/>
            <p:cNvSpPr>
              <a:spLocks noChangeAspect="1"/>
            </p:cNvSpPr>
            <p:nvPr/>
          </p:nvSpPr>
          <p:spPr bwMode="auto">
            <a:xfrm rot="10800000">
              <a:off x="1278734" y="2594106"/>
              <a:ext cx="1057275" cy="10412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1905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4127500">
                <a:defRPr/>
              </a:pPr>
              <a:endParaRPr lang="en-US" sz="1600" dirty="0"/>
            </a:p>
          </p:txBody>
        </p:sp>
        <p:sp>
          <p:nvSpPr>
            <p:cNvPr id="13" name="Oval 1171"/>
            <p:cNvSpPr>
              <a:spLocks noChangeAspect="1"/>
            </p:cNvSpPr>
            <p:nvPr/>
          </p:nvSpPr>
          <p:spPr bwMode="auto">
            <a:xfrm rot="10800000">
              <a:off x="2266160" y="3073951"/>
              <a:ext cx="146051" cy="158190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defTabSz="4127500"/>
              <a:endParaRPr lang="en-US"/>
            </a:p>
          </p:txBody>
        </p:sp>
        <p:sp>
          <p:nvSpPr>
            <p:cNvPr id="15" name="Isosceles Triangle 1174"/>
            <p:cNvSpPr>
              <a:spLocks noChangeArrowheads="1"/>
            </p:cNvSpPr>
            <p:nvPr/>
          </p:nvSpPr>
          <p:spPr bwMode="auto">
            <a:xfrm rot="13380000">
              <a:off x="2184102" y="2926976"/>
              <a:ext cx="200604" cy="14704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scene3d>
              <a:camera prst="orthographicFront">
                <a:rot lat="0" lon="0" rev="3000000"/>
              </a:camera>
              <a:lightRig rig="threePt" dir="t"/>
            </a:scene3d>
          </p:spPr>
          <p:txBody>
            <a:bodyPr/>
            <a:lstStyle/>
            <a:p>
              <a:pPr defTabSz="4127500"/>
              <a:endParaRPr lang="en-US"/>
            </a:p>
          </p:txBody>
        </p:sp>
      </p:grpSp>
      <p:cxnSp>
        <p:nvCxnSpPr>
          <p:cNvPr id="18" name="Straight Arrow Connector 17"/>
          <p:cNvCxnSpPr/>
          <p:nvPr/>
        </p:nvCxnSpPr>
        <p:spPr>
          <a:xfrm rot="10800000" flipV="1">
            <a:off x="2280476" y="1717789"/>
            <a:ext cx="2161726" cy="6401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081509" y="1322862"/>
            <a:ext cx="691515" cy="455295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624780" y="1456777"/>
            <a:ext cx="2079624" cy="1045557"/>
          </a:xfrm>
          <a:prstGeom prst="rect">
            <a:avLst/>
          </a:prstGeom>
        </p:spPr>
      </p:pic>
      <p:grpSp>
        <p:nvGrpSpPr>
          <p:cNvPr id="47" name="Group 46"/>
          <p:cNvGrpSpPr/>
          <p:nvPr/>
        </p:nvGrpSpPr>
        <p:grpSpPr>
          <a:xfrm>
            <a:off x="5788986" y="2912850"/>
            <a:ext cx="1657350" cy="676275"/>
            <a:chOff x="5210175" y="4124325"/>
            <a:chExt cx="1657350" cy="7620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210175" y="4181475"/>
              <a:ext cx="164782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219700" y="4829175"/>
              <a:ext cx="1647825" cy="0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endCxn id="38" idx="4"/>
            </p:cNvCxnSpPr>
            <p:nvPr/>
          </p:nvCxnSpPr>
          <p:spPr>
            <a:xfrm rot="16200000" flipH="1">
              <a:off x="5660231" y="4531517"/>
              <a:ext cx="704851" cy="4763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5962650" y="4772025"/>
              <a:ext cx="104775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963758" y="4124325"/>
              <a:ext cx="104775" cy="1143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" name="Picture 5" descr="SU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70004" y="3942597"/>
            <a:ext cx="6673867" cy="11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 4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070893" y="4289949"/>
            <a:ext cx="710410" cy="404529"/>
            <a:chOff x="919" y="1862"/>
            <a:chExt cx="2218" cy="1263"/>
          </a:xfrm>
        </p:grpSpPr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1206" y="1862"/>
              <a:ext cx="344" cy="200"/>
            </a:xfrm>
            <a:custGeom>
              <a:avLst/>
              <a:gdLst/>
              <a:ahLst/>
              <a:cxnLst>
                <a:cxn ang="0">
                  <a:pos x="172" y="0"/>
                </a:cxn>
                <a:cxn ang="0">
                  <a:pos x="0" y="177"/>
                </a:cxn>
                <a:cxn ang="0">
                  <a:pos x="23" y="200"/>
                </a:cxn>
                <a:cxn ang="0">
                  <a:pos x="172" y="68"/>
                </a:cxn>
                <a:cxn ang="0">
                  <a:pos x="320" y="200"/>
                </a:cxn>
                <a:cxn ang="0">
                  <a:pos x="344" y="177"/>
                </a:cxn>
                <a:cxn ang="0">
                  <a:pos x="172" y="0"/>
                </a:cxn>
              </a:cxnLst>
              <a:rect l="0" t="0" r="r" b="b"/>
              <a:pathLst>
                <a:path w="344" h="200">
                  <a:moveTo>
                    <a:pt x="172" y="0"/>
                  </a:moveTo>
                  <a:lnTo>
                    <a:pt x="0" y="177"/>
                  </a:lnTo>
                  <a:lnTo>
                    <a:pt x="23" y="200"/>
                  </a:lnTo>
                  <a:lnTo>
                    <a:pt x="172" y="68"/>
                  </a:lnTo>
                  <a:lnTo>
                    <a:pt x="320" y="200"/>
                  </a:lnTo>
                  <a:lnTo>
                    <a:pt x="344" y="177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"/>
            <p:cNvSpPr>
              <a:spLocks/>
            </p:cNvSpPr>
            <p:nvPr/>
          </p:nvSpPr>
          <p:spPr bwMode="auto">
            <a:xfrm>
              <a:off x="919" y="2205"/>
              <a:ext cx="892" cy="920"/>
            </a:xfrm>
            <a:custGeom>
              <a:avLst/>
              <a:gdLst/>
              <a:ahLst/>
              <a:cxnLst>
                <a:cxn ang="0">
                  <a:pos x="746" y="97"/>
                </a:cxn>
                <a:cxn ang="0">
                  <a:pos x="786" y="58"/>
                </a:cxn>
                <a:cxn ang="0">
                  <a:pos x="870" y="41"/>
                </a:cxn>
                <a:cxn ang="0">
                  <a:pos x="886" y="35"/>
                </a:cxn>
                <a:cxn ang="0">
                  <a:pos x="892" y="13"/>
                </a:cxn>
                <a:cxn ang="0">
                  <a:pos x="883" y="1"/>
                </a:cxn>
                <a:cxn ang="0">
                  <a:pos x="744" y="4"/>
                </a:cxn>
                <a:cxn ang="0">
                  <a:pos x="606" y="0"/>
                </a:cxn>
                <a:cxn ang="0">
                  <a:pos x="591" y="10"/>
                </a:cxn>
                <a:cxn ang="0">
                  <a:pos x="592" y="37"/>
                </a:cxn>
                <a:cxn ang="0">
                  <a:pos x="631" y="42"/>
                </a:cxn>
                <a:cxn ang="0">
                  <a:pos x="682" y="59"/>
                </a:cxn>
                <a:cxn ang="0">
                  <a:pos x="697" y="90"/>
                </a:cxn>
                <a:cxn ang="0">
                  <a:pos x="695" y="121"/>
                </a:cxn>
                <a:cxn ang="0">
                  <a:pos x="551" y="667"/>
                </a:cxn>
                <a:cxn ang="0">
                  <a:pos x="463" y="789"/>
                </a:cxn>
                <a:cxn ang="0">
                  <a:pos x="349" y="862"/>
                </a:cxn>
                <a:cxn ang="0">
                  <a:pos x="235" y="878"/>
                </a:cxn>
                <a:cxn ang="0">
                  <a:pos x="155" y="844"/>
                </a:cxn>
                <a:cxn ang="0">
                  <a:pos x="108" y="766"/>
                </a:cxn>
                <a:cxn ang="0">
                  <a:pos x="101" y="698"/>
                </a:cxn>
                <a:cxn ang="0">
                  <a:pos x="110" y="632"/>
                </a:cxn>
                <a:cxn ang="0">
                  <a:pos x="246" y="76"/>
                </a:cxn>
                <a:cxn ang="0">
                  <a:pos x="273" y="48"/>
                </a:cxn>
                <a:cxn ang="0">
                  <a:pos x="348" y="41"/>
                </a:cxn>
                <a:cxn ang="0">
                  <a:pos x="388" y="33"/>
                </a:cxn>
                <a:cxn ang="0">
                  <a:pos x="388" y="5"/>
                </a:cxn>
                <a:cxn ang="0">
                  <a:pos x="338" y="1"/>
                </a:cxn>
                <a:cxn ang="0">
                  <a:pos x="245" y="3"/>
                </a:cxn>
                <a:cxn ang="0">
                  <a:pos x="150" y="3"/>
                </a:cxn>
                <a:cxn ang="0">
                  <a:pos x="59" y="0"/>
                </a:cxn>
                <a:cxn ang="0">
                  <a:pos x="25" y="5"/>
                </a:cxn>
                <a:cxn ang="0">
                  <a:pos x="20" y="33"/>
                </a:cxn>
                <a:cxn ang="0">
                  <a:pos x="66" y="41"/>
                </a:cxn>
                <a:cxn ang="0">
                  <a:pos x="114" y="45"/>
                </a:cxn>
                <a:cxn ang="0">
                  <a:pos x="137" y="57"/>
                </a:cxn>
                <a:cxn ang="0">
                  <a:pos x="134" y="89"/>
                </a:cxn>
                <a:cxn ang="0">
                  <a:pos x="119" y="144"/>
                </a:cxn>
                <a:cxn ang="0">
                  <a:pos x="78" y="314"/>
                </a:cxn>
                <a:cxn ang="0">
                  <a:pos x="56" y="405"/>
                </a:cxn>
                <a:cxn ang="0">
                  <a:pos x="26" y="525"/>
                </a:cxn>
                <a:cxn ang="0">
                  <a:pos x="11" y="587"/>
                </a:cxn>
                <a:cxn ang="0">
                  <a:pos x="2" y="638"/>
                </a:cxn>
                <a:cxn ang="0">
                  <a:pos x="2" y="703"/>
                </a:cxn>
                <a:cxn ang="0">
                  <a:pos x="41" y="812"/>
                </a:cxn>
                <a:cxn ang="0">
                  <a:pos x="119" y="886"/>
                </a:cxn>
                <a:cxn ang="0">
                  <a:pos x="224" y="918"/>
                </a:cxn>
                <a:cxn ang="0">
                  <a:pos x="372" y="894"/>
                </a:cxn>
                <a:cxn ang="0">
                  <a:pos x="511" y="793"/>
                </a:cxn>
                <a:cxn ang="0">
                  <a:pos x="604" y="643"/>
                </a:cxn>
              </a:cxnLst>
              <a:rect l="0" t="0" r="r" b="b"/>
              <a:pathLst>
                <a:path w="892" h="920">
                  <a:moveTo>
                    <a:pt x="732" y="137"/>
                  </a:moveTo>
                  <a:lnTo>
                    <a:pt x="736" y="123"/>
                  </a:lnTo>
                  <a:lnTo>
                    <a:pt x="740" y="110"/>
                  </a:lnTo>
                  <a:lnTo>
                    <a:pt x="746" y="97"/>
                  </a:lnTo>
                  <a:lnTo>
                    <a:pt x="753" y="86"/>
                  </a:lnTo>
                  <a:lnTo>
                    <a:pt x="762" y="75"/>
                  </a:lnTo>
                  <a:lnTo>
                    <a:pt x="773" y="66"/>
                  </a:lnTo>
                  <a:lnTo>
                    <a:pt x="786" y="58"/>
                  </a:lnTo>
                  <a:lnTo>
                    <a:pt x="803" y="52"/>
                  </a:lnTo>
                  <a:lnTo>
                    <a:pt x="822" y="46"/>
                  </a:lnTo>
                  <a:lnTo>
                    <a:pt x="844" y="43"/>
                  </a:lnTo>
                  <a:lnTo>
                    <a:pt x="870" y="41"/>
                  </a:lnTo>
                  <a:lnTo>
                    <a:pt x="873" y="41"/>
                  </a:lnTo>
                  <a:lnTo>
                    <a:pt x="877" y="40"/>
                  </a:lnTo>
                  <a:lnTo>
                    <a:pt x="882" y="38"/>
                  </a:lnTo>
                  <a:lnTo>
                    <a:pt x="886" y="35"/>
                  </a:lnTo>
                  <a:lnTo>
                    <a:pt x="889" y="31"/>
                  </a:lnTo>
                  <a:lnTo>
                    <a:pt x="891" y="24"/>
                  </a:lnTo>
                  <a:lnTo>
                    <a:pt x="892" y="14"/>
                  </a:lnTo>
                  <a:lnTo>
                    <a:pt x="892" y="13"/>
                  </a:lnTo>
                  <a:lnTo>
                    <a:pt x="891" y="10"/>
                  </a:lnTo>
                  <a:lnTo>
                    <a:pt x="891" y="7"/>
                  </a:lnTo>
                  <a:lnTo>
                    <a:pt x="887" y="4"/>
                  </a:lnTo>
                  <a:lnTo>
                    <a:pt x="883" y="1"/>
                  </a:lnTo>
                  <a:lnTo>
                    <a:pt x="876" y="0"/>
                  </a:lnTo>
                  <a:lnTo>
                    <a:pt x="833" y="1"/>
                  </a:lnTo>
                  <a:lnTo>
                    <a:pt x="789" y="3"/>
                  </a:lnTo>
                  <a:lnTo>
                    <a:pt x="744" y="4"/>
                  </a:lnTo>
                  <a:lnTo>
                    <a:pt x="700" y="3"/>
                  </a:lnTo>
                  <a:lnTo>
                    <a:pt x="654" y="2"/>
                  </a:lnTo>
                  <a:lnTo>
                    <a:pt x="610" y="0"/>
                  </a:lnTo>
                  <a:lnTo>
                    <a:pt x="606" y="0"/>
                  </a:lnTo>
                  <a:lnTo>
                    <a:pt x="602" y="1"/>
                  </a:lnTo>
                  <a:lnTo>
                    <a:pt x="598" y="2"/>
                  </a:lnTo>
                  <a:lnTo>
                    <a:pt x="594" y="5"/>
                  </a:lnTo>
                  <a:lnTo>
                    <a:pt x="591" y="10"/>
                  </a:lnTo>
                  <a:lnTo>
                    <a:pt x="588" y="17"/>
                  </a:lnTo>
                  <a:lnTo>
                    <a:pt x="588" y="26"/>
                  </a:lnTo>
                  <a:lnTo>
                    <a:pt x="588" y="33"/>
                  </a:lnTo>
                  <a:lnTo>
                    <a:pt x="592" y="37"/>
                  </a:lnTo>
                  <a:lnTo>
                    <a:pt x="595" y="39"/>
                  </a:lnTo>
                  <a:lnTo>
                    <a:pt x="600" y="41"/>
                  </a:lnTo>
                  <a:lnTo>
                    <a:pt x="610" y="41"/>
                  </a:lnTo>
                  <a:lnTo>
                    <a:pt x="631" y="42"/>
                  </a:lnTo>
                  <a:lnTo>
                    <a:pt x="648" y="45"/>
                  </a:lnTo>
                  <a:lnTo>
                    <a:pt x="662" y="48"/>
                  </a:lnTo>
                  <a:lnTo>
                    <a:pt x="673" y="53"/>
                  </a:lnTo>
                  <a:lnTo>
                    <a:pt x="682" y="59"/>
                  </a:lnTo>
                  <a:lnTo>
                    <a:pt x="689" y="66"/>
                  </a:lnTo>
                  <a:lnTo>
                    <a:pt x="693" y="73"/>
                  </a:lnTo>
                  <a:lnTo>
                    <a:pt x="696" y="81"/>
                  </a:lnTo>
                  <a:lnTo>
                    <a:pt x="697" y="90"/>
                  </a:lnTo>
                  <a:lnTo>
                    <a:pt x="698" y="98"/>
                  </a:lnTo>
                  <a:lnTo>
                    <a:pt x="698" y="102"/>
                  </a:lnTo>
                  <a:lnTo>
                    <a:pt x="696" y="115"/>
                  </a:lnTo>
                  <a:lnTo>
                    <a:pt x="695" y="121"/>
                  </a:lnTo>
                  <a:lnTo>
                    <a:pt x="694" y="125"/>
                  </a:lnTo>
                  <a:lnTo>
                    <a:pt x="578" y="591"/>
                  </a:lnTo>
                  <a:lnTo>
                    <a:pt x="566" y="630"/>
                  </a:lnTo>
                  <a:lnTo>
                    <a:pt x="551" y="667"/>
                  </a:lnTo>
                  <a:lnTo>
                    <a:pt x="533" y="701"/>
                  </a:lnTo>
                  <a:lnTo>
                    <a:pt x="512" y="733"/>
                  </a:lnTo>
                  <a:lnTo>
                    <a:pt x="489" y="762"/>
                  </a:lnTo>
                  <a:lnTo>
                    <a:pt x="463" y="789"/>
                  </a:lnTo>
                  <a:lnTo>
                    <a:pt x="437" y="812"/>
                  </a:lnTo>
                  <a:lnTo>
                    <a:pt x="408" y="832"/>
                  </a:lnTo>
                  <a:lnTo>
                    <a:pt x="379" y="849"/>
                  </a:lnTo>
                  <a:lnTo>
                    <a:pt x="349" y="862"/>
                  </a:lnTo>
                  <a:lnTo>
                    <a:pt x="318" y="871"/>
                  </a:lnTo>
                  <a:lnTo>
                    <a:pt x="288" y="878"/>
                  </a:lnTo>
                  <a:lnTo>
                    <a:pt x="258" y="879"/>
                  </a:lnTo>
                  <a:lnTo>
                    <a:pt x="235" y="878"/>
                  </a:lnTo>
                  <a:lnTo>
                    <a:pt x="213" y="874"/>
                  </a:lnTo>
                  <a:lnTo>
                    <a:pt x="191" y="866"/>
                  </a:lnTo>
                  <a:lnTo>
                    <a:pt x="172" y="857"/>
                  </a:lnTo>
                  <a:lnTo>
                    <a:pt x="155" y="844"/>
                  </a:lnTo>
                  <a:lnTo>
                    <a:pt x="139" y="828"/>
                  </a:lnTo>
                  <a:lnTo>
                    <a:pt x="126" y="810"/>
                  </a:lnTo>
                  <a:lnTo>
                    <a:pt x="116" y="789"/>
                  </a:lnTo>
                  <a:lnTo>
                    <a:pt x="108" y="766"/>
                  </a:lnTo>
                  <a:lnTo>
                    <a:pt x="103" y="739"/>
                  </a:lnTo>
                  <a:lnTo>
                    <a:pt x="101" y="710"/>
                  </a:lnTo>
                  <a:lnTo>
                    <a:pt x="101" y="706"/>
                  </a:lnTo>
                  <a:lnTo>
                    <a:pt x="101" y="698"/>
                  </a:lnTo>
                  <a:lnTo>
                    <a:pt x="102" y="687"/>
                  </a:lnTo>
                  <a:lnTo>
                    <a:pt x="104" y="671"/>
                  </a:lnTo>
                  <a:lnTo>
                    <a:pt x="106" y="653"/>
                  </a:lnTo>
                  <a:lnTo>
                    <a:pt x="110" y="632"/>
                  </a:lnTo>
                  <a:lnTo>
                    <a:pt x="115" y="608"/>
                  </a:lnTo>
                  <a:lnTo>
                    <a:pt x="240" y="101"/>
                  </a:lnTo>
                  <a:lnTo>
                    <a:pt x="243" y="87"/>
                  </a:lnTo>
                  <a:lnTo>
                    <a:pt x="246" y="76"/>
                  </a:lnTo>
                  <a:lnTo>
                    <a:pt x="251" y="67"/>
                  </a:lnTo>
                  <a:lnTo>
                    <a:pt x="256" y="60"/>
                  </a:lnTo>
                  <a:lnTo>
                    <a:pt x="263" y="53"/>
                  </a:lnTo>
                  <a:lnTo>
                    <a:pt x="273" y="48"/>
                  </a:lnTo>
                  <a:lnTo>
                    <a:pt x="285" y="45"/>
                  </a:lnTo>
                  <a:lnTo>
                    <a:pt x="302" y="42"/>
                  </a:lnTo>
                  <a:lnTo>
                    <a:pt x="322" y="41"/>
                  </a:lnTo>
                  <a:lnTo>
                    <a:pt x="348" y="41"/>
                  </a:lnTo>
                  <a:lnTo>
                    <a:pt x="363" y="41"/>
                  </a:lnTo>
                  <a:lnTo>
                    <a:pt x="374" y="40"/>
                  </a:lnTo>
                  <a:lnTo>
                    <a:pt x="383" y="37"/>
                  </a:lnTo>
                  <a:lnTo>
                    <a:pt x="388" y="33"/>
                  </a:lnTo>
                  <a:lnTo>
                    <a:pt x="391" y="25"/>
                  </a:lnTo>
                  <a:lnTo>
                    <a:pt x="392" y="14"/>
                  </a:lnTo>
                  <a:lnTo>
                    <a:pt x="391" y="9"/>
                  </a:lnTo>
                  <a:lnTo>
                    <a:pt x="388" y="5"/>
                  </a:lnTo>
                  <a:lnTo>
                    <a:pt x="384" y="2"/>
                  </a:lnTo>
                  <a:lnTo>
                    <a:pt x="376" y="0"/>
                  </a:lnTo>
                  <a:lnTo>
                    <a:pt x="358" y="0"/>
                  </a:lnTo>
                  <a:lnTo>
                    <a:pt x="338" y="1"/>
                  </a:lnTo>
                  <a:lnTo>
                    <a:pt x="315" y="2"/>
                  </a:lnTo>
                  <a:lnTo>
                    <a:pt x="292" y="2"/>
                  </a:lnTo>
                  <a:lnTo>
                    <a:pt x="267" y="3"/>
                  </a:lnTo>
                  <a:lnTo>
                    <a:pt x="245" y="3"/>
                  </a:lnTo>
                  <a:lnTo>
                    <a:pt x="225" y="4"/>
                  </a:lnTo>
                  <a:lnTo>
                    <a:pt x="192" y="4"/>
                  </a:lnTo>
                  <a:lnTo>
                    <a:pt x="173" y="3"/>
                  </a:lnTo>
                  <a:lnTo>
                    <a:pt x="150" y="3"/>
                  </a:lnTo>
                  <a:lnTo>
                    <a:pt x="126" y="2"/>
                  </a:lnTo>
                  <a:lnTo>
                    <a:pt x="102" y="2"/>
                  </a:lnTo>
                  <a:lnTo>
                    <a:pt x="80" y="1"/>
                  </a:lnTo>
                  <a:lnTo>
                    <a:pt x="59" y="0"/>
                  </a:lnTo>
                  <a:lnTo>
                    <a:pt x="38" y="0"/>
                  </a:lnTo>
                  <a:lnTo>
                    <a:pt x="33" y="1"/>
                  </a:lnTo>
                  <a:lnTo>
                    <a:pt x="29" y="2"/>
                  </a:lnTo>
                  <a:lnTo>
                    <a:pt x="25" y="5"/>
                  </a:lnTo>
                  <a:lnTo>
                    <a:pt x="22" y="10"/>
                  </a:lnTo>
                  <a:lnTo>
                    <a:pt x="19" y="17"/>
                  </a:lnTo>
                  <a:lnTo>
                    <a:pt x="18" y="26"/>
                  </a:lnTo>
                  <a:lnTo>
                    <a:pt x="20" y="33"/>
                  </a:lnTo>
                  <a:lnTo>
                    <a:pt x="24" y="37"/>
                  </a:lnTo>
                  <a:lnTo>
                    <a:pt x="31" y="40"/>
                  </a:lnTo>
                  <a:lnTo>
                    <a:pt x="41" y="41"/>
                  </a:lnTo>
                  <a:lnTo>
                    <a:pt x="66" y="41"/>
                  </a:lnTo>
                  <a:lnTo>
                    <a:pt x="78" y="41"/>
                  </a:lnTo>
                  <a:lnTo>
                    <a:pt x="90" y="42"/>
                  </a:lnTo>
                  <a:lnTo>
                    <a:pt x="104" y="44"/>
                  </a:lnTo>
                  <a:lnTo>
                    <a:pt x="114" y="45"/>
                  </a:lnTo>
                  <a:lnTo>
                    <a:pt x="123" y="46"/>
                  </a:lnTo>
                  <a:lnTo>
                    <a:pt x="130" y="48"/>
                  </a:lnTo>
                  <a:lnTo>
                    <a:pt x="134" y="52"/>
                  </a:lnTo>
                  <a:lnTo>
                    <a:pt x="137" y="57"/>
                  </a:lnTo>
                  <a:lnTo>
                    <a:pt x="138" y="64"/>
                  </a:lnTo>
                  <a:lnTo>
                    <a:pt x="137" y="69"/>
                  </a:lnTo>
                  <a:lnTo>
                    <a:pt x="136" y="78"/>
                  </a:lnTo>
                  <a:lnTo>
                    <a:pt x="134" y="89"/>
                  </a:lnTo>
                  <a:lnTo>
                    <a:pt x="130" y="102"/>
                  </a:lnTo>
                  <a:lnTo>
                    <a:pt x="127" y="117"/>
                  </a:lnTo>
                  <a:lnTo>
                    <a:pt x="123" y="131"/>
                  </a:lnTo>
                  <a:lnTo>
                    <a:pt x="119" y="144"/>
                  </a:lnTo>
                  <a:lnTo>
                    <a:pt x="88" y="271"/>
                  </a:lnTo>
                  <a:lnTo>
                    <a:pt x="86" y="283"/>
                  </a:lnTo>
                  <a:lnTo>
                    <a:pt x="82" y="297"/>
                  </a:lnTo>
                  <a:lnTo>
                    <a:pt x="78" y="314"/>
                  </a:lnTo>
                  <a:lnTo>
                    <a:pt x="73" y="334"/>
                  </a:lnTo>
                  <a:lnTo>
                    <a:pt x="68" y="356"/>
                  </a:lnTo>
                  <a:lnTo>
                    <a:pt x="62" y="380"/>
                  </a:lnTo>
                  <a:lnTo>
                    <a:pt x="56" y="405"/>
                  </a:lnTo>
                  <a:lnTo>
                    <a:pt x="50" y="430"/>
                  </a:lnTo>
                  <a:lnTo>
                    <a:pt x="37" y="479"/>
                  </a:lnTo>
                  <a:lnTo>
                    <a:pt x="32" y="503"/>
                  </a:lnTo>
                  <a:lnTo>
                    <a:pt x="26" y="525"/>
                  </a:lnTo>
                  <a:lnTo>
                    <a:pt x="22" y="545"/>
                  </a:lnTo>
                  <a:lnTo>
                    <a:pt x="17" y="562"/>
                  </a:lnTo>
                  <a:lnTo>
                    <a:pt x="14" y="576"/>
                  </a:lnTo>
                  <a:lnTo>
                    <a:pt x="11" y="587"/>
                  </a:lnTo>
                  <a:lnTo>
                    <a:pt x="10" y="594"/>
                  </a:lnTo>
                  <a:lnTo>
                    <a:pt x="6" y="610"/>
                  </a:lnTo>
                  <a:lnTo>
                    <a:pt x="4" y="625"/>
                  </a:lnTo>
                  <a:lnTo>
                    <a:pt x="2" y="638"/>
                  </a:lnTo>
                  <a:lnTo>
                    <a:pt x="1" y="649"/>
                  </a:lnTo>
                  <a:lnTo>
                    <a:pt x="0" y="659"/>
                  </a:lnTo>
                  <a:lnTo>
                    <a:pt x="0" y="670"/>
                  </a:lnTo>
                  <a:lnTo>
                    <a:pt x="2" y="703"/>
                  </a:lnTo>
                  <a:lnTo>
                    <a:pt x="8" y="733"/>
                  </a:lnTo>
                  <a:lnTo>
                    <a:pt x="15" y="762"/>
                  </a:lnTo>
                  <a:lnTo>
                    <a:pt x="27" y="789"/>
                  </a:lnTo>
                  <a:lnTo>
                    <a:pt x="41" y="812"/>
                  </a:lnTo>
                  <a:lnTo>
                    <a:pt x="58" y="835"/>
                  </a:lnTo>
                  <a:lnTo>
                    <a:pt x="76" y="855"/>
                  </a:lnTo>
                  <a:lnTo>
                    <a:pt x="97" y="871"/>
                  </a:lnTo>
                  <a:lnTo>
                    <a:pt x="119" y="886"/>
                  </a:lnTo>
                  <a:lnTo>
                    <a:pt x="144" y="898"/>
                  </a:lnTo>
                  <a:lnTo>
                    <a:pt x="170" y="908"/>
                  </a:lnTo>
                  <a:lnTo>
                    <a:pt x="196" y="914"/>
                  </a:lnTo>
                  <a:lnTo>
                    <a:pt x="224" y="918"/>
                  </a:lnTo>
                  <a:lnTo>
                    <a:pt x="253" y="920"/>
                  </a:lnTo>
                  <a:lnTo>
                    <a:pt x="293" y="916"/>
                  </a:lnTo>
                  <a:lnTo>
                    <a:pt x="333" y="908"/>
                  </a:lnTo>
                  <a:lnTo>
                    <a:pt x="372" y="894"/>
                  </a:lnTo>
                  <a:lnTo>
                    <a:pt x="410" y="875"/>
                  </a:lnTo>
                  <a:lnTo>
                    <a:pt x="446" y="852"/>
                  </a:lnTo>
                  <a:lnTo>
                    <a:pt x="480" y="824"/>
                  </a:lnTo>
                  <a:lnTo>
                    <a:pt x="511" y="793"/>
                  </a:lnTo>
                  <a:lnTo>
                    <a:pt x="540" y="759"/>
                  </a:lnTo>
                  <a:lnTo>
                    <a:pt x="565" y="723"/>
                  </a:lnTo>
                  <a:lnTo>
                    <a:pt x="587" y="684"/>
                  </a:lnTo>
                  <a:lnTo>
                    <a:pt x="604" y="643"/>
                  </a:lnTo>
                  <a:lnTo>
                    <a:pt x="617" y="600"/>
                  </a:lnTo>
                  <a:lnTo>
                    <a:pt x="732" y="1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8"/>
            <p:cNvSpPr>
              <a:spLocks noEditPoints="1"/>
            </p:cNvSpPr>
            <p:nvPr/>
          </p:nvSpPr>
          <p:spPr bwMode="auto">
            <a:xfrm>
              <a:off x="2282" y="2618"/>
              <a:ext cx="855" cy="304"/>
            </a:xfrm>
            <a:custGeom>
              <a:avLst/>
              <a:gdLst/>
              <a:ahLst/>
              <a:cxnLst>
                <a:cxn ang="0">
                  <a:pos x="811" y="51"/>
                </a:cxn>
                <a:cxn ang="0">
                  <a:pos x="829" y="51"/>
                </a:cxn>
                <a:cxn ang="0">
                  <a:pos x="837" y="50"/>
                </a:cxn>
                <a:cxn ang="0">
                  <a:pos x="844" y="46"/>
                </a:cxn>
                <a:cxn ang="0">
                  <a:pos x="850" y="42"/>
                </a:cxn>
                <a:cxn ang="0">
                  <a:pos x="854" y="35"/>
                </a:cxn>
                <a:cxn ang="0">
                  <a:pos x="855" y="26"/>
                </a:cxn>
                <a:cxn ang="0">
                  <a:pos x="854" y="16"/>
                </a:cxn>
                <a:cxn ang="0">
                  <a:pos x="850" y="9"/>
                </a:cxn>
                <a:cxn ang="0">
                  <a:pos x="844" y="4"/>
                </a:cxn>
                <a:cxn ang="0">
                  <a:pos x="837" y="1"/>
                </a:cxn>
                <a:cxn ang="0">
                  <a:pos x="829" y="0"/>
                </a:cxn>
                <a:cxn ang="0">
                  <a:pos x="34" y="0"/>
                </a:cxn>
                <a:cxn ang="0">
                  <a:pos x="25" y="0"/>
                </a:cxn>
                <a:cxn ang="0">
                  <a:pos x="18" y="1"/>
                </a:cxn>
                <a:cxn ang="0">
                  <a:pos x="11" y="4"/>
                </a:cxn>
                <a:cxn ang="0">
                  <a:pos x="5" y="9"/>
                </a:cxn>
                <a:cxn ang="0">
                  <a:pos x="1" y="15"/>
                </a:cxn>
                <a:cxn ang="0">
                  <a:pos x="0" y="26"/>
                </a:cxn>
                <a:cxn ang="0">
                  <a:pos x="1" y="35"/>
                </a:cxn>
                <a:cxn ang="0">
                  <a:pos x="5" y="42"/>
                </a:cxn>
                <a:cxn ang="0">
                  <a:pos x="11" y="46"/>
                </a:cxn>
                <a:cxn ang="0">
                  <a:pos x="18" y="50"/>
                </a:cxn>
                <a:cxn ang="0">
                  <a:pos x="26" y="51"/>
                </a:cxn>
                <a:cxn ang="0">
                  <a:pos x="43" y="51"/>
                </a:cxn>
                <a:cxn ang="0">
                  <a:pos x="811" y="51"/>
                </a:cxn>
                <a:cxn ang="0">
                  <a:pos x="813" y="304"/>
                </a:cxn>
                <a:cxn ang="0">
                  <a:pos x="821" y="304"/>
                </a:cxn>
                <a:cxn ang="0">
                  <a:pos x="829" y="303"/>
                </a:cxn>
                <a:cxn ang="0">
                  <a:pos x="837" y="303"/>
                </a:cxn>
                <a:cxn ang="0">
                  <a:pos x="844" y="300"/>
                </a:cxn>
                <a:cxn ang="0">
                  <a:pos x="850" y="295"/>
                </a:cxn>
                <a:cxn ang="0">
                  <a:pos x="854" y="288"/>
                </a:cxn>
                <a:cxn ang="0">
                  <a:pos x="855" y="278"/>
                </a:cxn>
                <a:cxn ang="0">
                  <a:pos x="854" y="269"/>
                </a:cxn>
                <a:cxn ang="0">
                  <a:pos x="850" y="261"/>
                </a:cxn>
                <a:cxn ang="0">
                  <a:pos x="844" y="257"/>
                </a:cxn>
                <a:cxn ang="0">
                  <a:pos x="837" y="254"/>
                </a:cxn>
                <a:cxn ang="0">
                  <a:pos x="829" y="253"/>
                </a:cxn>
                <a:cxn ang="0">
                  <a:pos x="35" y="253"/>
                </a:cxn>
                <a:cxn ang="0">
                  <a:pos x="26" y="253"/>
                </a:cxn>
                <a:cxn ang="0">
                  <a:pos x="18" y="254"/>
                </a:cxn>
                <a:cxn ang="0">
                  <a:pos x="11" y="257"/>
                </a:cxn>
                <a:cxn ang="0">
                  <a:pos x="5" y="262"/>
                </a:cxn>
                <a:cxn ang="0">
                  <a:pos x="1" y="269"/>
                </a:cxn>
                <a:cxn ang="0">
                  <a:pos x="0" y="278"/>
                </a:cxn>
                <a:cxn ang="0">
                  <a:pos x="1" y="288"/>
                </a:cxn>
                <a:cxn ang="0">
                  <a:pos x="5" y="295"/>
                </a:cxn>
                <a:cxn ang="0">
                  <a:pos x="11" y="300"/>
                </a:cxn>
                <a:cxn ang="0">
                  <a:pos x="18" y="303"/>
                </a:cxn>
                <a:cxn ang="0">
                  <a:pos x="25" y="304"/>
                </a:cxn>
                <a:cxn ang="0">
                  <a:pos x="42" y="304"/>
                </a:cxn>
                <a:cxn ang="0">
                  <a:pos x="813" y="304"/>
                </a:cxn>
              </a:cxnLst>
              <a:rect l="0" t="0" r="r" b="b"/>
              <a:pathLst>
                <a:path w="855" h="304">
                  <a:moveTo>
                    <a:pt x="811" y="51"/>
                  </a:moveTo>
                  <a:lnTo>
                    <a:pt x="829" y="51"/>
                  </a:lnTo>
                  <a:lnTo>
                    <a:pt x="837" y="50"/>
                  </a:lnTo>
                  <a:lnTo>
                    <a:pt x="844" y="46"/>
                  </a:lnTo>
                  <a:lnTo>
                    <a:pt x="850" y="42"/>
                  </a:lnTo>
                  <a:lnTo>
                    <a:pt x="854" y="35"/>
                  </a:lnTo>
                  <a:lnTo>
                    <a:pt x="855" y="26"/>
                  </a:lnTo>
                  <a:lnTo>
                    <a:pt x="854" y="16"/>
                  </a:lnTo>
                  <a:lnTo>
                    <a:pt x="850" y="9"/>
                  </a:lnTo>
                  <a:lnTo>
                    <a:pt x="844" y="4"/>
                  </a:lnTo>
                  <a:lnTo>
                    <a:pt x="837" y="1"/>
                  </a:lnTo>
                  <a:lnTo>
                    <a:pt x="829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8" y="1"/>
                  </a:lnTo>
                  <a:lnTo>
                    <a:pt x="11" y="4"/>
                  </a:lnTo>
                  <a:lnTo>
                    <a:pt x="5" y="9"/>
                  </a:lnTo>
                  <a:lnTo>
                    <a:pt x="1" y="15"/>
                  </a:lnTo>
                  <a:lnTo>
                    <a:pt x="0" y="26"/>
                  </a:lnTo>
                  <a:lnTo>
                    <a:pt x="1" y="35"/>
                  </a:lnTo>
                  <a:lnTo>
                    <a:pt x="5" y="42"/>
                  </a:lnTo>
                  <a:lnTo>
                    <a:pt x="11" y="46"/>
                  </a:lnTo>
                  <a:lnTo>
                    <a:pt x="18" y="50"/>
                  </a:lnTo>
                  <a:lnTo>
                    <a:pt x="26" y="51"/>
                  </a:lnTo>
                  <a:lnTo>
                    <a:pt x="43" y="51"/>
                  </a:lnTo>
                  <a:lnTo>
                    <a:pt x="811" y="51"/>
                  </a:lnTo>
                  <a:close/>
                  <a:moveTo>
                    <a:pt x="813" y="304"/>
                  </a:moveTo>
                  <a:lnTo>
                    <a:pt x="821" y="304"/>
                  </a:lnTo>
                  <a:lnTo>
                    <a:pt x="829" y="303"/>
                  </a:lnTo>
                  <a:lnTo>
                    <a:pt x="837" y="303"/>
                  </a:lnTo>
                  <a:lnTo>
                    <a:pt x="844" y="300"/>
                  </a:lnTo>
                  <a:lnTo>
                    <a:pt x="850" y="295"/>
                  </a:lnTo>
                  <a:lnTo>
                    <a:pt x="854" y="288"/>
                  </a:lnTo>
                  <a:lnTo>
                    <a:pt x="855" y="278"/>
                  </a:lnTo>
                  <a:lnTo>
                    <a:pt x="854" y="269"/>
                  </a:lnTo>
                  <a:lnTo>
                    <a:pt x="850" y="261"/>
                  </a:lnTo>
                  <a:lnTo>
                    <a:pt x="844" y="257"/>
                  </a:lnTo>
                  <a:lnTo>
                    <a:pt x="837" y="254"/>
                  </a:lnTo>
                  <a:lnTo>
                    <a:pt x="829" y="253"/>
                  </a:lnTo>
                  <a:lnTo>
                    <a:pt x="35" y="253"/>
                  </a:lnTo>
                  <a:lnTo>
                    <a:pt x="26" y="253"/>
                  </a:lnTo>
                  <a:lnTo>
                    <a:pt x="18" y="254"/>
                  </a:lnTo>
                  <a:lnTo>
                    <a:pt x="11" y="257"/>
                  </a:lnTo>
                  <a:lnTo>
                    <a:pt x="5" y="262"/>
                  </a:lnTo>
                  <a:lnTo>
                    <a:pt x="1" y="269"/>
                  </a:lnTo>
                  <a:lnTo>
                    <a:pt x="0" y="278"/>
                  </a:lnTo>
                  <a:lnTo>
                    <a:pt x="1" y="288"/>
                  </a:lnTo>
                  <a:lnTo>
                    <a:pt x="5" y="295"/>
                  </a:lnTo>
                  <a:lnTo>
                    <a:pt x="11" y="300"/>
                  </a:lnTo>
                  <a:lnTo>
                    <a:pt x="18" y="303"/>
                  </a:lnTo>
                  <a:lnTo>
                    <a:pt x="25" y="304"/>
                  </a:lnTo>
                  <a:lnTo>
                    <a:pt x="42" y="304"/>
                  </a:lnTo>
                  <a:lnTo>
                    <a:pt x="813" y="30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6" y="0"/>
            <a:ext cx="8229600" cy="1143000"/>
          </a:xfrm>
        </p:spPr>
        <p:txBody>
          <a:bodyPr/>
          <a:lstStyle/>
          <a:p>
            <a:r>
              <a:rPr lang="de-CH" dirty="0" smtClean="0"/>
              <a:t>Laser-</a:t>
            </a:r>
            <a:r>
              <a:rPr lang="de-CH" dirty="0" err="1" smtClean="0"/>
              <a:t>driven</a:t>
            </a:r>
            <a:r>
              <a:rPr lang="de-CH" dirty="0" smtClean="0"/>
              <a:t> multi-qubit </a:t>
            </a:r>
            <a:r>
              <a:rPr lang="de-CH" dirty="0" err="1" smtClean="0"/>
              <a:t>gates</a:t>
            </a:r>
            <a:endParaRPr lang="en-GB" dirty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537195" y="1439962"/>
            <a:ext cx="228600" cy="15049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9913" y="1306710"/>
            <a:ext cx="3267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basis</a:t>
            </a:r>
            <a:r>
              <a:rPr lang="de-CH" dirty="0" smtClean="0"/>
              <a:t>, </a:t>
            </a:r>
            <a:r>
              <a:rPr lang="de-CH" dirty="0" err="1" smtClean="0"/>
              <a:t>polarisation</a:t>
            </a:r>
            <a:r>
              <a:rPr lang="de-CH" dirty="0" smtClean="0"/>
              <a:t> </a:t>
            </a:r>
            <a:r>
              <a:rPr lang="de-CH" dirty="0" err="1" smtClean="0"/>
              <a:t>standing</a:t>
            </a:r>
            <a:r>
              <a:rPr lang="de-CH" dirty="0" smtClean="0"/>
              <a:t> </a:t>
            </a:r>
            <a:r>
              <a:rPr lang="de-CH" dirty="0" err="1" smtClean="0"/>
              <a:t>wave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3852" y="1697542"/>
            <a:ext cx="3292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Leibfried</a:t>
            </a:r>
            <a:r>
              <a:rPr lang="de-CH" sz="1400" dirty="0" smtClean="0"/>
              <a:t> et al. Nature 422, 412-415 (2003)</a:t>
            </a:r>
            <a:endParaRPr lang="en-GB" sz="1400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4863763" y="1448998"/>
            <a:ext cx="619125" cy="184785"/>
          </a:xfrm>
          <a:prstGeom prst="rect">
            <a:avLst/>
          </a:prstGeom>
        </p:spPr>
      </p:pic>
      <p:grpSp>
        <p:nvGrpSpPr>
          <p:cNvPr id="10" name="Group 97"/>
          <p:cNvGrpSpPr>
            <a:grpSpLocks/>
          </p:cNvGrpSpPr>
          <p:nvPr/>
        </p:nvGrpSpPr>
        <p:grpSpPr bwMode="auto">
          <a:xfrm>
            <a:off x="1001720" y="3471666"/>
            <a:ext cx="1258364" cy="870959"/>
            <a:chOff x="3317" y="1000"/>
            <a:chExt cx="1165" cy="704"/>
          </a:xfrm>
        </p:grpSpPr>
        <p:sp>
          <p:nvSpPr>
            <p:cNvPr id="11" name="Freeform 23"/>
            <p:cNvSpPr>
              <a:spLocks/>
            </p:cNvSpPr>
            <p:nvPr/>
          </p:nvSpPr>
          <p:spPr bwMode="auto">
            <a:xfrm>
              <a:off x="3317" y="1000"/>
              <a:ext cx="583" cy="704"/>
            </a:xfrm>
            <a:custGeom>
              <a:avLst/>
              <a:gdLst>
                <a:gd name="T0" fmla="*/ 0 w 60"/>
                <a:gd name="T1" fmla="*/ 1520123 h 79"/>
                <a:gd name="T2" fmla="*/ 169760 w 60"/>
                <a:gd name="T3" fmla="*/ 1292918 h 79"/>
                <a:gd name="T4" fmla="*/ 258697 w 60"/>
                <a:gd name="T5" fmla="*/ 1009179 h 79"/>
                <a:gd name="T6" fmla="*/ 347721 w 60"/>
                <a:gd name="T7" fmla="*/ 788328 h 79"/>
                <a:gd name="T8" fmla="*/ 436667 w 60"/>
                <a:gd name="T9" fmla="*/ 617836 h 79"/>
                <a:gd name="T10" fmla="*/ 517383 w 60"/>
                <a:gd name="T11" fmla="*/ 391344 h 79"/>
                <a:gd name="T12" fmla="*/ 695354 w 60"/>
                <a:gd name="T13" fmla="*/ 283739 h 79"/>
                <a:gd name="T14" fmla="*/ 775235 w 60"/>
                <a:gd name="T15" fmla="*/ 170582 h 79"/>
                <a:gd name="T16" fmla="*/ 865114 w 60"/>
                <a:gd name="T17" fmla="*/ 56623 h 79"/>
                <a:gd name="T18" fmla="*/ 954050 w 60"/>
                <a:gd name="T19" fmla="*/ 0 h 79"/>
                <a:gd name="T20" fmla="*/ 1043084 w 60"/>
                <a:gd name="T21" fmla="*/ 0 h 79"/>
                <a:gd name="T22" fmla="*/ 1211892 w 60"/>
                <a:gd name="T23" fmla="*/ 0 h 79"/>
                <a:gd name="T24" fmla="*/ 1301771 w 60"/>
                <a:gd name="T25" fmla="*/ 56623 h 79"/>
                <a:gd name="T26" fmla="*/ 1381555 w 60"/>
                <a:gd name="T27" fmla="*/ 170582 h 79"/>
                <a:gd name="T28" fmla="*/ 1470589 w 60"/>
                <a:gd name="T29" fmla="*/ 283739 h 79"/>
                <a:gd name="T30" fmla="*/ 1649502 w 60"/>
                <a:gd name="T31" fmla="*/ 391344 h 79"/>
                <a:gd name="T32" fmla="*/ 1729275 w 60"/>
                <a:gd name="T33" fmla="*/ 617836 h 79"/>
                <a:gd name="T34" fmla="*/ 1818222 w 60"/>
                <a:gd name="T35" fmla="*/ 788328 h 79"/>
                <a:gd name="T36" fmla="*/ 1907246 w 60"/>
                <a:gd name="T37" fmla="*/ 1009179 h 79"/>
                <a:gd name="T38" fmla="*/ 1987972 w 60"/>
                <a:gd name="T39" fmla="*/ 1292918 h 79"/>
                <a:gd name="T40" fmla="*/ 2165942 w 60"/>
                <a:gd name="T41" fmla="*/ 1520123 h 79"/>
                <a:gd name="T42" fmla="*/ 2254976 w 60"/>
                <a:gd name="T43" fmla="*/ 1797508 h 79"/>
                <a:gd name="T44" fmla="*/ 2335702 w 60"/>
                <a:gd name="T45" fmla="*/ 2081255 h 79"/>
                <a:gd name="T46" fmla="*/ 2424639 w 60"/>
                <a:gd name="T47" fmla="*/ 2358721 h 79"/>
                <a:gd name="T48" fmla="*/ 2513672 w 60"/>
                <a:gd name="T49" fmla="*/ 2642469 h 79"/>
                <a:gd name="T50" fmla="*/ 2683326 w 60"/>
                <a:gd name="T51" fmla="*/ 2919853 h 79"/>
                <a:gd name="T52" fmla="*/ 2772360 w 60"/>
                <a:gd name="T53" fmla="*/ 3147058 h 79"/>
                <a:gd name="T54" fmla="*/ 2861296 w 60"/>
                <a:gd name="T55" fmla="*/ 3374254 h 79"/>
                <a:gd name="T56" fmla="*/ 2942023 w 60"/>
                <a:gd name="T57" fmla="*/ 3594312 h 79"/>
                <a:gd name="T58" fmla="*/ 3119993 w 60"/>
                <a:gd name="T59" fmla="*/ 3821508 h 79"/>
                <a:gd name="T60" fmla="*/ 3209027 w 60"/>
                <a:gd name="T61" fmla="*/ 3992009 h 79"/>
                <a:gd name="T62" fmla="*/ 3288801 w 60"/>
                <a:gd name="T63" fmla="*/ 4156237 h 79"/>
                <a:gd name="T64" fmla="*/ 3378689 w 60"/>
                <a:gd name="T65" fmla="*/ 4269394 h 79"/>
                <a:gd name="T66" fmla="*/ 3467723 w 60"/>
                <a:gd name="T67" fmla="*/ 4326017 h 79"/>
                <a:gd name="T68" fmla="*/ 3636531 w 60"/>
                <a:gd name="T69" fmla="*/ 4382640 h 79"/>
                <a:gd name="T70" fmla="*/ 3726410 w 60"/>
                <a:gd name="T71" fmla="*/ 4439976 h 79"/>
                <a:gd name="T72" fmla="*/ 3815444 w 60"/>
                <a:gd name="T73" fmla="*/ 4382640 h 79"/>
                <a:gd name="T74" fmla="*/ 3895227 w 60"/>
                <a:gd name="T75" fmla="*/ 4326017 h 79"/>
                <a:gd name="T76" fmla="*/ 3984164 w 60"/>
                <a:gd name="T77" fmla="*/ 4269394 h 79"/>
                <a:gd name="T78" fmla="*/ 4153914 w 60"/>
                <a:gd name="T79" fmla="*/ 4156237 h 79"/>
                <a:gd name="T80" fmla="*/ 4242948 w 60"/>
                <a:gd name="T81" fmla="*/ 3992009 h 79"/>
                <a:gd name="T82" fmla="*/ 4331884 w 60"/>
                <a:gd name="T83" fmla="*/ 3821508 h 79"/>
                <a:gd name="T84" fmla="*/ 4420918 w 60"/>
                <a:gd name="T85" fmla="*/ 3594312 h 79"/>
                <a:gd name="T86" fmla="*/ 4590581 w 60"/>
                <a:gd name="T87" fmla="*/ 3374254 h 79"/>
                <a:gd name="T88" fmla="*/ 4679615 w 60"/>
                <a:gd name="T89" fmla="*/ 3147058 h 79"/>
                <a:gd name="T90" fmla="*/ 4760331 w 60"/>
                <a:gd name="T91" fmla="*/ 2919853 h 79"/>
                <a:gd name="T92" fmla="*/ 4849268 w 60"/>
                <a:gd name="T93" fmla="*/ 2642469 h 79"/>
                <a:gd name="T94" fmla="*/ 4938301 w 60"/>
                <a:gd name="T95" fmla="*/ 2358721 h 79"/>
                <a:gd name="T96" fmla="*/ 5107965 w 60"/>
                <a:gd name="T97" fmla="*/ 2081255 h 79"/>
                <a:gd name="T98" fmla="*/ 5196999 w 60"/>
                <a:gd name="T99" fmla="*/ 1797508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30"/>
                  </a:moveTo>
                  <a:lnTo>
                    <a:pt x="0" y="27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4" y="25"/>
                  </a:lnTo>
                  <a:lnTo>
                    <a:pt x="25" y="27"/>
                  </a:lnTo>
                  <a:lnTo>
                    <a:pt x="25" y="30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7" y="37"/>
                  </a:lnTo>
                  <a:lnTo>
                    <a:pt x="28" y="39"/>
                  </a:lnTo>
                  <a:lnTo>
                    <a:pt x="28" y="42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30" y="49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3" y="60"/>
                  </a:lnTo>
                  <a:lnTo>
                    <a:pt x="34" y="63"/>
                  </a:lnTo>
                  <a:lnTo>
                    <a:pt x="34" y="64"/>
                  </a:lnTo>
                  <a:lnTo>
                    <a:pt x="35" y="66"/>
                  </a:lnTo>
                  <a:lnTo>
                    <a:pt x="36" y="68"/>
                  </a:lnTo>
                  <a:lnTo>
                    <a:pt x="36" y="70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38" y="74"/>
                  </a:lnTo>
                  <a:lnTo>
                    <a:pt x="39" y="75"/>
                  </a:lnTo>
                  <a:lnTo>
                    <a:pt x="39" y="76"/>
                  </a:lnTo>
                  <a:lnTo>
                    <a:pt x="40" y="77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4" y="78"/>
                  </a:lnTo>
                  <a:lnTo>
                    <a:pt x="45" y="78"/>
                  </a:lnTo>
                  <a:lnTo>
                    <a:pt x="45" y="77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7" y="75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0"/>
                  </a:lnTo>
                  <a:lnTo>
                    <a:pt x="50" y="68"/>
                  </a:lnTo>
                  <a:lnTo>
                    <a:pt x="51" y="66"/>
                  </a:lnTo>
                  <a:lnTo>
                    <a:pt x="51" y="64"/>
                  </a:lnTo>
                  <a:lnTo>
                    <a:pt x="52" y="63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5" y="52"/>
                  </a:lnTo>
                  <a:lnTo>
                    <a:pt x="56" y="49"/>
                  </a:lnTo>
                  <a:lnTo>
                    <a:pt x="56" y="47"/>
                  </a:lnTo>
                  <a:lnTo>
                    <a:pt x="57" y="44"/>
                  </a:lnTo>
                  <a:lnTo>
                    <a:pt x="57" y="42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60" y="32"/>
                  </a:lnTo>
                </a:path>
              </a:pathLst>
            </a:custGeom>
            <a:noFill/>
            <a:ln w="5080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24"/>
            <p:cNvSpPr>
              <a:spLocks/>
            </p:cNvSpPr>
            <p:nvPr/>
          </p:nvSpPr>
          <p:spPr bwMode="auto">
            <a:xfrm>
              <a:off x="3900" y="1000"/>
              <a:ext cx="582" cy="704"/>
            </a:xfrm>
            <a:custGeom>
              <a:avLst/>
              <a:gdLst>
                <a:gd name="T0" fmla="*/ 0 w 60"/>
                <a:gd name="T1" fmla="*/ 1683558 h 79"/>
                <a:gd name="T2" fmla="*/ 167956 w 60"/>
                <a:gd name="T3" fmla="*/ 1406164 h 79"/>
                <a:gd name="T4" fmla="*/ 256487 w 60"/>
                <a:gd name="T5" fmla="*/ 1122345 h 79"/>
                <a:gd name="T6" fmla="*/ 345029 w 60"/>
                <a:gd name="T7" fmla="*/ 901574 h 79"/>
                <a:gd name="T8" fmla="*/ 433571 w 60"/>
                <a:gd name="T9" fmla="*/ 675091 h 79"/>
                <a:gd name="T10" fmla="*/ 513828 w 60"/>
                <a:gd name="T11" fmla="*/ 504590 h 79"/>
                <a:gd name="T12" fmla="*/ 690902 w 60"/>
                <a:gd name="T13" fmla="*/ 334008 h 79"/>
                <a:gd name="T14" fmla="*/ 770316 w 60"/>
                <a:gd name="T15" fmla="*/ 227196 h 79"/>
                <a:gd name="T16" fmla="*/ 858857 w 60"/>
                <a:gd name="T17" fmla="*/ 113246 h 79"/>
                <a:gd name="T18" fmla="*/ 947389 w 60"/>
                <a:gd name="T19" fmla="*/ 56623 h 79"/>
                <a:gd name="T20" fmla="*/ 1115248 w 60"/>
                <a:gd name="T21" fmla="*/ 0 h 79"/>
                <a:gd name="T22" fmla="*/ 1203789 w 60"/>
                <a:gd name="T23" fmla="*/ 0 h 79"/>
                <a:gd name="T24" fmla="*/ 1292331 w 60"/>
                <a:gd name="T25" fmla="*/ 56623 h 79"/>
                <a:gd name="T26" fmla="*/ 1372676 w 60"/>
                <a:gd name="T27" fmla="*/ 113246 h 79"/>
                <a:gd name="T28" fmla="*/ 1461218 w 60"/>
                <a:gd name="T29" fmla="*/ 227196 h 79"/>
                <a:gd name="T30" fmla="*/ 1629173 w 60"/>
                <a:gd name="T31" fmla="*/ 334008 h 79"/>
                <a:gd name="T32" fmla="*/ 1717618 w 60"/>
                <a:gd name="T33" fmla="*/ 504590 h 79"/>
                <a:gd name="T34" fmla="*/ 1806150 w 60"/>
                <a:gd name="T35" fmla="*/ 675091 h 79"/>
                <a:gd name="T36" fmla="*/ 1885564 w 60"/>
                <a:gd name="T37" fmla="*/ 901574 h 79"/>
                <a:gd name="T38" fmla="*/ 1974105 w 60"/>
                <a:gd name="T39" fmla="*/ 1122345 h 79"/>
                <a:gd name="T40" fmla="*/ 2151179 w 60"/>
                <a:gd name="T41" fmla="*/ 1406164 h 79"/>
                <a:gd name="T42" fmla="*/ 2230593 w 60"/>
                <a:gd name="T43" fmla="*/ 1683558 h 79"/>
                <a:gd name="T44" fmla="*/ 2319134 w 60"/>
                <a:gd name="T45" fmla="*/ 1910754 h 79"/>
                <a:gd name="T46" fmla="*/ 2407666 w 60"/>
                <a:gd name="T47" fmla="*/ 2194492 h 79"/>
                <a:gd name="T48" fmla="*/ 2576466 w 60"/>
                <a:gd name="T49" fmla="*/ 2471887 h 79"/>
                <a:gd name="T50" fmla="*/ 2665008 w 60"/>
                <a:gd name="T51" fmla="*/ 2755706 h 79"/>
                <a:gd name="T52" fmla="*/ 2744422 w 60"/>
                <a:gd name="T53" fmla="*/ 3033099 h 79"/>
                <a:gd name="T54" fmla="*/ 2832953 w 60"/>
                <a:gd name="T55" fmla="*/ 3260295 h 79"/>
                <a:gd name="T56" fmla="*/ 2921495 w 60"/>
                <a:gd name="T57" fmla="*/ 3537689 h 79"/>
                <a:gd name="T58" fmla="*/ 3089450 w 60"/>
                <a:gd name="T59" fmla="*/ 3708262 h 79"/>
                <a:gd name="T60" fmla="*/ 3177895 w 60"/>
                <a:gd name="T61" fmla="*/ 3935386 h 79"/>
                <a:gd name="T62" fmla="*/ 3266427 w 60"/>
                <a:gd name="T63" fmla="*/ 4105246 h 79"/>
                <a:gd name="T64" fmla="*/ 3346782 w 60"/>
                <a:gd name="T65" fmla="*/ 4212851 h 79"/>
                <a:gd name="T66" fmla="*/ 3435323 w 60"/>
                <a:gd name="T67" fmla="*/ 4326017 h 79"/>
                <a:gd name="T68" fmla="*/ 3603269 w 60"/>
                <a:gd name="T69" fmla="*/ 4382640 h 79"/>
                <a:gd name="T70" fmla="*/ 3691714 w 60"/>
                <a:gd name="T71" fmla="*/ 4439976 h 79"/>
                <a:gd name="T72" fmla="*/ 3780255 w 60"/>
                <a:gd name="T73" fmla="*/ 4439976 h 79"/>
                <a:gd name="T74" fmla="*/ 3868797 w 60"/>
                <a:gd name="T75" fmla="*/ 4382640 h 79"/>
                <a:gd name="T76" fmla="*/ 3948201 w 60"/>
                <a:gd name="T77" fmla="*/ 4326017 h 79"/>
                <a:gd name="T78" fmla="*/ 4125284 w 60"/>
                <a:gd name="T79" fmla="*/ 4212851 h 79"/>
                <a:gd name="T80" fmla="*/ 4205639 w 60"/>
                <a:gd name="T81" fmla="*/ 4105246 h 79"/>
                <a:gd name="T82" fmla="*/ 4293230 w 60"/>
                <a:gd name="T83" fmla="*/ 3935386 h 79"/>
                <a:gd name="T84" fmla="*/ 4381771 w 60"/>
                <a:gd name="T85" fmla="*/ 3708262 h 79"/>
                <a:gd name="T86" fmla="*/ 4550571 w 60"/>
                <a:gd name="T87" fmla="*/ 3537689 h 79"/>
                <a:gd name="T88" fmla="*/ 4639112 w 60"/>
                <a:gd name="T89" fmla="*/ 3260295 h 79"/>
                <a:gd name="T90" fmla="*/ 4727644 w 60"/>
                <a:gd name="T91" fmla="*/ 3033099 h 79"/>
                <a:gd name="T92" fmla="*/ 4807058 w 60"/>
                <a:gd name="T93" fmla="*/ 2755706 h 79"/>
                <a:gd name="T94" fmla="*/ 4895600 w 60"/>
                <a:gd name="T95" fmla="*/ 2471887 h 79"/>
                <a:gd name="T96" fmla="*/ 5063545 w 60"/>
                <a:gd name="T97" fmla="*/ 2194492 h 79"/>
                <a:gd name="T98" fmla="*/ 5152088 w 60"/>
                <a:gd name="T99" fmla="*/ 1910754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32"/>
                  </a:moveTo>
                  <a:lnTo>
                    <a:pt x="0" y="30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4" y="23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6" y="30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29" y="42"/>
                  </a:lnTo>
                  <a:lnTo>
                    <a:pt x="30" y="44"/>
                  </a:lnTo>
                  <a:lnTo>
                    <a:pt x="30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32" y="54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5" y="64"/>
                  </a:lnTo>
                  <a:lnTo>
                    <a:pt x="36" y="66"/>
                  </a:lnTo>
                  <a:lnTo>
                    <a:pt x="36" y="68"/>
                  </a:lnTo>
                  <a:lnTo>
                    <a:pt x="37" y="70"/>
                  </a:lnTo>
                  <a:lnTo>
                    <a:pt x="37" y="71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40" y="76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2" y="78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5" y="78"/>
                  </a:lnTo>
                  <a:lnTo>
                    <a:pt x="46" y="77"/>
                  </a:lnTo>
                  <a:lnTo>
                    <a:pt x="47" y="76"/>
                  </a:lnTo>
                  <a:lnTo>
                    <a:pt x="48" y="75"/>
                  </a:lnTo>
                  <a:lnTo>
                    <a:pt x="48" y="74"/>
                  </a:lnTo>
                  <a:lnTo>
                    <a:pt x="49" y="73"/>
                  </a:lnTo>
                  <a:lnTo>
                    <a:pt x="49" y="71"/>
                  </a:lnTo>
                  <a:lnTo>
                    <a:pt x="50" y="70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2" y="64"/>
                  </a:lnTo>
                  <a:lnTo>
                    <a:pt x="53" y="63"/>
                  </a:lnTo>
                  <a:lnTo>
                    <a:pt x="53" y="60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5" y="54"/>
                  </a:lnTo>
                  <a:lnTo>
                    <a:pt x="56" y="52"/>
                  </a:lnTo>
                  <a:lnTo>
                    <a:pt x="56" y="49"/>
                  </a:lnTo>
                  <a:lnTo>
                    <a:pt x="57" y="47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60" y="34"/>
                  </a:lnTo>
                </a:path>
              </a:pathLst>
            </a:custGeom>
            <a:noFill/>
            <a:ln w="5080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Rectangle 28"/>
          <p:cNvSpPr>
            <a:spLocks noChangeArrowheads="1"/>
          </p:cNvSpPr>
          <p:nvPr/>
        </p:nvSpPr>
        <p:spPr bwMode="auto">
          <a:xfrm>
            <a:off x="1337644" y="3879928"/>
            <a:ext cx="178222" cy="33403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14" name="Freeform 29"/>
          <p:cNvSpPr>
            <a:spLocks/>
          </p:cNvSpPr>
          <p:nvPr/>
        </p:nvSpPr>
        <p:spPr bwMode="auto">
          <a:xfrm>
            <a:off x="1190745" y="3813121"/>
            <a:ext cx="136097" cy="154644"/>
          </a:xfrm>
          <a:custGeom>
            <a:avLst/>
            <a:gdLst>
              <a:gd name="T0" fmla="*/ 2147483647 w 138"/>
              <a:gd name="T1" fmla="*/ 2147483647 h 149"/>
              <a:gd name="T2" fmla="*/ 0 w 138"/>
              <a:gd name="T3" fmla="*/ 2147483647 h 149"/>
              <a:gd name="T4" fmla="*/ 2147483647 w 138"/>
              <a:gd name="T5" fmla="*/ 0 h 149"/>
              <a:gd name="T6" fmla="*/ 2147483647 w 138"/>
              <a:gd name="T7" fmla="*/ 2147483647 h 149"/>
              <a:gd name="T8" fmla="*/ 2147483647 w 138"/>
              <a:gd name="T9" fmla="*/ 2147483647 h 149"/>
              <a:gd name="T10" fmla="*/ 2147483647 w 138"/>
              <a:gd name="T11" fmla="*/ 2147483647 h 1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"/>
              <a:gd name="T19" fmla="*/ 0 h 149"/>
              <a:gd name="T20" fmla="*/ 138 w 138"/>
              <a:gd name="T21" fmla="*/ 149 h 1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" h="149">
                <a:moveTo>
                  <a:pt x="138" y="149"/>
                </a:moveTo>
                <a:lnTo>
                  <a:pt x="0" y="75"/>
                </a:lnTo>
                <a:lnTo>
                  <a:pt x="138" y="0"/>
                </a:lnTo>
                <a:lnTo>
                  <a:pt x="138" y="149"/>
                </a:lnTo>
                <a:lnTo>
                  <a:pt x="21" y="75"/>
                </a:lnTo>
                <a:lnTo>
                  <a:pt x="138" y="149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30"/>
          <p:cNvSpPr>
            <a:spLocks noChangeArrowheads="1"/>
          </p:cNvSpPr>
          <p:nvPr/>
        </p:nvSpPr>
        <p:spPr bwMode="auto">
          <a:xfrm>
            <a:off x="1363042" y="3499065"/>
            <a:ext cx="147979" cy="3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800"/>
              <a:t>F</a:t>
            </a:r>
          </a:p>
        </p:txBody>
      </p:sp>
      <p:grpSp>
        <p:nvGrpSpPr>
          <p:cNvPr id="16" name="Group 98"/>
          <p:cNvGrpSpPr>
            <a:grpSpLocks/>
          </p:cNvGrpSpPr>
          <p:nvPr/>
        </p:nvGrpSpPr>
        <p:grpSpPr bwMode="auto">
          <a:xfrm>
            <a:off x="1008201" y="2532663"/>
            <a:ext cx="1225960" cy="854875"/>
            <a:chOff x="1359" y="972"/>
            <a:chExt cx="1135" cy="691"/>
          </a:xfrm>
        </p:grpSpPr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1359" y="972"/>
              <a:ext cx="567" cy="691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50800">
              <a:solidFill>
                <a:srgbClr val="0089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1926" y="972"/>
              <a:ext cx="568" cy="691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50800">
              <a:solidFill>
                <a:srgbClr val="0089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Rectangle 39"/>
          <p:cNvSpPr>
            <a:spLocks noChangeArrowheads="1"/>
          </p:cNvSpPr>
          <p:nvPr/>
        </p:nvSpPr>
        <p:spPr bwMode="auto">
          <a:xfrm>
            <a:off x="1702732" y="2933502"/>
            <a:ext cx="173903" cy="32167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0" name="Freeform 40"/>
          <p:cNvSpPr>
            <a:spLocks/>
          </p:cNvSpPr>
          <p:nvPr/>
        </p:nvSpPr>
        <p:spPr bwMode="auto">
          <a:xfrm>
            <a:off x="1887436" y="2879068"/>
            <a:ext cx="122056" cy="150933"/>
          </a:xfrm>
          <a:custGeom>
            <a:avLst/>
            <a:gdLst>
              <a:gd name="T0" fmla="*/ 0 w 127"/>
              <a:gd name="T1" fmla="*/ 0 h 148"/>
              <a:gd name="T2" fmla="*/ 2147483647 w 127"/>
              <a:gd name="T3" fmla="*/ 2147483647 h 148"/>
              <a:gd name="T4" fmla="*/ 0 w 127"/>
              <a:gd name="T5" fmla="*/ 2147483647 h 148"/>
              <a:gd name="T6" fmla="*/ 0 w 127"/>
              <a:gd name="T7" fmla="*/ 0 h 148"/>
              <a:gd name="T8" fmla="*/ 2147483647 w 127"/>
              <a:gd name="T9" fmla="*/ 2147483647 h 148"/>
              <a:gd name="T10" fmla="*/ 0 w 127"/>
              <a:gd name="T11" fmla="*/ 0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"/>
              <a:gd name="T19" fmla="*/ 0 h 148"/>
              <a:gd name="T20" fmla="*/ 127 w 127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" h="148">
                <a:moveTo>
                  <a:pt x="0" y="0"/>
                </a:moveTo>
                <a:lnTo>
                  <a:pt x="127" y="74"/>
                </a:lnTo>
                <a:lnTo>
                  <a:pt x="0" y="148"/>
                </a:lnTo>
                <a:lnTo>
                  <a:pt x="0" y="0"/>
                </a:lnTo>
                <a:lnTo>
                  <a:pt x="116" y="74"/>
                </a:lnTo>
                <a:lnTo>
                  <a:pt x="0" y="0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41"/>
          <p:cNvSpPr>
            <a:spLocks noChangeArrowheads="1"/>
          </p:cNvSpPr>
          <p:nvPr/>
        </p:nvSpPr>
        <p:spPr bwMode="auto">
          <a:xfrm>
            <a:off x="1709767" y="2583568"/>
            <a:ext cx="147979" cy="3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800"/>
              <a:t>F</a:t>
            </a:r>
          </a:p>
        </p:txBody>
      </p:sp>
      <p:grpSp>
        <p:nvGrpSpPr>
          <p:cNvPr id="22" name="Group 97"/>
          <p:cNvGrpSpPr>
            <a:grpSpLocks/>
          </p:cNvGrpSpPr>
          <p:nvPr/>
        </p:nvGrpSpPr>
        <p:grpSpPr bwMode="auto">
          <a:xfrm>
            <a:off x="2260857" y="3502208"/>
            <a:ext cx="1258364" cy="870959"/>
            <a:chOff x="3317" y="1000"/>
            <a:chExt cx="1165" cy="704"/>
          </a:xfrm>
        </p:grpSpPr>
        <p:sp>
          <p:nvSpPr>
            <p:cNvPr id="23" name="Freeform 23"/>
            <p:cNvSpPr>
              <a:spLocks/>
            </p:cNvSpPr>
            <p:nvPr/>
          </p:nvSpPr>
          <p:spPr bwMode="auto">
            <a:xfrm>
              <a:off x="3317" y="1000"/>
              <a:ext cx="583" cy="704"/>
            </a:xfrm>
            <a:custGeom>
              <a:avLst/>
              <a:gdLst>
                <a:gd name="T0" fmla="*/ 0 w 60"/>
                <a:gd name="T1" fmla="*/ 1520123 h 79"/>
                <a:gd name="T2" fmla="*/ 169760 w 60"/>
                <a:gd name="T3" fmla="*/ 1292918 h 79"/>
                <a:gd name="T4" fmla="*/ 258697 w 60"/>
                <a:gd name="T5" fmla="*/ 1009179 h 79"/>
                <a:gd name="T6" fmla="*/ 347721 w 60"/>
                <a:gd name="T7" fmla="*/ 788328 h 79"/>
                <a:gd name="T8" fmla="*/ 436667 w 60"/>
                <a:gd name="T9" fmla="*/ 617836 h 79"/>
                <a:gd name="T10" fmla="*/ 517383 w 60"/>
                <a:gd name="T11" fmla="*/ 391344 h 79"/>
                <a:gd name="T12" fmla="*/ 695354 w 60"/>
                <a:gd name="T13" fmla="*/ 283739 h 79"/>
                <a:gd name="T14" fmla="*/ 775235 w 60"/>
                <a:gd name="T15" fmla="*/ 170582 h 79"/>
                <a:gd name="T16" fmla="*/ 865114 w 60"/>
                <a:gd name="T17" fmla="*/ 56623 h 79"/>
                <a:gd name="T18" fmla="*/ 954050 w 60"/>
                <a:gd name="T19" fmla="*/ 0 h 79"/>
                <a:gd name="T20" fmla="*/ 1043084 w 60"/>
                <a:gd name="T21" fmla="*/ 0 h 79"/>
                <a:gd name="T22" fmla="*/ 1211892 w 60"/>
                <a:gd name="T23" fmla="*/ 0 h 79"/>
                <a:gd name="T24" fmla="*/ 1301771 w 60"/>
                <a:gd name="T25" fmla="*/ 56623 h 79"/>
                <a:gd name="T26" fmla="*/ 1381555 w 60"/>
                <a:gd name="T27" fmla="*/ 170582 h 79"/>
                <a:gd name="T28" fmla="*/ 1470589 w 60"/>
                <a:gd name="T29" fmla="*/ 283739 h 79"/>
                <a:gd name="T30" fmla="*/ 1649502 w 60"/>
                <a:gd name="T31" fmla="*/ 391344 h 79"/>
                <a:gd name="T32" fmla="*/ 1729275 w 60"/>
                <a:gd name="T33" fmla="*/ 617836 h 79"/>
                <a:gd name="T34" fmla="*/ 1818222 w 60"/>
                <a:gd name="T35" fmla="*/ 788328 h 79"/>
                <a:gd name="T36" fmla="*/ 1907246 w 60"/>
                <a:gd name="T37" fmla="*/ 1009179 h 79"/>
                <a:gd name="T38" fmla="*/ 1987972 w 60"/>
                <a:gd name="T39" fmla="*/ 1292918 h 79"/>
                <a:gd name="T40" fmla="*/ 2165942 w 60"/>
                <a:gd name="T41" fmla="*/ 1520123 h 79"/>
                <a:gd name="T42" fmla="*/ 2254976 w 60"/>
                <a:gd name="T43" fmla="*/ 1797508 h 79"/>
                <a:gd name="T44" fmla="*/ 2335702 w 60"/>
                <a:gd name="T45" fmla="*/ 2081255 h 79"/>
                <a:gd name="T46" fmla="*/ 2424639 w 60"/>
                <a:gd name="T47" fmla="*/ 2358721 h 79"/>
                <a:gd name="T48" fmla="*/ 2513672 w 60"/>
                <a:gd name="T49" fmla="*/ 2642469 h 79"/>
                <a:gd name="T50" fmla="*/ 2683326 w 60"/>
                <a:gd name="T51" fmla="*/ 2919853 h 79"/>
                <a:gd name="T52" fmla="*/ 2772360 w 60"/>
                <a:gd name="T53" fmla="*/ 3147058 h 79"/>
                <a:gd name="T54" fmla="*/ 2861296 w 60"/>
                <a:gd name="T55" fmla="*/ 3374254 h 79"/>
                <a:gd name="T56" fmla="*/ 2942023 w 60"/>
                <a:gd name="T57" fmla="*/ 3594312 h 79"/>
                <a:gd name="T58" fmla="*/ 3119993 w 60"/>
                <a:gd name="T59" fmla="*/ 3821508 h 79"/>
                <a:gd name="T60" fmla="*/ 3209027 w 60"/>
                <a:gd name="T61" fmla="*/ 3992009 h 79"/>
                <a:gd name="T62" fmla="*/ 3288801 w 60"/>
                <a:gd name="T63" fmla="*/ 4156237 h 79"/>
                <a:gd name="T64" fmla="*/ 3378689 w 60"/>
                <a:gd name="T65" fmla="*/ 4269394 h 79"/>
                <a:gd name="T66" fmla="*/ 3467723 w 60"/>
                <a:gd name="T67" fmla="*/ 4326017 h 79"/>
                <a:gd name="T68" fmla="*/ 3636531 w 60"/>
                <a:gd name="T69" fmla="*/ 4382640 h 79"/>
                <a:gd name="T70" fmla="*/ 3726410 w 60"/>
                <a:gd name="T71" fmla="*/ 4439976 h 79"/>
                <a:gd name="T72" fmla="*/ 3815444 w 60"/>
                <a:gd name="T73" fmla="*/ 4382640 h 79"/>
                <a:gd name="T74" fmla="*/ 3895227 w 60"/>
                <a:gd name="T75" fmla="*/ 4326017 h 79"/>
                <a:gd name="T76" fmla="*/ 3984164 w 60"/>
                <a:gd name="T77" fmla="*/ 4269394 h 79"/>
                <a:gd name="T78" fmla="*/ 4153914 w 60"/>
                <a:gd name="T79" fmla="*/ 4156237 h 79"/>
                <a:gd name="T80" fmla="*/ 4242948 w 60"/>
                <a:gd name="T81" fmla="*/ 3992009 h 79"/>
                <a:gd name="T82" fmla="*/ 4331884 w 60"/>
                <a:gd name="T83" fmla="*/ 3821508 h 79"/>
                <a:gd name="T84" fmla="*/ 4420918 w 60"/>
                <a:gd name="T85" fmla="*/ 3594312 h 79"/>
                <a:gd name="T86" fmla="*/ 4590581 w 60"/>
                <a:gd name="T87" fmla="*/ 3374254 h 79"/>
                <a:gd name="T88" fmla="*/ 4679615 w 60"/>
                <a:gd name="T89" fmla="*/ 3147058 h 79"/>
                <a:gd name="T90" fmla="*/ 4760331 w 60"/>
                <a:gd name="T91" fmla="*/ 2919853 h 79"/>
                <a:gd name="T92" fmla="*/ 4849268 w 60"/>
                <a:gd name="T93" fmla="*/ 2642469 h 79"/>
                <a:gd name="T94" fmla="*/ 4938301 w 60"/>
                <a:gd name="T95" fmla="*/ 2358721 h 79"/>
                <a:gd name="T96" fmla="*/ 5107965 w 60"/>
                <a:gd name="T97" fmla="*/ 2081255 h 79"/>
                <a:gd name="T98" fmla="*/ 5196999 w 60"/>
                <a:gd name="T99" fmla="*/ 1797508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30"/>
                  </a:moveTo>
                  <a:lnTo>
                    <a:pt x="0" y="27"/>
                  </a:lnTo>
                  <a:lnTo>
                    <a:pt x="1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3" y="18"/>
                  </a:lnTo>
                  <a:lnTo>
                    <a:pt x="3" y="16"/>
                  </a:lnTo>
                  <a:lnTo>
                    <a:pt x="4" y="14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6" y="9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8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6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7" y="5"/>
                  </a:lnTo>
                  <a:lnTo>
                    <a:pt x="18" y="6"/>
                  </a:lnTo>
                  <a:lnTo>
                    <a:pt x="19" y="7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2"/>
                  </a:lnTo>
                  <a:lnTo>
                    <a:pt x="21" y="14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3" y="20"/>
                  </a:lnTo>
                  <a:lnTo>
                    <a:pt x="23" y="23"/>
                  </a:lnTo>
                  <a:lnTo>
                    <a:pt x="24" y="25"/>
                  </a:lnTo>
                  <a:lnTo>
                    <a:pt x="25" y="27"/>
                  </a:lnTo>
                  <a:lnTo>
                    <a:pt x="25" y="30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7" y="37"/>
                  </a:lnTo>
                  <a:lnTo>
                    <a:pt x="28" y="39"/>
                  </a:lnTo>
                  <a:lnTo>
                    <a:pt x="28" y="42"/>
                  </a:lnTo>
                  <a:lnTo>
                    <a:pt x="29" y="44"/>
                  </a:lnTo>
                  <a:lnTo>
                    <a:pt x="29" y="47"/>
                  </a:lnTo>
                  <a:lnTo>
                    <a:pt x="30" y="49"/>
                  </a:lnTo>
                  <a:lnTo>
                    <a:pt x="31" y="52"/>
                  </a:lnTo>
                  <a:lnTo>
                    <a:pt x="31" y="54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3" y="60"/>
                  </a:lnTo>
                  <a:lnTo>
                    <a:pt x="34" y="63"/>
                  </a:lnTo>
                  <a:lnTo>
                    <a:pt x="34" y="64"/>
                  </a:lnTo>
                  <a:lnTo>
                    <a:pt x="35" y="66"/>
                  </a:lnTo>
                  <a:lnTo>
                    <a:pt x="36" y="68"/>
                  </a:lnTo>
                  <a:lnTo>
                    <a:pt x="36" y="70"/>
                  </a:lnTo>
                  <a:lnTo>
                    <a:pt x="37" y="71"/>
                  </a:lnTo>
                  <a:lnTo>
                    <a:pt x="37" y="73"/>
                  </a:lnTo>
                  <a:lnTo>
                    <a:pt x="38" y="74"/>
                  </a:lnTo>
                  <a:lnTo>
                    <a:pt x="39" y="75"/>
                  </a:lnTo>
                  <a:lnTo>
                    <a:pt x="39" y="76"/>
                  </a:lnTo>
                  <a:lnTo>
                    <a:pt x="40" y="77"/>
                  </a:lnTo>
                  <a:lnTo>
                    <a:pt x="41" y="78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3" y="79"/>
                  </a:lnTo>
                  <a:lnTo>
                    <a:pt x="44" y="78"/>
                  </a:lnTo>
                  <a:lnTo>
                    <a:pt x="45" y="78"/>
                  </a:lnTo>
                  <a:lnTo>
                    <a:pt x="45" y="77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7" y="75"/>
                  </a:lnTo>
                  <a:lnTo>
                    <a:pt x="48" y="74"/>
                  </a:lnTo>
                  <a:lnTo>
                    <a:pt x="48" y="73"/>
                  </a:lnTo>
                  <a:lnTo>
                    <a:pt x="49" y="71"/>
                  </a:lnTo>
                  <a:lnTo>
                    <a:pt x="49" y="70"/>
                  </a:lnTo>
                  <a:lnTo>
                    <a:pt x="50" y="68"/>
                  </a:lnTo>
                  <a:lnTo>
                    <a:pt x="51" y="66"/>
                  </a:lnTo>
                  <a:lnTo>
                    <a:pt x="51" y="64"/>
                  </a:lnTo>
                  <a:lnTo>
                    <a:pt x="52" y="63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5" y="52"/>
                  </a:lnTo>
                  <a:lnTo>
                    <a:pt x="56" y="49"/>
                  </a:lnTo>
                  <a:lnTo>
                    <a:pt x="56" y="47"/>
                  </a:lnTo>
                  <a:lnTo>
                    <a:pt x="57" y="44"/>
                  </a:lnTo>
                  <a:lnTo>
                    <a:pt x="57" y="42"/>
                  </a:lnTo>
                  <a:lnTo>
                    <a:pt x="58" y="39"/>
                  </a:lnTo>
                  <a:lnTo>
                    <a:pt x="59" y="37"/>
                  </a:lnTo>
                  <a:lnTo>
                    <a:pt x="59" y="34"/>
                  </a:lnTo>
                  <a:lnTo>
                    <a:pt x="60" y="32"/>
                  </a:lnTo>
                </a:path>
              </a:pathLst>
            </a:custGeom>
            <a:noFill/>
            <a:ln w="5080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/>
            </p:cNvSpPr>
            <p:nvPr/>
          </p:nvSpPr>
          <p:spPr bwMode="auto">
            <a:xfrm>
              <a:off x="3900" y="1000"/>
              <a:ext cx="582" cy="704"/>
            </a:xfrm>
            <a:custGeom>
              <a:avLst/>
              <a:gdLst>
                <a:gd name="T0" fmla="*/ 0 w 60"/>
                <a:gd name="T1" fmla="*/ 1683558 h 79"/>
                <a:gd name="T2" fmla="*/ 167956 w 60"/>
                <a:gd name="T3" fmla="*/ 1406164 h 79"/>
                <a:gd name="T4" fmla="*/ 256487 w 60"/>
                <a:gd name="T5" fmla="*/ 1122345 h 79"/>
                <a:gd name="T6" fmla="*/ 345029 w 60"/>
                <a:gd name="T7" fmla="*/ 901574 h 79"/>
                <a:gd name="T8" fmla="*/ 433571 w 60"/>
                <a:gd name="T9" fmla="*/ 675091 h 79"/>
                <a:gd name="T10" fmla="*/ 513828 w 60"/>
                <a:gd name="T11" fmla="*/ 504590 h 79"/>
                <a:gd name="T12" fmla="*/ 690902 w 60"/>
                <a:gd name="T13" fmla="*/ 334008 h 79"/>
                <a:gd name="T14" fmla="*/ 770316 w 60"/>
                <a:gd name="T15" fmla="*/ 227196 h 79"/>
                <a:gd name="T16" fmla="*/ 858857 w 60"/>
                <a:gd name="T17" fmla="*/ 113246 h 79"/>
                <a:gd name="T18" fmla="*/ 947389 w 60"/>
                <a:gd name="T19" fmla="*/ 56623 h 79"/>
                <a:gd name="T20" fmla="*/ 1115248 w 60"/>
                <a:gd name="T21" fmla="*/ 0 h 79"/>
                <a:gd name="T22" fmla="*/ 1203789 w 60"/>
                <a:gd name="T23" fmla="*/ 0 h 79"/>
                <a:gd name="T24" fmla="*/ 1292331 w 60"/>
                <a:gd name="T25" fmla="*/ 56623 h 79"/>
                <a:gd name="T26" fmla="*/ 1372676 w 60"/>
                <a:gd name="T27" fmla="*/ 113246 h 79"/>
                <a:gd name="T28" fmla="*/ 1461218 w 60"/>
                <a:gd name="T29" fmla="*/ 227196 h 79"/>
                <a:gd name="T30" fmla="*/ 1629173 w 60"/>
                <a:gd name="T31" fmla="*/ 334008 h 79"/>
                <a:gd name="T32" fmla="*/ 1717618 w 60"/>
                <a:gd name="T33" fmla="*/ 504590 h 79"/>
                <a:gd name="T34" fmla="*/ 1806150 w 60"/>
                <a:gd name="T35" fmla="*/ 675091 h 79"/>
                <a:gd name="T36" fmla="*/ 1885564 w 60"/>
                <a:gd name="T37" fmla="*/ 901574 h 79"/>
                <a:gd name="T38" fmla="*/ 1974105 w 60"/>
                <a:gd name="T39" fmla="*/ 1122345 h 79"/>
                <a:gd name="T40" fmla="*/ 2151179 w 60"/>
                <a:gd name="T41" fmla="*/ 1406164 h 79"/>
                <a:gd name="T42" fmla="*/ 2230593 w 60"/>
                <a:gd name="T43" fmla="*/ 1683558 h 79"/>
                <a:gd name="T44" fmla="*/ 2319134 w 60"/>
                <a:gd name="T45" fmla="*/ 1910754 h 79"/>
                <a:gd name="T46" fmla="*/ 2407666 w 60"/>
                <a:gd name="T47" fmla="*/ 2194492 h 79"/>
                <a:gd name="T48" fmla="*/ 2576466 w 60"/>
                <a:gd name="T49" fmla="*/ 2471887 h 79"/>
                <a:gd name="T50" fmla="*/ 2665008 w 60"/>
                <a:gd name="T51" fmla="*/ 2755706 h 79"/>
                <a:gd name="T52" fmla="*/ 2744422 w 60"/>
                <a:gd name="T53" fmla="*/ 3033099 h 79"/>
                <a:gd name="T54" fmla="*/ 2832953 w 60"/>
                <a:gd name="T55" fmla="*/ 3260295 h 79"/>
                <a:gd name="T56" fmla="*/ 2921495 w 60"/>
                <a:gd name="T57" fmla="*/ 3537689 h 79"/>
                <a:gd name="T58" fmla="*/ 3089450 w 60"/>
                <a:gd name="T59" fmla="*/ 3708262 h 79"/>
                <a:gd name="T60" fmla="*/ 3177895 w 60"/>
                <a:gd name="T61" fmla="*/ 3935386 h 79"/>
                <a:gd name="T62" fmla="*/ 3266427 w 60"/>
                <a:gd name="T63" fmla="*/ 4105246 h 79"/>
                <a:gd name="T64" fmla="*/ 3346782 w 60"/>
                <a:gd name="T65" fmla="*/ 4212851 h 79"/>
                <a:gd name="T66" fmla="*/ 3435323 w 60"/>
                <a:gd name="T67" fmla="*/ 4326017 h 79"/>
                <a:gd name="T68" fmla="*/ 3603269 w 60"/>
                <a:gd name="T69" fmla="*/ 4382640 h 79"/>
                <a:gd name="T70" fmla="*/ 3691714 w 60"/>
                <a:gd name="T71" fmla="*/ 4439976 h 79"/>
                <a:gd name="T72" fmla="*/ 3780255 w 60"/>
                <a:gd name="T73" fmla="*/ 4439976 h 79"/>
                <a:gd name="T74" fmla="*/ 3868797 w 60"/>
                <a:gd name="T75" fmla="*/ 4382640 h 79"/>
                <a:gd name="T76" fmla="*/ 3948201 w 60"/>
                <a:gd name="T77" fmla="*/ 4326017 h 79"/>
                <a:gd name="T78" fmla="*/ 4125284 w 60"/>
                <a:gd name="T79" fmla="*/ 4212851 h 79"/>
                <a:gd name="T80" fmla="*/ 4205639 w 60"/>
                <a:gd name="T81" fmla="*/ 4105246 h 79"/>
                <a:gd name="T82" fmla="*/ 4293230 w 60"/>
                <a:gd name="T83" fmla="*/ 3935386 h 79"/>
                <a:gd name="T84" fmla="*/ 4381771 w 60"/>
                <a:gd name="T85" fmla="*/ 3708262 h 79"/>
                <a:gd name="T86" fmla="*/ 4550571 w 60"/>
                <a:gd name="T87" fmla="*/ 3537689 h 79"/>
                <a:gd name="T88" fmla="*/ 4639112 w 60"/>
                <a:gd name="T89" fmla="*/ 3260295 h 79"/>
                <a:gd name="T90" fmla="*/ 4727644 w 60"/>
                <a:gd name="T91" fmla="*/ 3033099 h 79"/>
                <a:gd name="T92" fmla="*/ 4807058 w 60"/>
                <a:gd name="T93" fmla="*/ 2755706 h 79"/>
                <a:gd name="T94" fmla="*/ 4895600 w 60"/>
                <a:gd name="T95" fmla="*/ 2471887 h 79"/>
                <a:gd name="T96" fmla="*/ 5063545 w 60"/>
                <a:gd name="T97" fmla="*/ 2194492 h 79"/>
                <a:gd name="T98" fmla="*/ 5152088 w 60"/>
                <a:gd name="T99" fmla="*/ 1910754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32"/>
                  </a:moveTo>
                  <a:lnTo>
                    <a:pt x="0" y="30"/>
                  </a:lnTo>
                  <a:lnTo>
                    <a:pt x="1" y="27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0"/>
                  </a:lnTo>
                  <a:lnTo>
                    <a:pt x="3" y="18"/>
                  </a:lnTo>
                  <a:lnTo>
                    <a:pt x="4" y="16"/>
                  </a:lnTo>
                  <a:lnTo>
                    <a:pt x="5" y="14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6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2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2"/>
                  </a:lnTo>
                  <a:lnTo>
                    <a:pt x="17" y="3"/>
                  </a:lnTo>
                  <a:lnTo>
                    <a:pt x="17" y="4"/>
                  </a:lnTo>
                  <a:lnTo>
                    <a:pt x="18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9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3" y="18"/>
                  </a:lnTo>
                  <a:lnTo>
                    <a:pt x="23" y="20"/>
                  </a:lnTo>
                  <a:lnTo>
                    <a:pt x="24" y="23"/>
                  </a:lnTo>
                  <a:lnTo>
                    <a:pt x="25" y="25"/>
                  </a:lnTo>
                  <a:lnTo>
                    <a:pt x="25" y="27"/>
                  </a:lnTo>
                  <a:lnTo>
                    <a:pt x="26" y="30"/>
                  </a:lnTo>
                  <a:lnTo>
                    <a:pt x="27" y="32"/>
                  </a:lnTo>
                  <a:lnTo>
                    <a:pt x="27" y="34"/>
                  </a:lnTo>
                  <a:lnTo>
                    <a:pt x="28" y="37"/>
                  </a:lnTo>
                  <a:lnTo>
                    <a:pt x="28" y="39"/>
                  </a:lnTo>
                  <a:lnTo>
                    <a:pt x="29" y="42"/>
                  </a:lnTo>
                  <a:lnTo>
                    <a:pt x="30" y="44"/>
                  </a:lnTo>
                  <a:lnTo>
                    <a:pt x="30" y="47"/>
                  </a:lnTo>
                  <a:lnTo>
                    <a:pt x="31" y="49"/>
                  </a:lnTo>
                  <a:lnTo>
                    <a:pt x="31" y="52"/>
                  </a:lnTo>
                  <a:lnTo>
                    <a:pt x="32" y="54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5" y="64"/>
                  </a:lnTo>
                  <a:lnTo>
                    <a:pt x="36" y="66"/>
                  </a:lnTo>
                  <a:lnTo>
                    <a:pt x="36" y="68"/>
                  </a:lnTo>
                  <a:lnTo>
                    <a:pt x="37" y="70"/>
                  </a:lnTo>
                  <a:lnTo>
                    <a:pt x="37" y="71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40" y="76"/>
                  </a:lnTo>
                  <a:lnTo>
                    <a:pt x="40" y="77"/>
                  </a:lnTo>
                  <a:lnTo>
                    <a:pt x="41" y="77"/>
                  </a:lnTo>
                  <a:lnTo>
                    <a:pt x="42" y="78"/>
                  </a:lnTo>
                  <a:lnTo>
                    <a:pt x="43" y="79"/>
                  </a:lnTo>
                  <a:lnTo>
                    <a:pt x="44" y="79"/>
                  </a:lnTo>
                  <a:lnTo>
                    <a:pt x="45" y="78"/>
                  </a:lnTo>
                  <a:lnTo>
                    <a:pt x="46" y="77"/>
                  </a:lnTo>
                  <a:lnTo>
                    <a:pt x="47" y="76"/>
                  </a:lnTo>
                  <a:lnTo>
                    <a:pt x="48" y="75"/>
                  </a:lnTo>
                  <a:lnTo>
                    <a:pt x="48" y="74"/>
                  </a:lnTo>
                  <a:lnTo>
                    <a:pt x="49" y="73"/>
                  </a:lnTo>
                  <a:lnTo>
                    <a:pt x="49" y="71"/>
                  </a:lnTo>
                  <a:lnTo>
                    <a:pt x="50" y="70"/>
                  </a:lnTo>
                  <a:lnTo>
                    <a:pt x="51" y="68"/>
                  </a:lnTo>
                  <a:lnTo>
                    <a:pt x="51" y="66"/>
                  </a:lnTo>
                  <a:lnTo>
                    <a:pt x="52" y="64"/>
                  </a:lnTo>
                  <a:lnTo>
                    <a:pt x="53" y="63"/>
                  </a:lnTo>
                  <a:lnTo>
                    <a:pt x="53" y="60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5" y="54"/>
                  </a:lnTo>
                  <a:lnTo>
                    <a:pt x="56" y="52"/>
                  </a:lnTo>
                  <a:lnTo>
                    <a:pt x="56" y="49"/>
                  </a:lnTo>
                  <a:lnTo>
                    <a:pt x="57" y="47"/>
                  </a:lnTo>
                  <a:lnTo>
                    <a:pt x="57" y="44"/>
                  </a:lnTo>
                  <a:lnTo>
                    <a:pt x="58" y="42"/>
                  </a:lnTo>
                  <a:lnTo>
                    <a:pt x="59" y="39"/>
                  </a:lnTo>
                  <a:lnTo>
                    <a:pt x="59" y="37"/>
                  </a:lnTo>
                  <a:lnTo>
                    <a:pt x="60" y="34"/>
                  </a:lnTo>
                </a:path>
              </a:pathLst>
            </a:custGeom>
            <a:noFill/>
            <a:ln w="50800">
              <a:solidFill>
                <a:srgbClr val="CC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Rectangle 28"/>
          <p:cNvSpPr>
            <a:spLocks noChangeArrowheads="1"/>
          </p:cNvSpPr>
          <p:nvPr/>
        </p:nvSpPr>
        <p:spPr bwMode="auto">
          <a:xfrm>
            <a:off x="2596781" y="3896707"/>
            <a:ext cx="178222" cy="33403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2449882" y="3829900"/>
            <a:ext cx="136097" cy="154644"/>
          </a:xfrm>
          <a:custGeom>
            <a:avLst/>
            <a:gdLst>
              <a:gd name="T0" fmla="*/ 2147483647 w 138"/>
              <a:gd name="T1" fmla="*/ 2147483647 h 149"/>
              <a:gd name="T2" fmla="*/ 0 w 138"/>
              <a:gd name="T3" fmla="*/ 2147483647 h 149"/>
              <a:gd name="T4" fmla="*/ 2147483647 w 138"/>
              <a:gd name="T5" fmla="*/ 0 h 149"/>
              <a:gd name="T6" fmla="*/ 2147483647 w 138"/>
              <a:gd name="T7" fmla="*/ 2147483647 h 149"/>
              <a:gd name="T8" fmla="*/ 2147483647 w 138"/>
              <a:gd name="T9" fmla="*/ 2147483647 h 149"/>
              <a:gd name="T10" fmla="*/ 2147483647 w 138"/>
              <a:gd name="T11" fmla="*/ 2147483647 h 1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8"/>
              <a:gd name="T19" fmla="*/ 0 h 149"/>
              <a:gd name="T20" fmla="*/ 138 w 138"/>
              <a:gd name="T21" fmla="*/ 149 h 149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8" h="149">
                <a:moveTo>
                  <a:pt x="138" y="149"/>
                </a:moveTo>
                <a:lnTo>
                  <a:pt x="0" y="75"/>
                </a:lnTo>
                <a:lnTo>
                  <a:pt x="138" y="0"/>
                </a:lnTo>
                <a:lnTo>
                  <a:pt x="138" y="149"/>
                </a:lnTo>
                <a:lnTo>
                  <a:pt x="21" y="75"/>
                </a:lnTo>
                <a:lnTo>
                  <a:pt x="138" y="149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2622178" y="3529607"/>
            <a:ext cx="147979" cy="3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800"/>
              <a:t>F</a:t>
            </a:r>
          </a:p>
        </p:txBody>
      </p:sp>
      <p:grpSp>
        <p:nvGrpSpPr>
          <p:cNvPr id="28" name="Group 98"/>
          <p:cNvGrpSpPr>
            <a:grpSpLocks/>
          </p:cNvGrpSpPr>
          <p:nvPr/>
        </p:nvGrpSpPr>
        <p:grpSpPr bwMode="auto">
          <a:xfrm>
            <a:off x="2249561" y="2522483"/>
            <a:ext cx="1225960" cy="854875"/>
            <a:chOff x="1359" y="972"/>
            <a:chExt cx="1135" cy="691"/>
          </a:xfrm>
        </p:grpSpPr>
        <p:sp>
          <p:nvSpPr>
            <p:cNvPr id="29" name="Freeform 34"/>
            <p:cNvSpPr>
              <a:spLocks/>
            </p:cNvSpPr>
            <p:nvPr/>
          </p:nvSpPr>
          <p:spPr bwMode="auto">
            <a:xfrm>
              <a:off x="1359" y="972"/>
              <a:ext cx="567" cy="691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50800">
              <a:solidFill>
                <a:srgbClr val="0089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1926" y="972"/>
              <a:ext cx="568" cy="691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50800">
              <a:solidFill>
                <a:srgbClr val="0089E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" name="Rectangle 39"/>
          <p:cNvSpPr>
            <a:spLocks noChangeArrowheads="1"/>
          </p:cNvSpPr>
          <p:nvPr/>
        </p:nvSpPr>
        <p:spPr bwMode="auto">
          <a:xfrm>
            <a:off x="2944092" y="2923322"/>
            <a:ext cx="173903" cy="32167"/>
          </a:xfrm>
          <a:prstGeom prst="rect">
            <a:avLst/>
          </a:prstGeom>
          <a:solidFill>
            <a:srgbClr val="24211D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b="1"/>
          </a:p>
        </p:txBody>
      </p:sp>
      <p:sp>
        <p:nvSpPr>
          <p:cNvPr id="32" name="Freeform 40"/>
          <p:cNvSpPr>
            <a:spLocks/>
          </p:cNvSpPr>
          <p:nvPr/>
        </p:nvSpPr>
        <p:spPr bwMode="auto">
          <a:xfrm>
            <a:off x="3128795" y="2868887"/>
            <a:ext cx="122056" cy="150933"/>
          </a:xfrm>
          <a:custGeom>
            <a:avLst/>
            <a:gdLst>
              <a:gd name="T0" fmla="*/ 0 w 127"/>
              <a:gd name="T1" fmla="*/ 0 h 148"/>
              <a:gd name="T2" fmla="*/ 2147483647 w 127"/>
              <a:gd name="T3" fmla="*/ 2147483647 h 148"/>
              <a:gd name="T4" fmla="*/ 0 w 127"/>
              <a:gd name="T5" fmla="*/ 2147483647 h 148"/>
              <a:gd name="T6" fmla="*/ 0 w 127"/>
              <a:gd name="T7" fmla="*/ 0 h 148"/>
              <a:gd name="T8" fmla="*/ 2147483647 w 127"/>
              <a:gd name="T9" fmla="*/ 2147483647 h 148"/>
              <a:gd name="T10" fmla="*/ 0 w 127"/>
              <a:gd name="T11" fmla="*/ 0 h 14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7"/>
              <a:gd name="T19" fmla="*/ 0 h 148"/>
              <a:gd name="T20" fmla="*/ 127 w 127"/>
              <a:gd name="T21" fmla="*/ 148 h 14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7" h="148">
                <a:moveTo>
                  <a:pt x="0" y="0"/>
                </a:moveTo>
                <a:lnTo>
                  <a:pt x="127" y="74"/>
                </a:lnTo>
                <a:lnTo>
                  <a:pt x="0" y="148"/>
                </a:lnTo>
                <a:lnTo>
                  <a:pt x="0" y="0"/>
                </a:lnTo>
                <a:lnTo>
                  <a:pt x="116" y="74"/>
                </a:lnTo>
                <a:lnTo>
                  <a:pt x="0" y="0"/>
                </a:lnTo>
                <a:close/>
              </a:path>
            </a:pathLst>
          </a:custGeom>
          <a:solidFill>
            <a:srgbClr val="24211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Rectangle 41"/>
          <p:cNvSpPr>
            <a:spLocks noChangeArrowheads="1"/>
          </p:cNvSpPr>
          <p:nvPr/>
        </p:nvSpPr>
        <p:spPr bwMode="auto">
          <a:xfrm>
            <a:off x="2951126" y="2573388"/>
            <a:ext cx="147979" cy="33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2800" dirty="0"/>
              <a:t>F</a:t>
            </a:r>
          </a:p>
        </p:txBody>
      </p:sp>
      <p:grpSp>
        <p:nvGrpSpPr>
          <p:cNvPr id="34" name="Group 50"/>
          <p:cNvGrpSpPr>
            <a:grpSpLocks/>
          </p:cNvGrpSpPr>
          <p:nvPr/>
        </p:nvGrpSpPr>
        <p:grpSpPr bwMode="auto">
          <a:xfrm>
            <a:off x="1506303" y="2874026"/>
            <a:ext cx="174915" cy="157149"/>
            <a:chOff x="4512" y="2352"/>
            <a:chExt cx="288" cy="240"/>
          </a:xfrm>
        </p:grpSpPr>
        <p:sp>
          <p:nvSpPr>
            <p:cNvPr id="35" name="Oval 51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52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50"/>
          <p:cNvGrpSpPr>
            <a:grpSpLocks/>
          </p:cNvGrpSpPr>
          <p:nvPr/>
        </p:nvGrpSpPr>
        <p:grpSpPr bwMode="auto">
          <a:xfrm>
            <a:off x="2743111" y="2864850"/>
            <a:ext cx="174915" cy="157149"/>
            <a:chOff x="4512" y="2352"/>
            <a:chExt cx="288" cy="240"/>
          </a:xfrm>
        </p:grpSpPr>
        <p:sp>
          <p:nvSpPr>
            <p:cNvPr id="38" name="Oval 51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52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50"/>
          <p:cNvGrpSpPr>
            <a:grpSpLocks/>
          </p:cNvGrpSpPr>
          <p:nvPr/>
        </p:nvGrpSpPr>
        <p:grpSpPr bwMode="auto">
          <a:xfrm>
            <a:off x="1531544" y="3814567"/>
            <a:ext cx="174915" cy="157149"/>
            <a:chOff x="4512" y="2352"/>
            <a:chExt cx="288" cy="240"/>
          </a:xfrm>
        </p:grpSpPr>
        <p:sp>
          <p:nvSpPr>
            <p:cNvPr id="41" name="Oval 51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52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50"/>
          <p:cNvGrpSpPr>
            <a:grpSpLocks/>
          </p:cNvGrpSpPr>
          <p:nvPr/>
        </p:nvGrpSpPr>
        <p:grpSpPr bwMode="auto">
          <a:xfrm>
            <a:off x="2782121" y="3839801"/>
            <a:ext cx="174915" cy="157149"/>
            <a:chOff x="4512" y="2352"/>
            <a:chExt cx="288" cy="240"/>
          </a:xfrm>
        </p:grpSpPr>
        <p:sp>
          <p:nvSpPr>
            <p:cNvPr id="44" name="Oval 51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52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639776" y="1331633"/>
            <a:ext cx="255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basis</a:t>
            </a:r>
            <a:r>
              <a:rPr lang="de-CH" dirty="0" smtClean="0"/>
              <a:t>, </a:t>
            </a:r>
            <a:r>
              <a:rPr lang="de-CH" dirty="0" err="1" smtClean="0"/>
              <a:t>interference</a:t>
            </a:r>
            <a:r>
              <a:rPr lang="de-CH" dirty="0" smtClean="0"/>
              <a:t> </a:t>
            </a:r>
            <a:r>
              <a:rPr lang="de-CH" dirty="0" err="1" smtClean="0"/>
              <a:t>effect</a:t>
            </a:r>
            <a:endParaRPr lang="en-GB" dirty="0"/>
          </a:p>
        </p:txBody>
      </p:sp>
      <p:grpSp>
        <p:nvGrpSpPr>
          <p:cNvPr id="53" name="Group 52"/>
          <p:cNvGrpSpPr/>
          <p:nvPr/>
        </p:nvGrpSpPr>
        <p:grpSpPr>
          <a:xfrm>
            <a:off x="5316764" y="2141659"/>
            <a:ext cx="2149366" cy="2490951"/>
            <a:chOff x="5255171" y="4099035"/>
            <a:chExt cx="2149366" cy="2490951"/>
          </a:xfrm>
        </p:grpSpPr>
        <p:cxnSp>
          <p:nvCxnSpPr>
            <p:cNvPr id="48" name="Straight Arrow Connector 47"/>
            <p:cNvCxnSpPr/>
            <p:nvPr/>
          </p:nvCxnSpPr>
          <p:spPr>
            <a:xfrm rot="16200000" flipV="1">
              <a:off x="5165834" y="5523186"/>
              <a:ext cx="1156138" cy="9774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rot="5400000" flipH="1" flipV="1">
              <a:off x="5181599" y="4172607"/>
              <a:ext cx="1324304" cy="11771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rot="16200000" flipV="1">
              <a:off x="6337737" y="4193627"/>
              <a:ext cx="1156138" cy="9774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rot="5400000" flipH="1" flipV="1">
              <a:off x="6153779" y="5333967"/>
              <a:ext cx="1324304" cy="11771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 rot="490748" flipH="1">
            <a:off x="5301004" y="2136409"/>
            <a:ext cx="2149366" cy="2490951"/>
            <a:chOff x="5255171" y="4099035"/>
            <a:chExt cx="2149366" cy="2490951"/>
          </a:xfrm>
        </p:grpSpPr>
        <p:cxnSp>
          <p:nvCxnSpPr>
            <p:cNvPr id="55" name="Straight Arrow Connector 54"/>
            <p:cNvCxnSpPr/>
            <p:nvPr/>
          </p:nvCxnSpPr>
          <p:spPr>
            <a:xfrm rot="16200000" flipV="1">
              <a:off x="5165834" y="5523186"/>
              <a:ext cx="1156138" cy="9774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rot="5400000" flipH="1" flipV="1">
              <a:off x="5181599" y="4172607"/>
              <a:ext cx="1324304" cy="11771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/>
            <p:cNvCxnSpPr/>
            <p:nvPr/>
          </p:nvCxnSpPr>
          <p:spPr>
            <a:xfrm rot="16200000" flipV="1">
              <a:off x="6337737" y="4193627"/>
              <a:ext cx="1156138" cy="977462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rot="5400000" flipH="1" flipV="1">
              <a:off x="6153779" y="5333967"/>
              <a:ext cx="1324304" cy="117715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Connector 59"/>
          <p:cNvCxnSpPr/>
          <p:nvPr/>
        </p:nvCxnSpPr>
        <p:spPr>
          <a:xfrm>
            <a:off x="6041979" y="2131148"/>
            <a:ext cx="851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5984170" y="4627345"/>
            <a:ext cx="851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7061480" y="3492350"/>
            <a:ext cx="851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7077246" y="3592075"/>
            <a:ext cx="851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61481" y="3376614"/>
            <a:ext cx="851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4859563" y="3329440"/>
            <a:ext cx="851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4864819" y="3439675"/>
            <a:ext cx="851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859564" y="3213704"/>
            <a:ext cx="8513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7005428" y="1991010"/>
            <a:ext cx="628650" cy="255270"/>
          </a:xfrm>
          <a:prstGeom prst="rect">
            <a:avLst/>
          </a:prstGeom>
        </p:spPr>
      </p:pic>
      <p:pic>
        <p:nvPicPr>
          <p:cNvPr id="71" name="Picture 7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6895069" y="4476706"/>
            <a:ext cx="628650" cy="255270"/>
          </a:xfrm>
          <a:prstGeom prst="rect">
            <a:avLst/>
          </a:prstGeom>
        </p:spPr>
      </p:pic>
      <p:pic>
        <p:nvPicPr>
          <p:cNvPr id="74" name="Picture 7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4116306" y="2775009"/>
            <a:ext cx="1097280" cy="255270"/>
          </a:xfrm>
          <a:prstGeom prst="rect">
            <a:avLst/>
          </a:prstGeom>
        </p:spPr>
      </p:pic>
      <p:pic>
        <p:nvPicPr>
          <p:cNvPr id="76" name="Picture 75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7899186" y="2915922"/>
            <a:ext cx="1097280" cy="255270"/>
          </a:xfrm>
          <a:prstGeom prst="rect">
            <a:avLst/>
          </a:prstGeom>
        </p:spPr>
      </p:pic>
      <p:pic>
        <p:nvPicPr>
          <p:cNvPr id="80" name="Picture 79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734162" y="3281501"/>
            <a:ext cx="104299" cy="85725"/>
          </a:xfrm>
          <a:prstGeom prst="rect">
            <a:avLst/>
          </a:prstGeom>
        </p:spPr>
      </p:pic>
      <p:pic>
        <p:nvPicPr>
          <p:cNvPr id="81" name="Picture 80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7939747" y="3436488"/>
            <a:ext cx="104299" cy="85725"/>
          </a:xfrm>
          <a:prstGeom prst="rect">
            <a:avLst/>
          </a:prstGeom>
        </p:spPr>
      </p:pic>
      <p:pic>
        <p:nvPicPr>
          <p:cNvPr id="83" name="Picture 82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7953924" y="3216745"/>
            <a:ext cx="421481" cy="141446"/>
          </a:xfrm>
          <a:prstGeom prst="rect">
            <a:avLst/>
          </a:prstGeom>
        </p:spPr>
      </p:pic>
      <p:pic>
        <p:nvPicPr>
          <p:cNvPr id="84" name="Picture 83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4427458" y="3092699"/>
            <a:ext cx="421481" cy="141446"/>
          </a:xfrm>
          <a:prstGeom prst="rect">
            <a:avLst/>
          </a:prstGeom>
        </p:spPr>
      </p:pic>
      <p:pic>
        <p:nvPicPr>
          <p:cNvPr id="86" name="Picture 85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7957467" y="3560535"/>
            <a:ext cx="421481" cy="127159"/>
          </a:xfrm>
          <a:prstGeom prst="rect">
            <a:avLst/>
          </a:prstGeom>
        </p:spPr>
      </p:pic>
      <p:pic>
        <p:nvPicPr>
          <p:cNvPr id="87" name="Picture 86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4420369" y="3404588"/>
            <a:ext cx="421481" cy="127159"/>
          </a:xfrm>
          <a:prstGeom prst="rect">
            <a:avLst/>
          </a:prstGeom>
        </p:spPr>
      </p:pic>
      <p:pic>
        <p:nvPicPr>
          <p:cNvPr id="72" name="Picture 71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670008" y="4752754"/>
            <a:ext cx="2397080" cy="1205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743075" y="1305139"/>
            <a:ext cx="190500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43075" y="1790914"/>
            <a:ext cx="1895475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47975" y="1076539"/>
            <a:ext cx="43815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857500" y="1571839"/>
            <a:ext cx="438150" cy="390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58737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State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entanglement</a:t>
            </a:r>
            <a:r>
              <a:rPr lang="de-CH" dirty="0" smtClean="0"/>
              <a:t> </a:t>
            </a:r>
            <a:r>
              <a:rPr lang="de-CH" dirty="0" err="1" smtClean="0"/>
              <a:t>characterisation</a:t>
            </a:r>
            <a:endParaRPr lang="en-GB" dirty="0"/>
          </a:p>
        </p:txBody>
      </p:sp>
      <p:pic>
        <p:nvPicPr>
          <p:cNvPr id="37" name="Picture 3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968625" y="1197189"/>
            <a:ext cx="240030" cy="190310"/>
          </a:xfrm>
          <a:prstGeom prst="rect">
            <a:avLst/>
          </a:prstGeom>
        </p:spPr>
      </p:pic>
      <p:pic>
        <p:nvPicPr>
          <p:cNvPr id="36" name="Picture 3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949575" y="1692488"/>
            <a:ext cx="245174" cy="190310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168401" y="1406740"/>
            <a:ext cx="344747" cy="307974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60397" y="3509814"/>
            <a:ext cx="3761737" cy="27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3705225" y="1324189"/>
            <a:ext cx="8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Detect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657725" y="1171789"/>
            <a:ext cx="3486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8, 6, 7,  4, 9, 0, 0, 1, 1, 6, 1, 9, 0, 0…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4657725" y="1486114"/>
            <a:ext cx="3498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5, 4, 3,11, 4, 1, 0, 0, 1, 8, 0, 8, 1, 0…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840223" y="2097854"/>
            <a:ext cx="3006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Entanglement</a:t>
            </a:r>
            <a:r>
              <a:rPr lang="de-CH" dirty="0" smtClean="0"/>
              <a:t> – </a:t>
            </a:r>
            <a:r>
              <a:rPr lang="de-CH" dirty="0" err="1" smtClean="0"/>
              <a:t>correlations</a:t>
            </a:r>
            <a:r>
              <a:rPr lang="de-CH" dirty="0" smtClean="0"/>
              <a:t>…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-21266" y="3355910"/>
            <a:ext cx="11288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Qubits in </a:t>
            </a:r>
            <a:r>
              <a:rPr lang="de-CH" sz="1400" dirty="0" err="1" smtClean="0"/>
              <a:t>the</a:t>
            </a:r>
            <a:endParaRPr lang="de-CH" sz="1400" dirty="0" smtClean="0"/>
          </a:p>
          <a:p>
            <a:r>
              <a:rPr lang="de-CH" sz="1400" dirty="0" smtClean="0"/>
              <a:t>same </a:t>
            </a:r>
            <a:r>
              <a:rPr lang="de-CH" sz="1400" dirty="0" err="1" smtClean="0"/>
              <a:t>state</a:t>
            </a:r>
            <a:endParaRPr lang="en-GB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-21266" y="5718282"/>
            <a:ext cx="1288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Qubits in</a:t>
            </a:r>
          </a:p>
          <a:p>
            <a:r>
              <a:rPr lang="de-CH" sz="1400" dirty="0" smtClean="0"/>
              <a:t>different </a:t>
            </a:r>
            <a:r>
              <a:rPr lang="de-CH" sz="1400" dirty="0" err="1" smtClean="0"/>
              <a:t>states</a:t>
            </a:r>
            <a:endParaRPr lang="en-GB" sz="1400" dirty="0"/>
          </a:p>
        </p:txBody>
      </p:sp>
      <p:pic>
        <p:nvPicPr>
          <p:cNvPr id="38" name="Picture 3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241191" y="3346234"/>
            <a:ext cx="2777490" cy="25527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362075" y="6210747"/>
            <a:ext cx="2148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F = 0.993 (Innsbruck)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4676775" y="292417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Choose</a:t>
            </a:r>
            <a:r>
              <a:rPr lang="de-CH" dirty="0" smtClean="0"/>
              <a:t> 12 different </a:t>
            </a:r>
            <a:r>
              <a:rPr lang="de-CH" dirty="0" err="1" smtClean="0"/>
              <a:t>settings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endParaRPr lang="en-GB" dirty="0"/>
          </a:p>
        </p:txBody>
      </p:sp>
      <p:pic>
        <p:nvPicPr>
          <p:cNvPr id="39" name="Picture 3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693025" y="3016250"/>
            <a:ext cx="691515" cy="22288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28700" y="6502598"/>
            <a:ext cx="29245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Benhelm</a:t>
            </a:r>
            <a:r>
              <a:rPr lang="de-CH" sz="1400" dirty="0" smtClean="0"/>
              <a:t> et al. Nat. </a:t>
            </a:r>
            <a:r>
              <a:rPr lang="de-CH" sz="1400" dirty="0" err="1" smtClean="0"/>
              <a:t>Phys</a:t>
            </a:r>
            <a:r>
              <a:rPr lang="de-CH" sz="1400" dirty="0" smtClean="0"/>
              <a:t> 4, 463(2008)</a:t>
            </a:r>
            <a:endParaRPr lang="en-GB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33900" y="4352925"/>
            <a:ext cx="4126089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5295900" y="3514725"/>
            <a:ext cx="2692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Reconstruct</a:t>
            </a:r>
            <a:r>
              <a:rPr lang="de-CH" dirty="0" smtClean="0"/>
              <a:t> </a:t>
            </a:r>
            <a:r>
              <a:rPr lang="de-CH" dirty="0" err="1" smtClean="0"/>
              <a:t>density</a:t>
            </a:r>
            <a:r>
              <a:rPr lang="de-CH" dirty="0" smtClean="0"/>
              <a:t> </a:t>
            </a:r>
            <a:r>
              <a:rPr lang="de-CH" dirty="0" err="1" smtClean="0"/>
              <a:t>matrix</a:t>
            </a:r>
            <a:endParaRPr lang="en-GB" dirty="0"/>
          </a:p>
        </p:txBody>
      </p:sp>
      <p:cxnSp>
        <p:nvCxnSpPr>
          <p:cNvPr id="35" name="Straight Connector 34"/>
          <p:cNvCxnSpPr/>
          <p:nvPr/>
        </p:nvCxnSpPr>
        <p:spPr>
          <a:xfrm rot="16200000" flipH="1">
            <a:off x="2490787" y="4757737"/>
            <a:ext cx="3714750" cy="66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1668130" y="2869607"/>
            <a:ext cx="1498473" cy="269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19" grpId="0"/>
      <p:bldP spid="22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934" y="-637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smtClean="0"/>
              <a:t>Quantum </a:t>
            </a:r>
            <a:r>
              <a:rPr lang="de-CH" dirty="0" err="1" smtClean="0"/>
              <a:t>simulation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trapped-ions</a:t>
            </a:r>
            <a:r>
              <a:rPr lang="de-CH" dirty="0" smtClean="0"/>
              <a:t>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057399" y="3744911"/>
            <a:ext cx="5035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smtClean="0"/>
              <a:t>Go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limit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large </a:t>
            </a:r>
            <a:r>
              <a:rPr lang="de-CH" dirty="0" err="1" smtClean="0"/>
              <a:t>motional</a:t>
            </a:r>
            <a:r>
              <a:rPr lang="de-CH" dirty="0" smtClean="0"/>
              <a:t> </a:t>
            </a:r>
            <a:r>
              <a:rPr lang="de-CH" dirty="0" err="1" smtClean="0"/>
              <a:t>detuning</a:t>
            </a:r>
            <a:r>
              <a:rPr lang="de-CH" dirty="0" smtClean="0"/>
              <a:t> </a:t>
            </a:r>
          </a:p>
          <a:p>
            <a:pPr algn="ctr"/>
            <a:r>
              <a:rPr lang="de-CH" dirty="0" smtClean="0"/>
              <a:t>(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little</a:t>
            </a:r>
            <a:r>
              <a:rPr lang="de-CH" dirty="0" smtClean="0"/>
              <a:t> </a:t>
            </a:r>
            <a:r>
              <a:rPr lang="de-CH" dirty="0" err="1" smtClean="0"/>
              <a:t>entanglement</a:t>
            </a:r>
            <a:r>
              <a:rPr lang="de-CH" dirty="0" smtClean="0"/>
              <a:t> </a:t>
            </a:r>
            <a:r>
              <a:rPr lang="de-CH" dirty="0" err="1" smtClean="0"/>
              <a:t>between</a:t>
            </a:r>
            <a:r>
              <a:rPr lang="de-CH" dirty="0" smtClean="0"/>
              <a:t> </a:t>
            </a:r>
            <a:r>
              <a:rPr lang="de-CH" dirty="0" err="1" smtClean="0"/>
              <a:t>spin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motion</a:t>
            </a:r>
            <a:r>
              <a:rPr lang="de-CH" dirty="0" smtClean="0"/>
              <a:t>)</a:t>
            </a:r>
            <a:endParaRPr lang="en-GB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088808" y="4604752"/>
            <a:ext cx="802168" cy="234341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15594" y="6135339"/>
            <a:ext cx="1600200" cy="55626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621987" y="6030098"/>
            <a:ext cx="2049780" cy="7810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55121" y="972337"/>
            <a:ext cx="449398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dirty="0" err="1" smtClean="0"/>
              <a:t>Creation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“</a:t>
            </a:r>
            <a:r>
              <a:rPr lang="de-CH" dirty="0" err="1" smtClean="0"/>
              <a:t>condensed</a:t>
            </a:r>
            <a:r>
              <a:rPr lang="de-CH" dirty="0" smtClean="0"/>
              <a:t>-matter“ </a:t>
            </a:r>
            <a:r>
              <a:rPr lang="de-CH" dirty="0" err="1" smtClean="0"/>
              <a:t>Hamiltonians</a:t>
            </a:r>
            <a:endParaRPr lang="de-CH" dirty="0" smtClean="0"/>
          </a:p>
          <a:p>
            <a:pPr algn="ctr"/>
            <a:r>
              <a:rPr lang="de-CH" sz="1400" dirty="0" smtClean="0"/>
              <a:t>(Friedenauer et al. Nat. </a:t>
            </a:r>
            <a:r>
              <a:rPr lang="de-CH" sz="1400" dirty="0" err="1" smtClean="0"/>
              <a:t>Phys</a:t>
            </a:r>
            <a:r>
              <a:rPr lang="de-CH" sz="1400" dirty="0" smtClean="0"/>
              <a:t> 4, 757-761 (2008)</a:t>
            </a:r>
          </a:p>
          <a:p>
            <a:pPr algn="ctr"/>
            <a:r>
              <a:rPr lang="de-CH" sz="1400" dirty="0" smtClean="0"/>
              <a:t>Kim et al. Nature 465, 7298 (2010))</a:t>
            </a:r>
            <a:endParaRPr lang="en-GB" sz="1400" dirty="0"/>
          </a:p>
        </p:txBody>
      </p:sp>
      <p:pic>
        <p:nvPicPr>
          <p:cNvPr id="48" name="Picture 4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532228" y="5345305"/>
            <a:ext cx="1784795" cy="500634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1963489" y="5033236"/>
            <a:ext cx="5105400" cy="152400"/>
            <a:chOff x="1963489" y="5033236"/>
            <a:chExt cx="5105400" cy="152400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1963489" y="5176111"/>
              <a:ext cx="5105400" cy="9525"/>
            </a:xfrm>
            <a:prstGeom prst="line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Oval 14"/>
            <p:cNvSpPr/>
            <p:nvPr/>
          </p:nvSpPr>
          <p:spPr>
            <a:xfrm>
              <a:off x="2068264" y="505228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211139" y="505228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2354014" y="505228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2496889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2639764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2782639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1" name="Oval 20"/>
            <p:cNvSpPr/>
            <p:nvPr/>
          </p:nvSpPr>
          <p:spPr>
            <a:xfrm>
              <a:off x="2925514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3068389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3211264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4" name="Oval 23"/>
            <p:cNvSpPr/>
            <p:nvPr/>
          </p:nvSpPr>
          <p:spPr>
            <a:xfrm>
              <a:off x="3354139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/>
          </p:nvSpPr>
          <p:spPr>
            <a:xfrm>
              <a:off x="3497014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/>
          </p:nvSpPr>
          <p:spPr>
            <a:xfrm>
              <a:off x="3639889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27" name="Oval 26"/>
            <p:cNvSpPr/>
            <p:nvPr/>
          </p:nvSpPr>
          <p:spPr>
            <a:xfrm>
              <a:off x="3782764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/>
          </p:nvSpPr>
          <p:spPr>
            <a:xfrm>
              <a:off x="3925639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/>
          </p:nvSpPr>
          <p:spPr>
            <a:xfrm>
              <a:off x="4068514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4211389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Oval 31"/>
            <p:cNvSpPr/>
            <p:nvPr/>
          </p:nvSpPr>
          <p:spPr>
            <a:xfrm>
              <a:off x="4354264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Oval 32"/>
            <p:cNvSpPr/>
            <p:nvPr/>
          </p:nvSpPr>
          <p:spPr>
            <a:xfrm>
              <a:off x="4497139" y="5042761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4640014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Oval 34"/>
            <p:cNvSpPr/>
            <p:nvPr/>
          </p:nvSpPr>
          <p:spPr>
            <a:xfrm>
              <a:off x="4782889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Oval 35"/>
            <p:cNvSpPr/>
            <p:nvPr/>
          </p:nvSpPr>
          <p:spPr>
            <a:xfrm>
              <a:off x="4925764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37" name="Oval 36"/>
            <p:cNvSpPr/>
            <p:nvPr/>
          </p:nvSpPr>
          <p:spPr>
            <a:xfrm>
              <a:off x="5068639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Oval 37"/>
            <p:cNvSpPr/>
            <p:nvPr/>
          </p:nvSpPr>
          <p:spPr>
            <a:xfrm>
              <a:off x="5211514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Oval 38"/>
            <p:cNvSpPr/>
            <p:nvPr/>
          </p:nvSpPr>
          <p:spPr>
            <a:xfrm>
              <a:off x="5354389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0" name="Oval 39"/>
            <p:cNvSpPr/>
            <p:nvPr/>
          </p:nvSpPr>
          <p:spPr>
            <a:xfrm>
              <a:off x="5497264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Oval 40"/>
            <p:cNvSpPr/>
            <p:nvPr/>
          </p:nvSpPr>
          <p:spPr>
            <a:xfrm>
              <a:off x="5640139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Oval 41"/>
            <p:cNvSpPr/>
            <p:nvPr/>
          </p:nvSpPr>
          <p:spPr>
            <a:xfrm>
              <a:off x="5783014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sp>
          <p:nvSpPr>
            <p:cNvPr id="43" name="Oval 42"/>
            <p:cNvSpPr/>
            <p:nvPr/>
          </p:nvSpPr>
          <p:spPr>
            <a:xfrm>
              <a:off x="5925889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6068764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6211639" y="5033236"/>
              <a:ext cx="114300" cy="114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</p:grpSp>
      <p:pic>
        <p:nvPicPr>
          <p:cNvPr id="46" name="Picture 45" descr="spinmodel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30356" y="1745000"/>
            <a:ext cx="2695616" cy="1873109"/>
          </a:xfrm>
          <a:prstGeom prst="rect">
            <a:avLst/>
          </a:prstGeom>
        </p:spPr>
      </p:pic>
      <p:pic>
        <p:nvPicPr>
          <p:cNvPr id="47" name="Picture 46" descr="IonSimulator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910776" y="1790005"/>
            <a:ext cx="3375375" cy="1849042"/>
          </a:xfrm>
          <a:prstGeom prst="rect">
            <a:avLst/>
          </a:prstGeom>
        </p:spPr>
      </p:pic>
      <p:sp>
        <p:nvSpPr>
          <p:cNvPr id="49" name="Right Arrow 48"/>
          <p:cNvSpPr/>
          <p:nvPr/>
        </p:nvSpPr>
        <p:spPr>
          <a:xfrm>
            <a:off x="3920666" y="2420075"/>
            <a:ext cx="900100" cy="45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" y="-104775"/>
            <a:ext cx="8229600" cy="1143000"/>
          </a:xfrm>
        </p:spPr>
        <p:txBody>
          <a:bodyPr/>
          <a:lstStyle/>
          <a:p>
            <a:r>
              <a:rPr lang="de-CH" dirty="0" err="1" smtClean="0"/>
              <a:t>Dealing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large </a:t>
            </a:r>
            <a:r>
              <a:rPr lang="de-CH" dirty="0" err="1" smtClean="0"/>
              <a:t>numbers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ions</a:t>
            </a:r>
            <a:endParaRPr lang="en-GB" dirty="0"/>
          </a:p>
        </p:txBody>
      </p:sp>
      <p:sp>
        <p:nvSpPr>
          <p:cNvPr id="3" name="Oval 59"/>
          <p:cNvSpPr>
            <a:spLocks noChangeArrowheads="1"/>
          </p:cNvSpPr>
          <p:nvPr/>
        </p:nvSpPr>
        <p:spPr bwMode="auto">
          <a:xfrm>
            <a:off x="2389892" y="2168496"/>
            <a:ext cx="668658" cy="464724"/>
          </a:xfrm>
          <a:prstGeom prst="ellipse">
            <a:avLst/>
          </a:prstGeom>
          <a:gradFill rotWithShape="1">
            <a:gsLst>
              <a:gs pos="0">
                <a:srgbClr val="DD5555"/>
              </a:gs>
              <a:gs pos="100000">
                <a:srgbClr val="CC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608000" prstMaterial="legacyPlastic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" name="Oval 60"/>
          <p:cNvSpPr>
            <a:spLocks noChangeArrowheads="1"/>
          </p:cNvSpPr>
          <p:nvPr/>
        </p:nvSpPr>
        <p:spPr bwMode="auto">
          <a:xfrm>
            <a:off x="6015876" y="2152653"/>
            <a:ext cx="672291" cy="464724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96969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3575050" prstMaterial="legacyPlastic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" name="Oval 61"/>
          <p:cNvSpPr>
            <a:spLocks noChangeArrowheads="1"/>
          </p:cNvSpPr>
          <p:nvPr/>
        </p:nvSpPr>
        <p:spPr bwMode="auto">
          <a:xfrm>
            <a:off x="6750704" y="2168496"/>
            <a:ext cx="668658" cy="464724"/>
          </a:xfrm>
          <a:prstGeom prst="ellipse">
            <a:avLst/>
          </a:prstGeom>
          <a:gradFill rotWithShape="1">
            <a:gsLst>
              <a:gs pos="0">
                <a:srgbClr val="E57D7D"/>
              </a:gs>
              <a:gs pos="100000">
                <a:srgbClr val="CC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608000" prstMaterial="legacyPlastic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6" name="Oval 62"/>
          <p:cNvSpPr>
            <a:spLocks noChangeArrowheads="1"/>
          </p:cNvSpPr>
          <p:nvPr/>
        </p:nvSpPr>
        <p:spPr bwMode="auto">
          <a:xfrm>
            <a:off x="6343695" y="2329564"/>
            <a:ext cx="952111" cy="462085"/>
          </a:xfrm>
          <a:prstGeom prst="ellipse">
            <a:avLst/>
          </a:prstGeom>
          <a:gradFill rotWithShape="1">
            <a:gsLst>
              <a:gs pos="0">
                <a:srgbClr val="ECECEC"/>
              </a:gs>
              <a:gs pos="100000">
                <a:srgbClr val="8F8F8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5041900" prstMaterial="legacyPlastic">
            <a:bevelT w="13500" h="13500" prst="angle"/>
            <a:bevelB w="13500" h="13500" prst="angle"/>
            <a:extrusionClr>
              <a:srgbClr val="ECECE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" name="Oval 64"/>
          <p:cNvSpPr>
            <a:spLocks noChangeArrowheads="1"/>
          </p:cNvSpPr>
          <p:nvPr/>
        </p:nvSpPr>
        <p:spPr bwMode="auto">
          <a:xfrm>
            <a:off x="6576271" y="964437"/>
            <a:ext cx="948478" cy="462083"/>
          </a:xfrm>
          <a:prstGeom prst="ellipse">
            <a:avLst/>
          </a:prstGeom>
          <a:gradFill rotWithShape="1">
            <a:gsLst>
              <a:gs pos="0">
                <a:srgbClr val="ECECEC"/>
              </a:gs>
              <a:gs pos="100000">
                <a:srgbClr val="8F8F8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5041900" prstMaterial="legacyPlastic">
            <a:bevelT w="13500" h="13500" prst="angle"/>
            <a:bevelB w="13500" h="13500" prst="angle"/>
            <a:extrusionClr>
              <a:srgbClr val="ECECE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" name="Oval 65"/>
          <p:cNvSpPr>
            <a:spLocks noChangeArrowheads="1"/>
          </p:cNvSpPr>
          <p:nvPr/>
        </p:nvSpPr>
        <p:spPr bwMode="auto">
          <a:xfrm>
            <a:off x="2070099" y="1093820"/>
            <a:ext cx="668658" cy="464724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68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608000" prstMaterial="legacyPlastic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9" name="Oval 66"/>
          <p:cNvSpPr>
            <a:spLocks noChangeArrowheads="1"/>
          </p:cNvSpPr>
          <p:nvPr/>
        </p:nvSpPr>
        <p:spPr bwMode="auto">
          <a:xfrm>
            <a:off x="5717887" y="1101742"/>
            <a:ext cx="672291" cy="464724"/>
          </a:xfrm>
          <a:prstGeom prst="ellipse">
            <a:avLst/>
          </a:prstGeom>
          <a:gradFill rotWithShape="1">
            <a:gsLst>
              <a:gs pos="0">
                <a:srgbClr val="969696">
                  <a:alpha val="98000"/>
                </a:srgbClr>
              </a:gs>
              <a:gs pos="100000">
                <a:srgbClr val="4C4C4C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3575050" prstMaterial="legacyPlastic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10" name="Oval 67"/>
          <p:cNvSpPr>
            <a:spLocks noChangeArrowheads="1"/>
          </p:cNvSpPr>
          <p:nvPr/>
        </p:nvSpPr>
        <p:spPr bwMode="auto">
          <a:xfrm>
            <a:off x="6463618" y="1093820"/>
            <a:ext cx="668658" cy="464724"/>
          </a:xfrm>
          <a:prstGeom prst="ellipse">
            <a:avLst/>
          </a:prstGeom>
          <a:gradFill rotWithShape="1">
            <a:gsLst>
              <a:gs pos="0">
                <a:srgbClr val="E06565"/>
              </a:gs>
              <a:gs pos="100000">
                <a:srgbClr val="CC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608000" prstMaterial="legacyPlastic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14" name="Group 75"/>
          <p:cNvGrpSpPr>
            <a:grpSpLocks/>
          </p:cNvGrpSpPr>
          <p:nvPr/>
        </p:nvGrpSpPr>
        <p:grpSpPr bwMode="auto">
          <a:xfrm>
            <a:off x="5784059" y="1771291"/>
            <a:ext cx="150016" cy="145645"/>
            <a:chOff x="4512" y="2352"/>
            <a:chExt cx="288" cy="240"/>
          </a:xfrm>
        </p:grpSpPr>
        <p:sp>
          <p:nvSpPr>
            <p:cNvPr id="18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" name="Group 75"/>
          <p:cNvGrpSpPr>
            <a:grpSpLocks/>
          </p:cNvGrpSpPr>
          <p:nvPr/>
        </p:nvGrpSpPr>
        <p:grpSpPr bwMode="auto">
          <a:xfrm>
            <a:off x="5603084" y="1771291"/>
            <a:ext cx="150016" cy="145645"/>
            <a:chOff x="4512" y="2352"/>
            <a:chExt cx="288" cy="240"/>
          </a:xfrm>
        </p:grpSpPr>
        <p:sp>
          <p:nvSpPr>
            <p:cNvPr id="26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8" name="Group 75"/>
          <p:cNvGrpSpPr>
            <a:grpSpLocks/>
          </p:cNvGrpSpPr>
          <p:nvPr/>
        </p:nvGrpSpPr>
        <p:grpSpPr bwMode="auto">
          <a:xfrm>
            <a:off x="5422109" y="1771291"/>
            <a:ext cx="150016" cy="145645"/>
            <a:chOff x="4512" y="2352"/>
            <a:chExt cx="288" cy="240"/>
          </a:xfrm>
        </p:grpSpPr>
        <p:sp>
          <p:nvSpPr>
            <p:cNvPr id="29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1" name="Group 75"/>
          <p:cNvGrpSpPr>
            <a:grpSpLocks/>
          </p:cNvGrpSpPr>
          <p:nvPr/>
        </p:nvGrpSpPr>
        <p:grpSpPr bwMode="auto">
          <a:xfrm>
            <a:off x="5250659" y="1771291"/>
            <a:ext cx="150016" cy="145645"/>
            <a:chOff x="4512" y="2352"/>
            <a:chExt cx="288" cy="240"/>
          </a:xfrm>
        </p:grpSpPr>
        <p:sp>
          <p:nvSpPr>
            <p:cNvPr id="32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4" name="Group 75"/>
          <p:cNvGrpSpPr>
            <a:grpSpLocks/>
          </p:cNvGrpSpPr>
          <p:nvPr/>
        </p:nvGrpSpPr>
        <p:grpSpPr bwMode="auto">
          <a:xfrm>
            <a:off x="5069684" y="1771291"/>
            <a:ext cx="150016" cy="145645"/>
            <a:chOff x="4512" y="2352"/>
            <a:chExt cx="288" cy="240"/>
          </a:xfrm>
        </p:grpSpPr>
        <p:sp>
          <p:nvSpPr>
            <p:cNvPr id="35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" name="Group 75"/>
          <p:cNvGrpSpPr>
            <a:grpSpLocks/>
          </p:cNvGrpSpPr>
          <p:nvPr/>
        </p:nvGrpSpPr>
        <p:grpSpPr bwMode="auto">
          <a:xfrm>
            <a:off x="4888709" y="1771291"/>
            <a:ext cx="150016" cy="145645"/>
            <a:chOff x="4512" y="2352"/>
            <a:chExt cx="288" cy="240"/>
          </a:xfrm>
        </p:grpSpPr>
        <p:sp>
          <p:nvSpPr>
            <p:cNvPr id="38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" name="Group 75"/>
          <p:cNvGrpSpPr>
            <a:grpSpLocks/>
          </p:cNvGrpSpPr>
          <p:nvPr/>
        </p:nvGrpSpPr>
        <p:grpSpPr bwMode="auto">
          <a:xfrm>
            <a:off x="4717259" y="1771291"/>
            <a:ext cx="150016" cy="145645"/>
            <a:chOff x="4512" y="2352"/>
            <a:chExt cx="288" cy="240"/>
          </a:xfrm>
        </p:grpSpPr>
        <p:sp>
          <p:nvSpPr>
            <p:cNvPr id="41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3" name="Group 75"/>
          <p:cNvGrpSpPr>
            <a:grpSpLocks/>
          </p:cNvGrpSpPr>
          <p:nvPr/>
        </p:nvGrpSpPr>
        <p:grpSpPr bwMode="auto">
          <a:xfrm>
            <a:off x="4536284" y="1771291"/>
            <a:ext cx="150016" cy="145645"/>
            <a:chOff x="4512" y="2352"/>
            <a:chExt cx="288" cy="240"/>
          </a:xfrm>
        </p:grpSpPr>
        <p:sp>
          <p:nvSpPr>
            <p:cNvPr id="44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6" name="Group 75"/>
          <p:cNvGrpSpPr>
            <a:grpSpLocks/>
          </p:cNvGrpSpPr>
          <p:nvPr/>
        </p:nvGrpSpPr>
        <p:grpSpPr bwMode="auto">
          <a:xfrm>
            <a:off x="4355309" y="1771291"/>
            <a:ext cx="150016" cy="145645"/>
            <a:chOff x="4512" y="2352"/>
            <a:chExt cx="288" cy="240"/>
          </a:xfrm>
        </p:grpSpPr>
        <p:sp>
          <p:nvSpPr>
            <p:cNvPr id="47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" name="Group 75"/>
          <p:cNvGrpSpPr>
            <a:grpSpLocks/>
          </p:cNvGrpSpPr>
          <p:nvPr/>
        </p:nvGrpSpPr>
        <p:grpSpPr bwMode="auto">
          <a:xfrm>
            <a:off x="4183859" y="1771291"/>
            <a:ext cx="150016" cy="145645"/>
            <a:chOff x="4512" y="2352"/>
            <a:chExt cx="288" cy="240"/>
          </a:xfrm>
        </p:grpSpPr>
        <p:sp>
          <p:nvSpPr>
            <p:cNvPr id="50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" name="Group 75"/>
          <p:cNvGrpSpPr>
            <a:grpSpLocks/>
          </p:cNvGrpSpPr>
          <p:nvPr/>
        </p:nvGrpSpPr>
        <p:grpSpPr bwMode="auto">
          <a:xfrm>
            <a:off x="4002884" y="1771291"/>
            <a:ext cx="150016" cy="145645"/>
            <a:chOff x="4512" y="2352"/>
            <a:chExt cx="288" cy="240"/>
          </a:xfrm>
        </p:grpSpPr>
        <p:sp>
          <p:nvSpPr>
            <p:cNvPr id="53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 75"/>
          <p:cNvGrpSpPr>
            <a:grpSpLocks/>
          </p:cNvGrpSpPr>
          <p:nvPr/>
        </p:nvGrpSpPr>
        <p:grpSpPr bwMode="auto">
          <a:xfrm>
            <a:off x="3821909" y="1771291"/>
            <a:ext cx="150016" cy="145645"/>
            <a:chOff x="4512" y="2352"/>
            <a:chExt cx="288" cy="240"/>
          </a:xfrm>
        </p:grpSpPr>
        <p:sp>
          <p:nvSpPr>
            <p:cNvPr id="56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8" name="Group 75"/>
          <p:cNvGrpSpPr>
            <a:grpSpLocks/>
          </p:cNvGrpSpPr>
          <p:nvPr/>
        </p:nvGrpSpPr>
        <p:grpSpPr bwMode="auto">
          <a:xfrm>
            <a:off x="3640934" y="1771291"/>
            <a:ext cx="150016" cy="145645"/>
            <a:chOff x="4512" y="2352"/>
            <a:chExt cx="288" cy="240"/>
          </a:xfrm>
        </p:grpSpPr>
        <p:sp>
          <p:nvSpPr>
            <p:cNvPr id="59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" name="Group 75"/>
          <p:cNvGrpSpPr>
            <a:grpSpLocks/>
          </p:cNvGrpSpPr>
          <p:nvPr/>
        </p:nvGrpSpPr>
        <p:grpSpPr bwMode="auto">
          <a:xfrm>
            <a:off x="3459959" y="1771291"/>
            <a:ext cx="150016" cy="145645"/>
            <a:chOff x="4512" y="2352"/>
            <a:chExt cx="288" cy="240"/>
          </a:xfrm>
        </p:grpSpPr>
        <p:sp>
          <p:nvSpPr>
            <p:cNvPr id="62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" name="Group 75"/>
          <p:cNvGrpSpPr>
            <a:grpSpLocks/>
          </p:cNvGrpSpPr>
          <p:nvPr/>
        </p:nvGrpSpPr>
        <p:grpSpPr bwMode="auto">
          <a:xfrm>
            <a:off x="3278984" y="1771291"/>
            <a:ext cx="150016" cy="145645"/>
            <a:chOff x="4512" y="2352"/>
            <a:chExt cx="288" cy="240"/>
          </a:xfrm>
        </p:grpSpPr>
        <p:sp>
          <p:nvSpPr>
            <p:cNvPr id="65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7" name="Group 75"/>
          <p:cNvGrpSpPr>
            <a:grpSpLocks/>
          </p:cNvGrpSpPr>
          <p:nvPr/>
        </p:nvGrpSpPr>
        <p:grpSpPr bwMode="auto">
          <a:xfrm>
            <a:off x="3107534" y="1771291"/>
            <a:ext cx="150016" cy="145645"/>
            <a:chOff x="4512" y="2352"/>
            <a:chExt cx="288" cy="240"/>
          </a:xfrm>
        </p:grpSpPr>
        <p:sp>
          <p:nvSpPr>
            <p:cNvPr id="68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0" name="Group 75"/>
          <p:cNvGrpSpPr>
            <a:grpSpLocks/>
          </p:cNvGrpSpPr>
          <p:nvPr/>
        </p:nvGrpSpPr>
        <p:grpSpPr bwMode="auto">
          <a:xfrm>
            <a:off x="2926559" y="1771291"/>
            <a:ext cx="150016" cy="145645"/>
            <a:chOff x="4512" y="2352"/>
            <a:chExt cx="288" cy="240"/>
          </a:xfrm>
        </p:grpSpPr>
        <p:sp>
          <p:nvSpPr>
            <p:cNvPr id="71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3" name="Group 75"/>
          <p:cNvGrpSpPr>
            <a:grpSpLocks/>
          </p:cNvGrpSpPr>
          <p:nvPr/>
        </p:nvGrpSpPr>
        <p:grpSpPr bwMode="auto">
          <a:xfrm>
            <a:off x="2745584" y="1771291"/>
            <a:ext cx="150016" cy="145645"/>
            <a:chOff x="4512" y="2352"/>
            <a:chExt cx="288" cy="240"/>
          </a:xfrm>
        </p:grpSpPr>
        <p:sp>
          <p:nvSpPr>
            <p:cNvPr id="74" name="Oval 76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77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 rot="10800000" flipV="1">
            <a:off x="1647824" y="1822793"/>
            <a:ext cx="7629526" cy="28576"/>
          </a:xfrm>
          <a:prstGeom prst="straightConnector1">
            <a:avLst/>
          </a:prstGeom>
          <a:ln w="127000">
            <a:solidFill>
              <a:schemeClr val="accent1">
                <a:shade val="95000"/>
                <a:satMod val="105000"/>
                <a:alpha val="63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866775" y="3644499"/>
            <a:ext cx="2600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Spectral</a:t>
            </a:r>
            <a:r>
              <a:rPr lang="de-CH" dirty="0" smtClean="0"/>
              <a:t> </a:t>
            </a:r>
            <a:r>
              <a:rPr lang="de-CH" dirty="0" err="1" smtClean="0"/>
              <a:t>mode</a:t>
            </a:r>
            <a:r>
              <a:rPr lang="de-CH" dirty="0" smtClean="0"/>
              <a:t> </a:t>
            </a:r>
            <a:r>
              <a:rPr lang="de-CH" dirty="0" err="1" smtClean="0"/>
              <a:t>addressing</a:t>
            </a:r>
            <a:endParaRPr lang="en-GB" dirty="0"/>
          </a:p>
        </p:txBody>
      </p:sp>
      <p:sp>
        <p:nvSpPr>
          <p:cNvPr id="82" name="TextBox 81"/>
          <p:cNvSpPr txBox="1"/>
          <p:nvPr/>
        </p:nvSpPr>
        <p:spPr>
          <a:xfrm>
            <a:off x="5286375" y="3644499"/>
            <a:ext cx="2400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Mode </a:t>
            </a:r>
            <a:r>
              <a:rPr lang="de-CH" dirty="0" err="1" smtClean="0"/>
              <a:t>density</a:t>
            </a:r>
            <a:r>
              <a:rPr lang="de-CH" dirty="0" smtClean="0"/>
              <a:t> </a:t>
            </a:r>
            <a:r>
              <a:rPr lang="de-CH" dirty="0" err="1" smtClean="0"/>
              <a:t>increases</a:t>
            </a:r>
            <a:endParaRPr lang="en-GB" dirty="0"/>
          </a:p>
        </p:txBody>
      </p:sp>
      <p:sp>
        <p:nvSpPr>
          <p:cNvPr id="83" name="TextBox 82"/>
          <p:cNvSpPr txBox="1"/>
          <p:nvPr/>
        </p:nvSpPr>
        <p:spPr>
          <a:xfrm>
            <a:off x="1609725" y="4187424"/>
            <a:ext cx="1153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ions</a:t>
            </a:r>
            <a:endParaRPr lang="en-GB" dirty="0"/>
          </a:p>
        </p:txBody>
      </p:sp>
      <p:sp>
        <p:nvSpPr>
          <p:cNvPr id="84" name="TextBox 83"/>
          <p:cNvSpPr txBox="1"/>
          <p:nvPr/>
        </p:nvSpPr>
        <p:spPr>
          <a:xfrm>
            <a:off x="5000625" y="4225524"/>
            <a:ext cx="311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Heating</a:t>
            </a:r>
            <a:r>
              <a:rPr lang="de-CH" dirty="0" smtClean="0"/>
              <a:t> </a:t>
            </a:r>
            <a:r>
              <a:rPr lang="de-CH" dirty="0" err="1" smtClean="0"/>
              <a:t>rates</a:t>
            </a:r>
            <a:r>
              <a:rPr lang="de-CH" dirty="0" smtClean="0"/>
              <a:t> proportional </a:t>
            </a:r>
            <a:r>
              <a:rPr lang="de-CH" dirty="0" err="1" smtClean="0"/>
              <a:t>to</a:t>
            </a:r>
            <a:r>
              <a:rPr lang="de-CH" dirty="0" smtClean="0"/>
              <a:t> N</a:t>
            </a:r>
            <a:endParaRPr lang="en-GB" dirty="0"/>
          </a:p>
        </p:txBody>
      </p:sp>
      <p:sp>
        <p:nvSpPr>
          <p:cNvPr id="85" name="TextBox 84"/>
          <p:cNvSpPr txBox="1"/>
          <p:nvPr/>
        </p:nvSpPr>
        <p:spPr>
          <a:xfrm>
            <a:off x="819150" y="4806549"/>
            <a:ext cx="3022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Simultaneous</a:t>
            </a:r>
            <a:r>
              <a:rPr lang="de-CH" dirty="0" smtClean="0"/>
              <a:t> </a:t>
            </a:r>
            <a:r>
              <a:rPr lang="de-CH" dirty="0" err="1" smtClean="0"/>
              <a:t>laser</a:t>
            </a:r>
            <a:r>
              <a:rPr lang="de-CH" dirty="0" smtClean="0"/>
              <a:t> </a:t>
            </a:r>
            <a:r>
              <a:rPr lang="de-CH" dirty="0" err="1" smtClean="0"/>
              <a:t>addressing</a:t>
            </a:r>
            <a:endParaRPr lang="en-GB" dirty="0"/>
          </a:p>
        </p:txBody>
      </p:sp>
      <p:sp>
        <p:nvSpPr>
          <p:cNvPr id="86" name="TextBox 85"/>
          <p:cNvSpPr txBox="1"/>
          <p:nvPr/>
        </p:nvSpPr>
        <p:spPr>
          <a:xfrm>
            <a:off x="4667250" y="4835124"/>
            <a:ext cx="41456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Ions </a:t>
            </a:r>
            <a:r>
              <a:rPr lang="de-CH" dirty="0" err="1" smtClean="0"/>
              <a:t>take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space</a:t>
            </a:r>
            <a:r>
              <a:rPr lang="de-CH" dirty="0" smtClean="0"/>
              <a:t> (</a:t>
            </a:r>
            <a:r>
              <a:rPr lang="de-CH" dirty="0" err="1" smtClean="0"/>
              <a:t>separation</a:t>
            </a:r>
            <a:r>
              <a:rPr lang="de-CH" dirty="0" smtClean="0"/>
              <a:t> &gt; 2 </a:t>
            </a:r>
            <a:r>
              <a:rPr lang="de-CH" dirty="0" err="1" smtClean="0"/>
              <a:t>micron</a:t>
            </a:r>
            <a:r>
              <a:rPr lang="de-CH" dirty="0" smtClean="0"/>
              <a:t>)</a:t>
            </a:r>
          </a:p>
          <a:p>
            <a:r>
              <a:rPr lang="de-CH" dirty="0" smtClean="0"/>
              <a:t>Laser </a:t>
            </a:r>
            <a:r>
              <a:rPr lang="de-CH" dirty="0" err="1" smtClean="0"/>
              <a:t>beams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finite-</a:t>
            </a:r>
            <a:r>
              <a:rPr lang="de-CH" dirty="0" err="1" smtClean="0"/>
              <a:t>size</a:t>
            </a:r>
            <a:endParaRPr lang="en-GB" dirty="0"/>
          </a:p>
        </p:txBody>
      </p:sp>
      <p:cxnSp>
        <p:nvCxnSpPr>
          <p:cNvPr id="88" name="Straight Connector 87"/>
          <p:cNvCxnSpPr/>
          <p:nvPr/>
        </p:nvCxnSpPr>
        <p:spPr>
          <a:xfrm>
            <a:off x="295275" y="3473049"/>
            <a:ext cx="83439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rot="5400000">
            <a:off x="2904793" y="4334401"/>
            <a:ext cx="2680958" cy="575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>
            <a:off x="1123950" y="3072999"/>
            <a:ext cx="227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Technical </a:t>
            </a:r>
            <a:r>
              <a:rPr lang="de-CH" dirty="0" err="1" smtClean="0"/>
              <a:t>requirement</a:t>
            </a:r>
            <a:endParaRPr lang="en-GB" dirty="0"/>
          </a:p>
        </p:txBody>
      </p:sp>
      <p:sp>
        <p:nvSpPr>
          <p:cNvPr id="92" name="TextBox 91"/>
          <p:cNvSpPr txBox="1"/>
          <p:nvPr/>
        </p:nvSpPr>
        <p:spPr>
          <a:xfrm>
            <a:off x="5800725" y="3025374"/>
            <a:ext cx="1128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Limitation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/>
      <p:bldP spid="83" grpId="0"/>
      <p:bldP spid="84" grpId="0"/>
      <p:bldP spid="85" grpId="0"/>
      <p:bldP spid="8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38223"/>
            <a:ext cx="8229600" cy="1143000"/>
          </a:xfrm>
        </p:spPr>
        <p:txBody>
          <a:bodyPr/>
          <a:lstStyle/>
          <a:p>
            <a:r>
              <a:rPr lang="de-CH" dirty="0" err="1" smtClean="0"/>
              <a:t>Entanglement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multiple </a:t>
            </a:r>
            <a:r>
              <a:rPr lang="de-CH" dirty="0" err="1" smtClean="0"/>
              <a:t>ions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3965" y="1169584"/>
            <a:ext cx="3893134" cy="5752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570920" y="1329071"/>
            <a:ext cx="2207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High </a:t>
            </a:r>
            <a:r>
              <a:rPr lang="de-CH" dirty="0" err="1" smtClean="0"/>
              <a:t>contrast</a:t>
            </a:r>
            <a:r>
              <a:rPr lang="de-CH" dirty="0" smtClean="0"/>
              <a:t> – 3 </a:t>
            </a:r>
            <a:r>
              <a:rPr lang="de-CH" dirty="0" err="1" smtClean="0"/>
              <a:t>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432360" y="5947144"/>
            <a:ext cx="2711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Reduced</a:t>
            </a:r>
            <a:r>
              <a:rPr lang="de-CH" dirty="0" smtClean="0"/>
              <a:t> </a:t>
            </a:r>
            <a:r>
              <a:rPr lang="de-CH" dirty="0" err="1" smtClean="0"/>
              <a:t>contrast</a:t>
            </a:r>
            <a:r>
              <a:rPr lang="de-CH" dirty="0" smtClean="0"/>
              <a:t> – 14 </a:t>
            </a:r>
            <a:r>
              <a:rPr lang="de-CH" dirty="0" err="1" smtClean="0"/>
              <a:t>ions</a:t>
            </a:r>
            <a:endParaRPr lang="en-GB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1899" y="3390605"/>
            <a:ext cx="2506980" cy="2990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47236" y="871871"/>
            <a:ext cx="2814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Monz</a:t>
            </a:r>
            <a:r>
              <a:rPr lang="de-CH" sz="1400" dirty="0" smtClean="0"/>
              <a:t> et al., PRL 106, 130506 (2011)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Pic 1_6 zone Alumina ion tr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5" descr="tr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530" y="4104075"/>
            <a:ext cx="41656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 rot="10800000" flipV="1">
            <a:off x="341531" y="3388657"/>
            <a:ext cx="2374779" cy="715417"/>
          </a:xfrm>
          <a:prstGeom prst="line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823882" y="3334871"/>
            <a:ext cx="1658108" cy="769204"/>
          </a:xfrm>
          <a:prstGeom prst="straightConnector1">
            <a:avLst/>
          </a:prstGeom>
          <a:ln w="22225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8" descr="BMMB_squeeze_B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03954" y="1645294"/>
            <a:ext cx="1929016" cy="1204565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cxnSp>
        <p:nvCxnSpPr>
          <p:cNvPr id="15" name="Straight Connector 14"/>
          <p:cNvCxnSpPr/>
          <p:nvPr/>
        </p:nvCxnSpPr>
        <p:spPr>
          <a:xfrm rot="5400000">
            <a:off x="1456995" y="3354244"/>
            <a:ext cx="1769659" cy="760222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H="1">
            <a:off x="482271" y="3164696"/>
            <a:ext cx="1794610" cy="1164269"/>
          </a:xfrm>
          <a:prstGeom prst="line">
            <a:avLst/>
          </a:prstGeom>
          <a:ln w="22225">
            <a:solidFill>
              <a:srgbClr val="FF0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874" y="180754"/>
            <a:ext cx="16905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chemeClr val="bg1"/>
                </a:solidFill>
              </a:rPr>
              <a:t>Ion </a:t>
            </a:r>
            <a:r>
              <a:rPr lang="de-CH" sz="2800" dirty="0" err="1" smtClean="0">
                <a:solidFill>
                  <a:schemeClr val="bg1"/>
                </a:solidFill>
              </a:rPr>
              <a:t>trap</a:t>
            </a:r>
            <a:endParaRPr lang="de-CH" sz="2800" dirty="0" smtClean="0">
              <a:solidFill>
                <a:schemeClr val="bg1"/>
              </a:solidFill>
            </a:endParaRPr>
          </a:p>
          <a:p>
            <a:r>
              <a:rPr lang="de-CH" dirty="0" smtClean="0">
                <a:solidFill>
                  <a:schemeClr val="bg1"/>
                </a:solidFill>
              </a:rPr>
              <a:t>(NIST John Jost)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798911" y="1234017"/>
            <a:ext cx="4345089" cy="2585380"/>
            <a:chOff x="4798911" y="4094175"/>
            <a:chExt cx="4345089" cy="2585380"/>
          </a:xfrm>
        </p:grpSpPr>
        <p:sp>
          <p:nvSpPr>
            <p:cNvPr id="12" name="TextBox 11"/>
            <p:cNvSpPr txBox="1"/>
            <p:nvPr/>
          </p:nvSpPr>
          <p:spPr>
            <a:xfrm>
              <a:off x="5292080" y="482415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RF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677345" y="59042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RF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87335" y="4779150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DC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382090" y="5904275"/>
              <a:ext cx="450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DC</a:t>
              </a:r>
              <a:endParaRPr lang="en-GB" dirty="0"/>
            </a:p>
          </p:txBody>
        </p:sp>
        <p:pic>
          <p:nvPicPr>
            <p:cNvPr id="21" name="Picture 20" descr="Trap_Wafer_cut_view_10.bmp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98911" y="4094175"/>
              <a:ext cx="4345089" cy="258538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921256" y="4859079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RF</a:t>
              </a:r>
              <a:endParaRPr lang="en-GB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681330" y="595777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RF</a:t>
              </a:r>
              <a:endParaRPr lang="en-GB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929963" y="4898067"/>
              <a:ext cx="11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RF </a:t>
              </a:r>
              <a:r>
                <a:rPr lang="de-CH" dirty="0" err="1" smtClean="0"/>
                <a:t>ground</a:t>
              </a:r>
              <a:endParaRPr lang="en-GB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08606" y="5996764"/>
              <a:ext cx="11411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dirty="0" smtClean="0"/>
                <a:t>RF </a:t>
              </a:r>
              <a:r>
                <a:rPr lang="de-CH" dirty="0" err="1" smtClean="0"/>
                <a:t>ground</a:t>
              </a:r>
              <a:endParaRPr lang="en-GB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112"/>
            <a:ext cx="8229600" cy="1143000"/>
          </a:xfrm>
        </p:spPr>
        <p:txBody>
          <a:bodyPr/>
          <a:lstStyle/>
          <a:p>
            <a:r>
              <a:rPr lang="de-CH" dirty="0" smtClean="0"/>
              <a:t>Isolate </a:t>
            </a:r>
            <a:r>
              <a:rPr lang="de-CH" dirty="0" err="1" smtClean="0"/>
              <a:t>small</a:t>
            </a:r>
            <a:r>
              <a:rPr lang="de-CH" dirty="0" smtClean="0"/>
              <a:t> </a:t>
            </a:r>
            <a:r>
              <a:rPr lang="de-CH" dirty="0" err="1" smtClean="0"/>
              <a:t>numbers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ions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3817" y="1696557"/>
            <a:ext cx="2669216" cy="288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1408593" y="1524000"/>
            <a:ext cx="3005138" cy="3067050"/>
            <a:chOff x="5657850" y="1676400"/>
            <a:chExt cx="2433638" cy="280987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662613" y="1857375"/>
              <a:ext cx="2428875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/>
            <p:nvPr/>
          </p:nvSpPr>
          <p:spPr>
            <a:xfrm>
              <a:off x="5657850" y="1676400"/>
              <a:ext cx="676275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581275" y="1076325"/>
            <a:ext cx="3631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err="1" smtClean="0"/>
              <a:t>Wineland</a:t>
            </a:r>
            <a:r>
              <a:rPr lang="de-CH" sz="1400" dirty="0" smtClean="0"/>
              <a:t> et al. J. Res. Nat. </a:t>
            </a:r>
            <a:r>
              <a:rPr lang="de-CH" sz="1400" dirty="0" err="1" smtClean="0"/>
              <a:t>Inst</a:t>
            </a:r>
            <a:r>
              <a:rPr lang="de-CH" sz="1400" dirty="0" smtClean="0"/>
              <a:t>. St. Tech, (1998)</a:t>
            </a:r>
            <a:endParaRPr lang="en-GB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4901832" y="4293118"/>
            <a:ext cx="629534" cy="3110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33875" y="4797056"/>
            <a:ext cx="1416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“</a:t>
            </a:r>
            <a:r>
              <a:rPr lang="de-CH" dirty="0" err="1" smtClean="0"/>
              <a:t>coolant</a:t>
            </a:r>
            <a:r>
              <a:rPr lang="de-CH" dirty="0" smtClean="0"/>
              <a:t>“ </a:t>
            </a:r>
            <a:r>
              <a:rPr lang="de-CH" dirty="0" err="1" smtClean="0"/>
              <a:t>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1041991" y="5241852"/>
            <a:ext cx="733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Technological </a:t>
            </a:r>
            <a:r>
              <a:rPr lang="de-CH" dirty="0" err="1" smtClean="0"/>
              <a:t>challenge</a:t>
            </a:r>
            <a:r>
              <a:rPr lang="de-CH" dirty="0" smtClean="0"/>
              <a:t> – large </a:t>
            </a:r>
            <a:r>
              <a:rPr lang="de-CH" dirty="0" err="1" smtClean="0"/>
              <a:t>numbers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electrodes</a:t>
            </a:r>
            <a:r>
              <a:rPr lang="de-CH" dirty="0" smtClean="0"/>
              <a:t>,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control</a:t>
            </a:r>
            <a:r>
              <a:rPr lang="de-CH" dirty="0" smtClean="0"/>
              <a:t> </a:t>
            </a:r>
            <a:r>
              <a:rPr lang="de-CH" dirty="0" err="1" smtClean="0"/>
              <a:t>regions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2532" y="-53165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Distributing</a:t>
            </a:r>
            <a:r>
              <a:rPr lang="de-CH" dirty="0" smtClean="0"/>
              <a:t> </a:t>
            </a:r>
            <a:r>
              <a:rPr lang="de-CH" dirty="0" err="1" smtClean="0"/>
              <a:t>entanglement</a:t>
            </a:r>
            <a:r>
              <a:rPr lang="de-CH" dirty="0" smtClean="0"/>
              <a:t>: </a:t>
            </a:r>
            <a:r>
              <a:rPr lang="de-CH" dirty="0" err="1" smtClean="0"/>
              <a:t>probabilistic</a:t>
            </a:r>
            <a:endParaRPr lang="en-GB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1167818" y="290889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167818" y="3518490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61"/>
          <p:cNvGrpSpPr/>
          <p:nvPr/>
        </p:nvGrpSpPr>
        <p:grpSpPr>
          <a:xfrm rot="16754323">
            <a:off x="1756846" y="1105944"/>
            <a:ext cx="429809" cy="1981418"/>
            <a:chOff x="5810836" y="1783975"/>
            <a:chExt cx="429809" cy="3806979"/>
          </a:xfrm>
        </p:grpSpPr>
        <p:grpSp>
          <p:nvGrpSpPr>
            <p:cNvPr id="5" name="Group 129"/>
            <p:cNvGrpSpPr/>
            <p:nvPr/>
          </p:nvGrpSpPr>
          <p:grpSpPr>
            <a:xfrm>
              <a:off x="5911530" y="2744619"/>
              <a:ext cx="266184" cy="949648"/>
              <a:chOff x="5911530" y="2744619"/>
              <a:chExt cx="266184" cy="949648"/>
            </a:xfrm>
          </p:grpSpPr>
          <p:sp>
            <p:nvSpPr>
              <p:cNvPr id="73" name="Freeform 34"/>
              <p:cNvSpPr>
                <a:spLocks/>
              </p:cNvSpPr>
              <p:nvPr/>
            </p:nvSpPr>
            <p:spPr bwMode="auto">
              <a:xfrm rot="16434821">
                <a:off x="5790919" y="3339919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/>
              </p:cNvSpPr>
              <p:nvPr/>
            </p:nvSpPr>
            <p:spPr bwMode="auto">
              <a:xfrm rot="16434821">
                <a:off x="5822946" y="2865649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28"/>
            <p:cNvGrpSpPr/>
            <p:nvPr/>
          </p:nvGrpSpPr>
          <p:grpSpPr>
            <a:xfrm>
              <a:off x="5974461" y="1783975"/>
              <a:ext cx="266184" cy="949648"/>
              <a:chOff x="5974461" y="1783975"/>
              <a:chExt cx="266184" cy="949648"/>
            </a:xfrm>
          </p:grpSpPr>
          <p:sp>
            <p:nvSpPr>
              <p:cNvPr id="71" name="Freeform 34"/>
              <p:cNvSpPr>
                <a:spLocks/>
              </p:cNvSpPr>
              <p:nvPr/>
            </p:nvSpPr>
            <p:spPr bwMode="auto">
              <a:xfrm rot="16434821">
                <a:off x="5853850" y="2379275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5"/>
              <p:cNvSpPr>
                <a:spLocks/>
              </p:cNvSpPr>
              <p:nvPr/>
            </p:nvSpPr>
            <p:spPr bwMode="auto">
              <a:xfrm rot="16434821">
                <a:off x="5885877" y="1905005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131"/>
            <p:cNvGrpSpPr/>
            <p:nvPr/>
          </p:nvGrpSpPr>
          <p:grpSpPr>
            <a:xfrm>
              <a:off x="5810836" y="4641308"/>
              <a:ext cx="266183" cy="949646"/>
              <a:chOff x="5810836" y="4641308"/>
              <a:chExt cx="266183" cy="949646"/>
            </a:xfrm>
          </p:grpSpPr>
          <p:sp>
            <p:nvSpPr>
              <p:cNvPr id="69" name="Freeform 34"/>
              <p:cNvSpPr>
                <a:spLocks/>
              </p:cNvSpPr>
              <p:nvPr/>
            </p:nvSpPr>
            <p:spPr bwMode="auto">
              <a:xfrm rot="16434821">
                <a:off x="5690225" y="5236606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5"/>
              <p:cNvSpPr>
                <a:spLocks/>
              </p:cNvSpPr>
              <p:nvPr/>
            </p:nvSpPr>
            <p:spPr bwMode="auto">
              <a:xfrm rot="16434821">
                <a:off x="5722252" y="4762337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30"/>
            <p:cNvGrpSpPr/>
            <p:nvPr/>
          </p:nvGrpSpPr>
          <p:grpSpPr>
            <a:xfrm>
              <a:off x="5873767" y="3680664"/>
              <a:ext cx="266183" cy="949646"/>
              <a:chOff x="5873767" y="3680664"/>
              <a:chExt cx="266183" cy="949646"/>
            </a:xfrm>
          </p:grpSpPr>
          <p:sp>
            <p:nvSpPr>
              <p:cNvPr id="67" name="Freeform 34"/>
              <p:cNvSpPr>
                <a:spLocks/>
              </p:cNvSpPr>
              <p:nvPr/>
            </p:nvSpPr>
            <p:spPr bwMode="auto">
              <a:xfrm rot="16434821">
                <a:off x="5753156" y="4275962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5"/>
              <p:cNvSpPr>
                <a:spLocks/>
              </p:cNvSpPr>
              <p:nvPr/>
            </p:nvSpPr>
            <p:spPr bwMode="auto">
              <a:xfrm rot="16434821">
                <a:off x="5785183" y="3801693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" name="Group 6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86818" y="2756490"/>
            <a:ext cx="244348" cy="269113"/>
            <a:chOff x="1088" y="3769"/>
            <a:chExt cx="1184" cy="1304"/>
          </a:xfrm>
        </p:grpSpPr>
        <p:sp>
          <p:nvSpPr>
            <p:cNvPr id="76" name="Freeform 63"/>
            <p:cNvSpPr>
              <a:spLocks/>
            </p:cNvSpPr>
            <p:nvPr/>
          </p:nvSpPr>
          <p:spPr bwMode="auto">
            <a:xfrm>
              <a:off x="1088" y="3769"/>
              <a:ext cx="51" cy="1304"/>
            </a:xfrm>
            <a:custGeom>
              <a:avLst/>
              <a:gdLst/>
              <a:ahLst/>
              <a:cxnLst>
                <a:cxn ang="0">
                  <a:pos x="51" y="43"/>
                </a:cxn>
                <a:cxn ang="0">
                  <a:pos x="51" y="36"/>
                </a:cxn>
                <a:cxn ang="0">
                  <a:pos x="50" y="28"/>
                </a:cxn>
                <a:cxn ang="0">
                  <a:pos x="50" y="21"/>
                </a:cxn>
                <a:cxn ang="0">
                  <a:pos x="48" y="14"/>
                </a:cxn>
                <a:cxn ang="0">
                  <a:pos x="45" y="9"/>
                </a:cxn>
                <a:cxn ang="0">
                  <a:pos x="40" y="4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4"/>
                </a:cxn>
                <a:cxn ang="0">
                  <a:pos x="7" y="9"/>
                </a:cxn>
                <a:cxn ang="0">
                  <a:pos x="3" y="14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1276"/>
                </a:cxn>
                <a:cxn ang="0">
                  <a:pos x="2" y="1283"/>
                </a:cxn>
                <a:cxn ang="0">
                  <a:pos x="3" y="1290"/>
                </a:cxn>
                <a:cxn ang="0">
                  <a:pos x="7" y="1295"/>
                </a:cxn>
                <a:cxn ang="0">
                  <a:pos x="11" y="1300"/>
                </a:cxn>
                <a:cxn ang="0">
                  <a:pos x="17" y="1303"/>
                </a:cxn>
                <a:cxn ang="0">
                  <a:pos x="26" y="1304"/>
                </a:cxn>
                <a:cxn ang="0">
                  <a:pos x="34" y="1303"/>
                </a:cxn>
                <a:cxn ang="0">
                  <a:pos x="40" y="1300"/>
                </a:cxn>
                <a:cxn ang="0">
                  <a:pos x="45" y="1295"/>
                </a:cxn>
                <a:cxn ang="0">
                  <a:pos x="48" y="1290"/>
                </a:cxn>
                <a:cxn ang="0">
                  <a:pos x="50" y="1283"/>
                </a:cxn>
                <a:cxn ang="0">
                  <a:pos x="50" y="1276"/>
                </a:cxn>
                <a:cxn ang="0">
                  <a:pos x="51" y="1268"/>
                </a:cxn>
                <a:cxn ang="0">
                  <a:pos x="51" y="1261"/>
                </a:cxn>
                <a:cxn ang="0">
                  <a:pos x="51" y="43"/>
                </a:cxn>
              </a:cxnLst>
              <a:rect l="0" t="0" r="r" b="b"/>
              <a:pathLst>
                <a:path w="51" h="1304">
                  <a:moveTo>
                    <a:pt x="51" y="43"/>
                  </a:moveTo>
                  <a:lnTo>
                    <a:pt x="51" y="36"/>
                  </a:lnTo>
                  <a:lnTo>
                    <a:pt x="50" y="28"/>
                  </a:lnTo>
                  <a:lnTo>
                    <a:pt x="50" y="21"/>
                  </a:lnTo>
                  <a:lnTo>
                    <a:pt x="48" y="14"/>
                  </a:lnTo>
                  <a:lnTo>
                    <a:pt x="45" y="9"/>
                  </a:lnTo>
                  <a:lnTo>
                    <a:pt x="40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1276"/>
                  </a:lnTo>
                  <a:lnTo>
                    <a:pt x="2" y="1283"/>
                  </a:lnTo>
                  <a:lnTo>
                    <a:pt x="3" y="1290"/>
                  </a:lnTo>
                  <a:lnTo>
                    <a:pt x="7" y="1295"/>
                  </a:lnTo>
                  <a:lnTo>
                    <a:pt x="11" y="1300"/>
                  </a:lnTo>
                  <a:lnTo>
                    <a:pt x="17" y="1303"/>
                  </a:lnTo>
                  <a:lnTo>
                    <a:pt x="26" y="1304"/>
                  </a:lnTo>
                  <a:lnTo>
                    <a:pt x="34" y="1303"/>
                  </a:lnTo>
                  <a:lnTo>
                    <a:pt x="40" y="1300"/>
                  </a:lnTo>
                  <a:lnTo>
                    <a:pt x="45" y="1295"/>
                  </a:lnTo>
                  <a:lnTo>
                    <a:pt x="48" y="1290"/>
                  </a:lnTo>
                  <a:lnTo>
                    <a:pt x="50" y="1283"/>
                  </a:lnTo>
                  <a:lnTo>
                    <a:pt x="50" y="1276"/>
                  </a:lnTo>
                  <a:lnTo>
                    <a:pt x="51" y="1268"/>
                  </a:lnTo>
                  <a:lnTo>
                    <a:pt x="51" y="1261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64"/>
            <p:cNvSpPr>
              <a:spLocks/>
            </p:cNvSpPr>
            <p:nvPr/>
          </p:nvSpPr>
          <p:spPr bwMode="auto">
            <a:xfrm>
              <a:off x="1401" y="3879"/>
              <a:ext cx="417" cy="868"/>
            </a:xfrm>
            <a:custGeom>
              <a:avLst/>
              <a:gdLst/>
              <a:ahLst/>
              <a:cxnLst>
                <a:cxn ang="0">
                  <a:pos x="259" y="21"/>
                </a:cxn>
                <a:cxn ang="0">
                  <a:pos x="257" y="7"/>
                </a:cxn>
                <a:cxn ang="0">
                  <a:pos x="249" y="0"/>
                </a:cxn>
                <a:cxn ang="0">
                  <a:pos x="230" y="0"/>
                </a:cxn>
                <a:cxn ang="0">
                  <a:pos x="189" y="35"/>
                </a:cxn>
                <a:cxn ang="0">
                  <a:pos x="145" y="58"/>
                </a:cxn>
                <a:cxn ang="0">
                  <a:pos x="101" y="73"/>
                </a:cxn>
                <a:cxn ang="0">
                  <a:pos x="61" y="80"/>
                </a:cxn>
                <a:cxn ang="0">
                  <a:pos x="26" y="82"/>
                </a:cxn>
                <a:cxn ang="0">
                  <a:pos x="0" y="83"/>
                </a:cxn>
                <a:cxn ang="0">
                  <a:pos x="12" y="123"/>
                </a:cxn>
                <a:cxn ang="0">
                  <a:pos x="47" y="122"/>
                </a:cxn>
                <a:cxn ang="0">
                  <a:pos x="91" y="115"/>
                </a:cxn>
                <a:cxn ang="0">
                  <a:pos x="141" y="101"/>
                </a:cxn>
                <a:cxn ang="0">
                  <a:pos x="166" y="775"/>
                </a:cxn>
                <a:cxn ang="0">
                  <a:pos x="164" y="792"/>
                </a:cxn>
                <a:cxn ang="0">
                  <a:pos x="158" y="806"/>
                </a:cxn>
                <a:cxn ang="0">
                  <a:pos x="146" y="816"/>
                </a:cxn>
                <a:cxn ang="0">
                  <a:pos x="125" y="823"/>
                </a:cxn>
                <a:cxn ang="0">
                  <a:pos x="93" y="826"/>
                </a:cxn>
                <a:cxn ang="0">
                  <a:pos x="8" y="827"/>
                </a:cxn>
                <a:cxn ang="0">
                  <a:pos x="23" y="867"/>
                </a:cxn>
                <a:cxn ang="0">
                  <a:pos x="62" y="865"/>
                </a:cxn>
                <a:cxn ang="0">
                  <a:pos x="108" y="865"/>
                </a:cxn>
                <a:cxn ang="0">
                  <a:pos x="294" y="864"/>
                </a:cxn>
                <a:cxn ang="0">
                  <a:pos x="341" y="865"/>
                </a:cxn>
                <a:cxn ang="0">
                  <a:pos x="384" y="866"/>
                </a:cxn>
                <a:cxn ang="0">
                  <a:pos x="417" y="868"/>
                </a:cxn>
                <a:cxn ang="0">
                  <a:pos x="352" y="827"/>
                </a:cxn>
                <a:cxn ang="0">
                  <a:pos x="315" y="825"/>
                </a:cxn>
                <a:cxn ang="0">
                  <a:pos x="288" y="820"/>
                </a:cxn>
                <a:cxn ang="0">
                  <a:pos x="272" y="812"/>
                </a:cxn>
                <a:cxn ang="0">
                  <a:pos x="264" y="801"/>
                </a:cxn>
                <a:cxn ang="0">
                  <a:pos x="260" y="785"/>
                </a:cxn>
                <a:cxn ang="0">
                  <a:pos x="259" y="765"/>
                </a:cxn>
              </a:cxnLst>
              <a:rect l="0" t="0" r="r" b="b"/>
              <a:pathLst>
                <a:path w="417" h="868">
                  <a:moveTo>
                    <a:pt x="259" y="33"/>
                  </a:moveTo>
                  <a:lnTo>
                    <a:pt x="259" y="21"/>
                  </a:lnTo>
                  <a:lnTo>
                    <a:pt x="259" y="13"/>
                  </a:lnTo>
                  <a:lnTo>
                    <a:pt x="257" y="7"/>
                  </a:lnTo>
                  <a:lnTo>
                    <a:pt x="254" y="3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10" y="19"/>
                  </a:lnTo>
                  <a:lnTo>
                    <a:pt x="189" y="35"/>
                  </a:lnTo>
                  <a:lnTo>
                    <a:pt x="167" y="48"/>
                  </a:lnTo>
                  <a:lnTo>
                    <a:pt x="145" y="58"/>
                  </a:lnTo>
                  <a:lnTo>
                    <a:pt x="123" y="66"/>
                  </a:lnTo>
                  <a:lnTo>
                    <a:pt x="101" y="73"/>
                  </a:lnTo>
                  <a:lnTo>
                    <a:pt x="80" y="77"/>
                  </a:lnTo>
                  <a:lnTo>
                    <a:pt x="61" y="80"/>
                  </a:lnTo>
                  <a:lnTo>
                    <a:pt x="42" y="82"/>
                  </a:lnTo>
                  <a:lnTo>
                    <a:pt x="26" y="82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12" y="123"/>
                  </a:lnTo>
                  <a:lnTo>
                    <a:pt x="28" y="123"/>
                  </a:lnTo>
                  <a:lnTo>
                    <a:pt x="47" y="122"/>
                  </a:lnTo>
                  <a:lnTo>
                    <a:pt x="68" y="119"/>
                  </a:lnTo>
                  <a:lnTo>
                    <a:pt x="91" y="115"/>
                  </a:lnTo>
                  <a:lnTo>
                    <a:pt x="116" y="109"/>
                  </a:lnTo>
                  <a:lnTo>
                    <a:pt x="141" y="101"/>
                  </a:lnTo>
                  <a:lnTo>
                    <a:pt x="166" y="89"/>
                  </a:lnTo>
                  <a:lnTo>
                    <a:pt x="166" y="775"/>
                  </a:lnTo>
                  <a:lnTo>
                    <a:pt x="165" y="785"/>
                  </a:lnTo>
                  <a:lnTo>
                    <a:pt x="164" y="792"/>
                  </a:lnTo>
                  <a:lnTo>
                    <a:pt x="162" y="800"/>
                  </a:lnTo>
                  <a:lnTo>
                    <a:pt x="158" y="806"/>
                  </a:lnTo>
                  <a:lnTo>
                    <a:pt x="153" y="811"/>
                  </a:lnTo>
                  <a:lnTo>
                    <a:pt x="146" y="816"/>
                  </a:lnTo>
                  <a:lnTo>
                    <a:pt x="137" y="820"/>
                  </a:lnTo>
                  <a:lnTo>
                    <a:pt x="125" y="823"/>
                  </a:lnTo>
                  <a:lnTo>
                    <a:pt x="111" y="825"/>
                  </a:lnTo>
                  <a:lnTo>
                    <a:pt x="93" y="826"/>
                  </a:lnTo>
                  <a:lnTo>
                    <a:pt x="73" y="827"/>
                  </a:lnTo>
                  <a:lnTo>
                    <a:pt x="8" y="827"/>
                  </a:lnTo>
                  <a:lnTo>
                    <a:pt x="8" y="868"/>
                  </a:lnTo>
                  <a:lnTo>
                    <a:pt x="23" y="867"/>
                  </a:lnTo>
                  <a:lnTo>
                    <a:pt x="41" y="866"/>
                  </a:lnTo>
                  <a:lnTo>
                    <a:pt x="62" y="865"/>
                  </a:lnTo>
                  <a:lnTo>
                    <a:pt x="85" y="865"/>
                  </a:lnTo>
                  <a:lnTo>
                    <a:pt x="108" y="865"/>
                  </a:lnTo>
                  <a:lnTo>
                    <a:pt x="131" y="864"/>
                  </a:lnTo>
                  <a:lnTo>
                    <a:pt x="294" y="864"/>
                  </a:lnTo>
                  <a:lnTo>
                    <a:pt x="317" y="865"/>
                  </a:lnTo>
                  <a:lnTo>
                    <a:pt x="341" y="865"/>
                  </a:lnTo>
                  <a:lnTo>
                    <a:pt x="363" y="865"/>
                  </a:lnTo>
                  <a:lnTo>
                    <a:pt x="384" y="866"/>
                  </a:lnTo>
                  <a:lnTo>
                    <a:pt x="402" y="867"/>
                  </a:lnTo>
                  <a:lnTo>
                    <a:pt x="417" y="868"/>
                  </a:lnTo>
                  <a:lnTo>
                    <a:pt x="417" y="827"/>
                  </a:lnTo>
                  <a:lnTo>
                    <a:pt x="352" y="827"/>
                  </a:lnTo>
                  <a:lnTo>
                    <a:pt x="332" y="826"/>
                  </a:lnTo>
                  <a:lnTo>
                    <a:pt x="315" y="825"/>
                  </a:lnTo>
                  <a:lnTo>
                    <a:pt x="300" y="823"/>
                  </a:lnTo>
                  <a:lnTo>
                    <a:pt x="288" y="820"/>
                  </a:lnTo>
                  <a:lnTo>
                    <a:pt x="279" y="816"/>
                  </a:lnTo>
                  <a:lnTo>
                    <a:pt x="272" y="812"/>
                  </a:lnTo>
                  <a:lnTo>
                    <a:pt x="267" y="806"/>
                  </a:lnTo>
                  <a:lnTo>
                    <a:pt x="264" y="801"/>
                  </a:lnTo>
                  <a:lnTo>
                    <a:pt x="261" y="793"/>
                  </a:lnTo>
                  <a:lnTo>
                    <a:pt x="260" y="785"/>
                  </a:lnTo>
                  <a:lnTo>
                    <a:pt x="259" y="775"/>
                  </a:lnTo>
                  <a:lnTo>
                    <a:pt x="259" y="765"/>
                  </a:lnTo>
                  <a:lnTo>
                    <a:pt x="25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65"/>
            <p:cNvSpPr>
              <a:spLocks/>
            </p:cNvSpPr>
            <p:nvPr/>
          </p:nvSpPr>
          <p:spPr bwMode="auto">
            <a:xfrm>
              <a:off x="1991" y="3769"/>
              <a:ext cx="281" cy="1304"/>
            </a:xfrm>
            <a:custGeom>
              <a:avLst/>
              <a:gdLst/>
              <a:ahLst/>
              <a:cxnLst>
                <a:cxn ang="0">
                  <a:pos x="275" y="675"/>
                </a:cxn>
                <a:cxn ang="0">
                  <a:pos x="278" y="667"/>
                </a:cxn>
                <a:cxn ang="0">
                  <a:pos x="280" y="661"/>
                </a:cxn>
                <a:cxn ang="0">
                  <a:pos x="281" y="656"/>
                </a:cxn>
                <a:cxn ang="0">
                  <a:pos x="281" y="647"/>
                </a:cxn>
                <a:cxn ang="0">
                  <a:pos x="280" y="643"/>
                </a:cxn>
                <a:cxn ang="0">
                  <a:pos x="278" y="636"/>
                </a:cxn>
                <a:cxn ang="0">
                  <a:pos x="275" y="628"/>
                </a:cxn>
                <a:cxn ang="0">
                  <a:pos x="53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4" y="8"/>
                </a:cxn>
                <a:cxn ang="0">
                  <a:pos x="39" y="4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8" y="1"/>
                </a:cxn>
                <a:cxn ang="0">
                  <a:pos x="11" y="5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9"/>
                </a:cxn>
                <a:cxn ang="0">
                  <a:pos x="229" y="652"/>
                </a:cxn>
                <a:cxn ang="0">
                  <a:pos x="6" y="1255"/>
                </a:cxn>
                <a:cxn ang="0">
                  <a:pos x="3" y="1263"/>
                </a:cxn>
                <a:cxn ang="0">
                  <a:pos x="2" y="1269"/>
                </a:cxn>
                <a:cxn ang="0">
                  <a:pos x="1" y="1274"/>
                </a:cxn>
                <a:cxn ang="0">
                  <a:pos x="0" y="1276"/>
                </a:cxn>
                <a:cxn ang="0">
                  <a:pos x="0" y="1278"/>
                </a:cxn>
                <a:cxn ang="0">
                  <a:pos x="2" y="1286"/>
                </a:cxn>
                <a:cxn ang="0">
                  <a:pos x="5" y="1293"/>
                </a:cxn>
                <a:cxn ang="0">
                  <a:pos x="11" y="1299"/>
                </a:cxn>
                <a:cxn ang="0">
                  <a:pos x="18" y="1303"/>
                </a:cxn>
                <a:cxn ang="0">
                  <a:pos x="26" y="1304"/>
                </a:cxn>
                <a:cxn ang="0">
                  <a:pos x="33" y="1303"/>
                </a:cxn>
                <a:cxn ang="0">
                  <a:pos x="38" y="1300"/>
                </a:cxn>
                <a:cxn ang="0">
                  <a:pos x="43" y="1297"/>
                </a:cxn>
                <a:cxn ang="0">
                  <a:pos x="46" y="1291"/>
                </a:cxn>
                <a:cxn ang="0">
                  <a:pos x="49" y="1284"/>
                </a:cxn>
                <a:cxn ang="0">
                  <a:pos x="52" y="1278"/>
                </a:cxn>
                <a:cxn ang="0">
                  <a:pos x="275" y="675"/>
                </a:cxn>
              </a:cxnLst>
              <a:rect l="0" t="0" r="r" b="b"/>
              <a:pathLst>
                <a:path w="281" h="1304">
                  <a:moveTo>
                    <a:pt x="275" y="675"/>
                  </a:moveTo>
                  <a:lnTo>
                    <a:pt x="278" y="667"/>
                  </a:lnTo>
                  <a:lnTo>
                    <a:pt x="280" y="661"/>
                  </a:lnTo>
                  <a:lnTo>
                    <a:pt x="281" y="656"/>
                  </a:lnTo>
                  <a:lnTo>
                    <a:pt x="281" y="647"/>
                  </a:lnTo>
                  <a:lnTo>
                    <a:pt x="280" y="643"/>
                  </a:lnTo>
                  <a:lnTo>
                    <a:pt x="278" y="636"/>
                  </a:lnTo>
                  <a:lnTo>
                    <a:pt x="275" y="628"/>
                  </a:lnTo>
                  <a:lnTo>
                    <a:pt x="53" y="28"/>
                  </a:lnTo>
                  <a:lnTo>
                    <a:pt x="50" y="21"/>
                  </a:lnTo>
                  <a:lnTo>
                    <a:pt x="47" y="14"/>
                  </a:lnTo>
                  <a:lnTo>
                    <a:pt x="44" y="8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8" y="1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229" y="652"/>
                  </a:lnTo>
                  <a:lnTo>
                    <a:pt x="6" y="1255"/>
                  </a:lnTo>
                  <a:lnTo>
                    <a:pt x="3" y="1263"/>
                  </a:lnTo>
                  <a:lnTo>
                    <a:pt x="2" y="1269"/>
                  </a:lnTo>
                  <a:lnTo>
                    <a:pt x="1" y="1274"/>
                  </a:lnTo>
                  <a:lnTo>
                    <a:pt x="0" y="1276"/>
                  </a:lnTo>
                  <a:lnTo>
                    <a:pt x="0" y="1278"/>
                  </a:lnTo>
                  <a:lnTo>
                    <a:pt x="2" y="1286"/>
                  </a:lnTo>
                  <a:lnTo>
                    <a:pt x="5" y="1293"/>
                  </a:lnTo>
                  <a:lnTo>
                    <a:pt x="11" y="1299"/>
                  </a:lnTo>
                  <a:lnTo>
                    <a:pt x="18" y="1303"/>
                  </a:lnTo>
                  <a:lnTo>
                    <a:pt x="26" y="1304"/>
                  </a:lnTo>
                  <a:lnTo>
                    <a:pt x="33" y="1303"/>
                  </a:lnTo>
                  <a:lnTo>
                    <a:pt x="38" y="1300"/>
                  </a:lnTo>
                  <a:lnTo>
                    <a:pt x="43" y="1297"/>
                  </a:lnTo>
                  <a:lnTo>
                    <a:pt x="46" y="1291"/>
                  </a:lnTo>
                  <a:lnTo>
                    <a:pt x="49" y="1284"/>
                  </a:lnTo>
                  <a:lnTo>
                    <a:pt x="52" y="1278"/>
                  </a:lnTo>
                  <a:lnTo>
                    <a:pt x="275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6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863018" y="3366090"/>
            <a:ext cx="244348" cy="269113"/>
            <a:chOff x="1328" y="3769"/>
            <a:chExt cx="1184" cy="1304"/>
          </a:xfrm>
        </p:grpSpPr>
        <p:sp>
          <p:nvSpPr>
            <p:cNvPr id="80" name="Freeform 70"/>
            <p:cNvSpPr>
              <a:spLocks/>
            </p:cNvSpPr>
            <p:nvPr/>
          </p:nvSpPr>
          <p:spPr bwMode="auto">
            <a:xfrm>
              <a:off x="1328" y="3769"/>
              <a:ext cx="51" cy="1304"/>
            </a:xfrm>
            <a:custGeom>
              <a:avLst/>
              <a:gdLst/>
              <a:ahLst/>
              <a:cxnLst>
                <a:cxn ang="0">
                  <a:pos x="51" y="43"/>
                </a:cxn>
                <a:cxn ang="0">
                  <a:pos x="51" y="36"/>
                </a:cxn>
                <a:cxn ang="0">
                  <a:pos x="50" y="28"/>
                </a:cxn>
                <a:cxn ang="0">
                  <a:pos x="50" y="21"/>
                </a:cxn>
                <a:cxn ang="0">
                  <a:pos x="48" y="14"/>
                </a:cxn>
                <a:cxn ang="0">
                  <a:pos x="45" y="9"/>
                </a:cxn>
                <a:cxn ang="0">
                  <a:pos x="40" y="4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4"/>
                </a:cxn>
                <a:cxn ang="0">
                  <a:pos x="7" y="9"/>
                </a:cxn>
                <a:cxn ang="0">
                  <a:pos x="3" y="14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1276"/>
                </a:cxn>
                <a:cxn ang="0">
                  <a:pos x="2" y="1283"/>
                </a:cxn>
                <a:cxn ang="0">
                  <a:pos x="3" y="1290"/>
                </a:cxn>
                <a:cxn ang="0">
                  <a:pos x="7" y="1295"/>
                </a:cxn>
                <a:cxn ang="0">
                  <a:pos x="11" y="1300"/>
                </a:cxn>
                <a:cxn ang="0">
                  <a:pos x="17" y="1303"/>
                </a:cxn>
                <a:cxn ang="0">
                  <a:pos x="26" y="1304"/>
                </a:cxn>
                <a:cxn ang="0">
                  <a:pos x="34" y="1303"/>
                </a:cxn>
                <a:cxn ang="0">
                  <a:pos x="40" y="1300"/>
                </a:cxn>
                <a:cxn ang="0">
                  <a:pos x="45" y="1295"/>
                </a:cxn>
                <a:cxn ang="0">
                  <a:pos x="48" y="1290"/>
                </a:cxn>
                <a:cxn ang="0">
                  <a:pos x="50" y="1283"/>
                </a:cxn>
                <a:cxn ang="0">
                  <a:pos x="50" y="1276"/>
                </a:cxn>
                <a:cxn ang="0">
                  <a:pos x="51" y="1268"/>
                </a:cxn>
                <a:cxn ang="0">
                  <a:pos x="51" y="1261"/>
                </a:cxn>
                <a:cxn ang="0">
                  <a:pos x="51" y="43"/>
                </a:cxn>
              </a:cxnLst>
              <a:rect l="0" t="0" r="r" b="b"/>
              <a:pathLst>
                <a:path w="51" h="1304">
                  <a:moveTo>
                    <a:pt x="51" y="43"/>
                  </a:moveTo>
                  <a:lnTo>
                    <a:pt x="51" y="36"/>
                  </a:lnTo>
                  <a:lnTo>
                    <a:pt x="50" y="28"/>
                  </a:lnTo>
                  <a:lnTo>
                    <a:pt x="50" y="21"/>
                  </a:lnTo>
                  <a:lnTo>
                    <a:pt x="48" y="14"/>
                  </a:lnTo>
                  <a:lnTo>
                    <a:pt x="45" y="9"/>
                  </a:lnTo>
                  <a:lnTo>
                    <a:pt x="40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1276"/>
                  </a:lnTo>
                  <a:lnTo>
                    <a:pt x="2" y="1283"/>
                  </a:lnTo>
                  <a:lnTo>
                    <a:pt x="3" y="1290"/>
                  </a:lnTo>
                  <a:lnTo>
                    <a:pt x="7" y="1295"/>
                  </a:lnTo>
                  <a:lnTo>
                    <a:pt x="11" y="1300"/>
                  </a:lnTo>
                  <a:lnTo>
                    <a:pt x="17" y="1303"/>
                  </a:lnTo>
                  <a:lnTo>
                    <a:pt x="26" y="1304"/>
                  </a:lnTo>
                  <a:lnTo>
                    <a:pt x="34" y="1303"/>
                  </a:lnTo>
                  <a:lnTo>
                    <a:pt x="40" y="1300"/>
                  </a:lnTo>
                  <a:lnTo>
                    <a:pt x="45" y="1295"/>
                  </a:lnTo>
                  <a:lnTo>
                    <a:pt x="48" y="1290"/>
                  </a:lnTo>
                  <a:lnTo>
                    <a:pt x="50" y="1283"/>
                  </a:lnTo>
                  <a:lnTo>
                    <a:pt x="50" y="1276"/>
                  </a:lnTo>
                  <a:lnTo>
                    <a:pt x="51" y="1268"/>
                  </a:lnTo>
                  <a:lnTo>
                    <a:pt x="51" y="1261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71"/>
            <p:cNvSpPr>
              <a:spLocks noEditPoints="1"/>
            </p:cNvSpPr>
            <p:nvPr/>
          </p:nvSpPr>
          <p:spPr bwMode="auto">
            <a:xfrm>
              <a:off x="1578" y="3879"/>
              <a:ext cx="532" cy="896"/>
            </a:xfrm>
            <a:custGeom>
              <a:avLst/>
              <a:gdLst/>
              <a:ahLst/>
              <a:cxnLst>
                <a:cxn ang="0">
                  <a:pos x="530" y="372"/>
                </a:cxn>
                <a:cxn ang="0">
                  <a:pos x="517" y="257"/>
                </a:cxn>
                <a:cxn ang="0">
                  <a:pos x="482" y="146"/>
                </a:cxn>
                <a:cxn ang="0">
                  <a:pos x="439" y="78"/>
                </a:cxn>
                <a:cxn ang="0">
                  <a:pos x="389" y="35"/>
                </a:cxn>
                <a:cxn ang="0">
                  <a:pos x="339" y="11"/>
                </a:cxn>
                <a:cxn ang="0">
                  <a:pos x="292" y="1"/>
                </a:cxn>
                <a:cxn ang="0">
                  <a:pos x="249" y="0"/>
                </a:cxn>
                <a:cxn ang="0">
                  <a:pos x="194" y="10"/>
                </a:cxn>
                <a:cxn ang="0">
                  <a:pos x="139" y="37"/>
                </a:cxn>
                <a:cxn ang="0">
                  <a:pos x="89" y="84"/>
                </a:cxn>
                <a:cxn ang="0">
                  <a:pos x="47" y="155"/>
                </a:cxn>
                <a:cxn ang="0">
                  <a:pos x="14" y="261"/>
                </a:cxn>
                <a:cxn ang="0">
                  <a:pos x="2" y="373"/>
                </a:cxn>
                <a:cxn ang="0">
                  <a:pos x="0" y="484"/>
                </a:cxn>
                <a:cxn ang="0">
                  <a:pos x="7" y="589"/>
                </a:cxn>
                <a:cxn ang="0">
                  <a:pos x="29" y="697"/>
                </a:cxn>
                <a:cxn ang="0">
                  <a:pos x="71" y="790"/>
                </a:cxn>
                <a:cxn ang="0">
                  <a:pos x="122" y="846"/>
                </a:cxn>
                <a:cxn ang="0">
                  <a:pos x="177" y="879"/>
                </a:cxn>
                <a:cxn ang="0">
                  <a:pos x="233" y="894"/>
                </a:cxn>
                <a:cxn ang="0">
                  <a:pos x="282" y="896"/>
                </a:cxn>
                <a:cxn ang="0">
                  <a:pos x="335" y="887"/>
                </a:cxn>
                <a:cxn ang="0">
                  <a:pos x="389" y="862"/>
                </a:cxn>
                <a:cxn ang="0">
                  <a:pos x="441" y="816"/>
                </a:cxn>
                <a:cxn ang="0">
                  <a:pos x="485" y="745"/>
                </a:cxn>
                <a:cxn ang="0">
                  <a:pos x="518" y="639"/>
                </a:cxn>
                <a:cxn ang="0">
                  <a:pos x="531" y="528"/>
                </a:cxn>
                <a:cxn ang="0">
                  <a:pos x="266" y="868"/>
                </a:cxn>
                <a:cxn ang="0">
                  <a:pos x="231" y="863"/>
                </a:cxn>
                <a:cxn ang="0">
                  <a:pos x="194" y="845"/>
                </a:cxn>
                <a:cxn ang="0">
                  <a:pos x="159" y="811"/>
                </a:cxn>
                <a:cxn ang="0">
                  <a:pos x="132" y="758"/>
                </a:cxn>
                <a:cxn ang="0">
                  <a:pos x="115" y="683"/>
                </a:cxn>
                <a:cxn ang="0">
                  <a:pos x="108" y="589"/>
                </a:cxn>
                <a:cxn ang="0">
                  <a:pos x="105" y="492"/>
                </a:cxn>
                <a:cxn ang="0">
                  <a:pos x="108" y="270"/>
                </a:cxn>
                <a:cxn ang="0">
                  <a:pos x="121" y="168"/>
                </a:cxn>
                <a:cxn ang="0">
                  <a:pos x="145" y="104"/>
                </a:cxn>
                <a:cxn ang="0">
                  <a:pos x="176" y="62"/>
                </a:cxn>
                <a:cxn ang="0">
                  <a:pos x="210" y="40"/>
                </a:cxn>
                <a:cxn ang="0">
                  <a:pos x="242" y="30"/>
                </a:cxn>
                <a:cxn ang="0">
                  <a:pos x="274" y="28"/>
                </a:cxn>
                <a:cxn ang="0">
                  <a:pos x="306" y="35"/>
                </a:cxn>
                <a:cxn ang="0">
                  <a:pos x="341" y="52"/>
                </a:cxn>
                <a:cxn ang="0">
                  <a:pos x="375" y="83"/>
                </a:cxn>
                <a:cxn ang="0">
                  <a:pos x="402" y="134"/>
                </a:cxn>
                <a:cxn ang="0">
                  <a:pos x="420" y="214"/>
                </a:cxn>
                <a:cxn ang="0">
                  <a:pos x="426" y="323"/>
                </a:cxn>
                <a:cxn ang="0">
                  <a:pos x="428" y="493"/>
                </a:cxn>
                <a:cxn ang="0">
                  <a:pos x="420" y="654"/>
                </a:cxn>
                <a:cxn ang="0">
                  <a:pos x="401" y="756"/>
                </a:cxn>
                <a:cxn ang="0">
                  <a:pos x="372" y="813"/>
                </a:cxn>
                <a:cxn ang="0">
                  <a:pos x="334" y="848"/>
                </a:cxn>
                <a:cxn ang="0">
                  <a:pos x="293" y="865"/>
                </a:cxn>
              </a:cxnLst>
              <a:rect l="0" t="0" r="r" b="b"/>
              <a:pathLst>
                <a:path w="532" h="896">
                  <a:moveTo>
                    <a:pt x="532" y="450"/>
                  </a:moveTo>
                  <a:lnTo>
                    <a:pt x="532" y="412"/>
                  </a:lnTo>
                  <a:lnTo>
                    <a:pt x="530" y="372"/>
                  </a:lnTo>
                  <a:lnTo>
                    <a:pt x="528" y="333"/>
                  </a:lnTo>
                  <a:lnTo>
                    <a:pt x="524" y="295"/>
                  </a:lnTo>
                  <a:lnTo>
                    <a:pt x="517" y="257"/>
                  </a:lnTo>
                  <a:lnTo>
                    <a:pt x="508" y="219"/>
                  </a:lnTo>
                  <a:lnTo>
                    <a:pt x="496" y="182"/>
                  </a:lnTo>
                  <a:lnTo>
                    <a:pt x="482" y="146"/>
                  </a:lnTo>
                  <a:lnTo>
                    <a:pt x="469" y="120"/>
                  </a:lnTo>
                  <a:lnTo>
                    <a:pt x="454" y="98"/>
                  </a:lnTo>
                  <a:lnTo>
                    <a:pt x="439" y="78"/>
                  </a:lnTo>
                  <a:lnTo>
                    <a:pt x="423" y="62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2" y="26"/>
                  </a:lnTo>
                  <a:lnTo>
                    <a:pt x="356" y="17"/>
                  </a:lnTo>
                  <a:lnTo>
                    <a:pt x="339" y="11"/>
                  </a:lnTo>
                  <a:lnTo>
                    <a:pt x="322" y="7"/>
                  </a:lnTo>
                  <a:lnTo>
                    <a:pt x="307" y="3"/>
                  </a:lnTo>
                  <a:lnTo>
                    <a:pt x="292" y="1"/>
                  </a:lnTo>
                  <a:lnTo>
                    <a:pt x="279" y="0"/>
                  </a:lnTo>
                  <a:lnTo>
                    <a:pt x="267" y="0"/>
                  </a:lnTo>
                  <a:lnTo>
                    <a:pt x="249" y="0"/>
                  </a:lnTo>
                  <a:lnTo>
                    <a:pt x="231" y="2"/>
                  </a:lnTo>
                  <a:lnTo>
                    <a:pt x="212" y="5"/>
                  </a:lnTo>
                  <a:lnTo>
                    <a:pt x="194" y="10"/>
                  </a:lnTo>
                  <a:lnTo>
                    <a:pt x="175" y="17"/>
                  </a:lnTo>
                  <a:lnTo>
                    <a:pt x="157" y="26"/>
                  </a:lnTo>
                  <a:lnTo>
                    <a:pt x="139" y="37"/>
                  </a:lnTo>
                  <a:lnTo>
                    <a:pt x="121" y="50"/>
                  </a:lnTo>
                  <a:lnTo>
                    <a:pt x="105" y="66"/>
                  </a:lnTo>
                  <a:lnTo>
                    <a:pt x="89" y="84"/>
                  </a:lnTo>
                  <a:lnTo>
                    <a:pt x="73" y="104"/>
                  </a:lnTo>
                  <a:lnTo>
                    <a:pt x="60" y="128"/>
                  </a:lnTo>
                  <a:lnTo>
                    <a:pt x="47" y="155"/>
                  </a:lnTo>
                  <a:lnTo>
                    <a:pt x="33" y="189"/>
                  </a:lnTo>
                  <a:lnTo>
                    <a:pt x="22" y="224"/>
                  </a:lnTo>
                  <a:lnTo>
                    <a:pt x="14" y="261"/>
                  </a:lnTo>
                  <a:lnTo>
                    <a:pt x="8" y="297"/>
                  </a:lnTo>
                  <a:lnTo>
                    <a:pt x="4" y="335"/>
                  </a:lnTo>
                  <a:lnTo>
                    <a:pt x="2" y="373"/>
                  </a:lnTo>
                  <a:lnTo>
                    <a:pt x="1" y="412"/>
                  </a:lnTo>
                  <a:lnTo>
                    <a:pt x="0" y="450"/>
                  </a:lnTo>
                  <a:lnTo>
                    <a:pt x="0" y="484"/>
                  </a:lnTo>
                  <a:lnTo>
                    <a:pt x="1" y="518"/>
                  </a:lnTo>
                  <a:lnTo>
                    <a:pt x="3" y="554"/>
                  </a:lnTo>
                  <a:lnTo>
                    <a:pt x="7" y="589"/>
                  </a:lnTo>
                  <a:lnTo>
                    <a:pt x="12" y="625"/>
                  </a:lnTo>
                  <a:lnTo>
                    <a:pt x="19" y="661"/>
                  </a:lnTo>
                  <a:lnTo>
                    <a:pt x="29" y="697"/>
                  </a:lnTo>
                  <a:lnTo>
                    <a:pt x="41" y="731"/>
                  </a:lnTo>
                  <a:lnTo>
                    <a:pt x="57" y="765"/>
                  </a:lnTo>
                  <a:lnTo>
                    <a:pt x="71" y="790"/>
                  </a:lnTo>
                  <a:lnTo>
                    <a:pt x="87" y="811"/>
                  </a:lnTo>
                  <a:lnTo>
                    <a:pt x="104" y="830"/>
                  </a:lnTo>
                  <a:lnTo>
                    <a:pt x="122" y="846"/>
                  </a:lnTo>
                  <a:lnTo>
                    <a:pt x="140" y="860"/>
                  </a:lnTo>
                  <a:lnTo>
                    <a:pt x="159" y="870"/>
                  </a:lnTo>
                  <a:lnTo>
                    <a:pt x="177" y="879"/>
                  </a:lnTo>
                  <a:lnTo>
                    <a:pt x="196" y="886"/>
                  </a:lnTo>
                  <a:lnTo>
                    <a:pt x="215" y="891"/>
                  </a:lnTo>
                  <a:lnTo>
                    <a:pt x="233" y="894"/>
                  </a:lnTo>
                  <a:lnTo>
                    <a:pt x="250" y="896"/>
                  </a:lnTo>
                  <a:lnTo>
                    <a:pt x="266" y="896"/>
                  </a:lnTo>
                  <a:lnTo>
                    <a:pt x="282" y="896"/>
                  </a:lnTo>
                  <a:lnTo>
                    <a:pt x="299" y="895"/>
                  </a:lnTo>
                  <a:lnTo>
                    <a:pt x="316" y="891"/>
                  </a:lnTo>
                  <a:lnTo>
                    <a:pt x="335" y="887"/>
                  </a:lnTo>
                  <a:lnTo>
                    <a:pt x="353" y="881"/>
                  </a:lnTo>
                  <a:lnTo>
                    <a:pt x="371" y="872"/>
                  </a:lnTo>
                  <a:lnTo>
                    <a:pt x="389" y="862"/>
                  </a:lnTo>
                  <a:lnTo>
                    <a:pt x="407" y="849"/>
                  </a:lnTo>
                  <a:lnTo>
                    <a:pt x="424" y="834"/>
                  </a:lnTo>
                  <a:lnTo>
                    <a:pt x="441" y="816"/>
                  </a:lnTo>
                  <a:lnTo>
                    <a:pt x="457" y="796"/>
                  </a:lnTo>
                  <a:lnTo>
                    <a:pt x="472" y="772"/>
                  </a:lnTo>
                  <a:lnTo>
                    <a:pt x="485" y="745"/>
                  </a:lnTo>
                  <a:lnTo>
                    <a:pt x="499" y="711"/>
                  </a:lnTo>
                  <a:lnTo>
                    <a:pt x="510" y="676"/>
                  </a:lnTo>
                  <a:lnTo>
                    <a:pt x="518" y="639"/>
                  </a:lnTo>
                  <a:lnTo>
                    <a:pt x="524" y="603"/>
                  </a:lnTo>
                  <a:lnTo>
                    <a:pt x="528" y="565"/>
                  </a:lnTo>
                  <a:lnTo>
                    <a:pt x="531" y="528"/>
                  </a:lnTo>
                  <a:lnTo>
                    <a:pt x="532" y="489"/>
                  </a:lnTo>
                  <a:lnTo>
                    <a:pt x="532" y="450"/>
                  </a:lnTo>
                  <a:close/>
                  <a:moveTo>
                    <a:pt x="266" y="868"/>
                  </a:moveTo>
                  <a:lnTo>
                    <a:pt x="255" y="867"/>
                  </a:lnTo>
                  <a:lnTo>
                    <a:pt x="243" y="866"/>
                  </a:lnTo>
                  <a:lnTo>
                    <a:pt x="231" y="863"/>
                  </a:lnTo>
                  <a:lnTo>
                    <a:pt x="219" y="858"/>
                  </a:lnTo>
                  <a:lnTo>
                    <a:pt x="207" y="853"/>
                  </a:lnTo>
                  <a:lnTo>
                    <a:pt x="194" y="845"/>
                  </a:lnTo>
                  <a:lnTo>
                    <a:pt x="182" y="836"/>
                  </a:lnTo>
                  <a:lnTo>
                    <a:pt x="170" y="825"/>
                  </a:lnTo>
                  <a:lnTo>
                    <a:pt x="159" y="811"/>
                  </a:lnTo>
                  <a:lnTo>
                    <a:pt x="150" y="796"/>
                  </a:lnTo>
                  <a:lnTo>
                    <a:pt x="140" y="778"/>
                  </a:lnTo>
                  <a:lnTo>
                    <a:pt x="132" y="758"/>
                  </a:lnTo>
                  <a:lnTo>
                    <a:pt x="124" y="735"/>
                  </a:lnTo>
                  <a:lnTo>
                    <a:pt x="119" y="710"/>
                  </a:lnTo>
                  <a:lnTo>
                    <a:pt x="115" y="683"/>
                  </a:lnTo>
                  <a:lnTo>
                    <a:pt x="111" y="653"/>
                  </a:lnTo>
                  <a:lnTo>
                    <a:pt x="109" y="621"/>
                  </a:lnTo>
                  <a:lnTo>
                    <a:pt x="108" y="589"/>
                  </a:lnTo>
                  <a:lnTo>
                    <a:pt x="107" y="556"/>
                  </a:lnTo>
                  <a:lnTo>
                    <a:pt x="106" y="523"/>
                  </a:lnTo>
                  <a:lnTo>
                    <a:pt x="105" y="492"/>
                  </a:lnTo>
                  <a:lnTo>
                    <a:pt x="105" y="351"/>
                  </a:lnTo>
                  <a:lnTo>
                    <a:pt x="107" y="310"/>
                  </a:lnTo>
                  <a:lnTo>
                    <a:pt x="108" y="270"/>
                  </a:lnTo>
                  <a:lnTo>
                    <a:pt x="111" y="231"/>
                  </a:lnTo>
                  <a:lnTo>
                    <a:pt x="115" y="195"/>
                  </a:lnTo>
                  <a:lnTo>
                    <a:pt x="121" y="168"/>
                  </a:lnTo>
                  <a:lnTo>
                    <a:pt x="127" y="143"/>
                  </a:lnTo>
                  <a:lnTo>
                    <a:pt x="135" y="122"/>
                  </a:lnTo>
                  <a:lnTo>
                    <a:pt x="145" y="104"/>
                  </a:lnTo>
                  <a:lnTo>
                    <a:pt x="154" y="87"/>
                  </a:lnTo>
                  <a:lnTo>
                    <a:pt x="165" y="74"/>
                  </a:lnTo>
                  <a:lnTo>
                    <a:pt x="176" y="62"/>
                  </a:lnTo>
                  <a:lnTo>
                    <a:pt x="188" y="54"/>
                  </a:lnTo>
                  <a:lnTo>
                    <a:pt x="199" y="46"/>
                  </a:lnTo>
                  <a:lnTo>
                    <a:pt x="210" y="40"/>
                  </a:lnTo>
                  <a:lnTo>
                    <a:pt x="222" y="35"/>
                  </a:lnTo>
                  <a:lnTo>
                    <a:pt x="232" y="32"/>
                  </a:lnTo>
                  <a:lnTo>
                    <a:pt x="242" y="30"/>
                  </a:lnTo>
                  <a:lnTo>
                    <a:pt x="251" y="29"/>
                  </a:lnTo>
                  <a:lnTo>
                    <a:pt x="259" y="28"/>
                  </a:lnTo>
                  <a:lnTo>
                    <a:pt x="274" y="28"/>
                  </a:lnTo>
                  <a:lnTo>
                    <a:pt x="284" y="29"/>
                  </a:lnTo>
                  <a:lnTo>
                    <a:pt x="295" y="31"/>
                  </a:lnTo>
                  <a:lnTo>
                    <a:pt x="306" y="35"/>
                  </a:lnTo>
                  <a:lnTo>
                    <a:pt x="317" y="39"/>
                  </a:lnTo>
                  <a:lnTo>
                    <a:pt x="329" y="45"/>
                  </a:lnTo>
                  <a:lnTo>
                    <a:pt x="341" y="52"/>
                  </a:lnTo>
                  <a:lnTo>
                    <a:pt x="353" y="61"/>
                  </a:lnTo>
                  <a:lnTo>
                    <a:pt x="364" y="71"/>
                  </a:lnTo>
                  <a:lnTo>
                    <a:pt x="375" y="83"/>
                  </a:lnTo>
                  <a:lnTo>
                    <a:pt x="385" y="98"/>
                  </a:lnTo>
                  <a:lnTo>
                    <a:pt x="394" y="115"/>
                  </a:lnTo>
                  <a:lnTo>
                    <a:pt x="402" y="134"/>
                  </a:lnTo>
                  <a:lnTo>
                    <a:pt x="409" y="156"/>
                  </a:lnTo>
                  <a:lnTo>
                    <a:pt x="415" y="181"/>
                  </a:lnTo>
                  <a:lnTo>
                    <a:pt x="420" y="214"/>
                  </a:lnTo>
                  <a:lnTo>
                    <a:pt x="423" y="248"/>
                  </a:lnTo>
                  <a:lnTo>
                    <a:pt x="425" y="285"/>
                  </a:lnTo>
                  <a:lnTo>
                    <a:pt x="426" y="323"/>
                  </a:lnTo>
                  <a:lnTo>
                    <a:pt x="427" y="361"/>
                  </a:lnTo>
                  <a:lnTo>
                    <a:pt x="428" y="399"/>
                  </a:lnTo>
                  <a:lnTo>
                    <a:pt x="428" y="493"/>
                  </a:lnTo>
                  <a:lnTo>
                    <a:pt x="426" y="548"/>
                  </a:lnTo>
                  <a:lnTo>
                    <a:pt x="424" y="602"/>
                  </a:lnTo>
                  <a:lnTo>
                    <a:pt x="420" y="654"/>
                  </a:lnTo>
                  <a:lnTo>
                    <a:pt x="413" y="705"/>
                  </a:lnTo>
                  <a:lnTo>
                    <a:pt x="408" y="732"/>
                  </a:lnTo>
                  <a:lnTo>
                    <a:pt x="401" y="756"/>
                  </a:lnTo>
                  <a:lnTo>
                    <a:pt x="393" y="778"/>
                  </a:lnTo>
                  <a:lnTo>
                    <a:pt x="383" y="796"/>
                  </a:lnTo>
                  <a:lnTo>
                    <a:pt x="372" y="813"/>
                  </a:lnTo>
                  <a:lnTo>
                    <a:pt x="360" y="827"/>
                  </a:lnTo>
                  <a:lnTo>
                    <a:pt x="348" y="839"/>
                  </a:lnTo>
                  <a:lnTo>
                    <a:pt x="334" y="848"/>
                  </a:lnTo>
                  <a:lnTo>
                    <a:pt x="321" y="855"/>
                  </a:lnTo>
                  <a:lnTo>
                    <a:pt x="306" y="861"/>
                  </a:lnTo>
                  <a:lnTo>
                    <a:pt x="293" y="865"/>
                  </a:lnTo>
                  <a:lnTo>
                    <a:pt x="279" y="867"/>
                  </a:lnTo>
                  <a:lnTo>
                    <a:pt x="266" y="8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72"/>
            <p:cNvSpPr>
              <a:spLocks/>
            </p:cNvSpPr>
            <p:nvPr/>
          </p:nvSpPr>
          <p:spPr bwMode="auto">
            <a:xfrm>
              <a:off x="2231" y="3769"/>
              <a:ext cx="281" cy="1304"/>
            </a:xfrm>
            <a:custGeom>
              <a:avLst/>
              <a:gdLst/>
              <a:ahLst/>
              <a:cxnLst>
                <a:cxn ang="0">
                  <a:pos x="275" y="675"/>
                </a:cxn>
                <a:cxn ang="0">
                  <a:pos x="278" y="667"/>
                </a:cxn>
                <a:cxn ang="0">
                  <a:pos x="280" y="661"/>
                </a:cxn>
                <a:cxn ang="0">
                  <a:pos x="281" y="656"/>
                </a:cxn>
                <a:cxn ang="0">
                  <a:pos x="281" y="647"/>
                </a:cxn>
                <a:cxn ang="0">
                  <a:pos x="280" y="643"/>
                </a:cxn>
                <a:cxn ang="0">
                  <a:pos x="278" y="636"/>
                </a:cxn>
                <a:cxn ang="0">
                  <a:pos x="275" y="628"/>
                </a:cxn>
                <a:cxn ang="0">
                  <a:pos x="53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4" y="8"/>
                </a:cxn>
                <a:cxn ang="0">
                  <a:pos x="39" y="4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8" y="1"/>
                </a:cxn>
                <a:cxn ang="0">
                  <a:pos x="11" y="5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9"/>
                </a:cxn>
                <a:cxn ang="0">
                  <a:pos x="229" y="652"/>
                </a:cxn>
                <a:cxn ang="0">
                  <a:pos x="6" y="1255"/>
                </a:cxn>
                <a:cxn ang="0">
                  <a:pos x="3" y="1263"/>
                </a:cxn>
                <a:cxn ang="0">
                  <a:pos x="2" y="1269"/>
                </a:cxn>
                <a:cxn ang="0">
                  <a:pos x="1" y="1274"/>
                </a:cxn>
                <a:cxn ang="0">
                  <a:pos x="0" y="1276"/>
                </a:cxn>
                <a:cxn ang="0">
                  <a:pos x="0" y="1278"/>
                </a:cxn>
                <a:cxn ang="0">
                  <a:pos x="2" y="1286"/>
                </a:cxn>
                <a:cxn ang="0">
                  <a:pos x="5" y="1293"/>
                </a:cxn>
                <a:cxn ang="0">
                  <a:pos x="11" y="1299"/>
                </a:cxn>
                <a:cxn ang="0">
                  <a:pos x="18" y="1303"/>
                </a:cxn>
                <a:cxn ang="0">
                  <a:pos x="26" y="1304"/>
                </a:cxn>
                <a:cxn ang="0">
                  <a:pos x="33" y="1303"/>
                </a:cxn>
                <a:cxn ang="0">
                  <a:pos x="38" y="1300"/>
                </a:cxn>
                <a:cxn ang="0">
                  <a:pos x="43" y="1297"/>
                </a:cxn>
                <a:cxn ang="0">
                  <a:pos x="46" y="1291"/>
                </a:cxn>
                <a:cxn ang="0">
                  <a:pos x="49" y="1284"/>
                </a:cxn>
                <a:cxn ang="0">
                  <a:pos x="52" y="1278"/>
                </a:cxn>
                <a:cxn ang="0">
                  <a:pos x="275" y="675"/>
                </a:cxn>
              </a:cxnLst>
              <a:rect l="0" t="0" r="r" b="b"/>
              <a:pathLst>
                <a:path w="281" h="1304">
                  <a:moveTo>
                    <a:pt x="275" y="675"/>
                  </a:moveTo>
                  <a:lnTo>
                    <a:pt x="278" y="667"/>
                  </a:lnTo>
                  <a:lnTo>
                    <a:pt x="280" y="661"/>
                  </a:lnTo>
                  <a:lnTo>
                    <a:pt x="281" y="656"/>
                  </a:lnTo>
                  <a:lnTo>
                    <a:pt x="281" y="647"/>
                  </a:lnTo>
                  <a:lnTo>
                    <a:pt x="280" y="643"/>
                  </a:lnTo>
                  <a:lnTo>
                    <a:pt x="278" y="636"/>
                  </a:lnTo>
                  <a:lnTo>
                    <a:pt x="275" y="628"/>
                  </a:lnTo>
                  <a:lnTo>
                    <a:pt x="53" y="28"/>
                  </a:lnTo>
                  <a:lnTo>
                    <a:pt x="50" y="21"/>
                  </a:lnTo>
                  <a:lnTo>
                    <a:pt x="47" y="14"/>
                  </a:lnTo>
                  <a:lnTo>
                    <a:pt x="44" y="8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8" y="1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229" y="652"/>
                  </a:lnTo>
                  <a:lnTo>
                    <a:pt x="6" y="1255"/>
                  </a:lnTo>
                  <a:lnTo>
                    <a:pt x="3" y="1263"/>
                  </a:lnTo>
                  <a:lnTo>
                    <a:pt x="2" y="1269"/>
                  </a:lnTo>
                  <a:lnTo>
                    <a:pt x="1" y="1274"/>
                  </a:lnTo>
                  <a:lnTo>
                    <a:pt x="0" y="1276"/>
                  </a:lnTo>
                  <a:lnTo>
                    <a:pt x="0" y="1278"/>
                  </a:lnTo>
                  <a:lnTo>
                    <a:pt x="2" y="1286"/>
                  </a:lnTo>
                  <a:lnTo>
                    <a:pt x="5" y="1293"/>
                  </a:lnTo>
                  <a:lnTo>
                    <a:pt x="11" y="1299"/>
                  </a:lnTo>
                  <a:lnTo>
                    <a:pt x="18" y="1303"/>
                  </a:lnTo>
                  <a:lnTo>
                    <a:pt x="26" y="1304"/>
                  </a:lnTo>
                  <a:lnTo>
                    <a:pt x="33" y="1303"/>
                  </a:lnTo>
                  <a:lnTo>
                    <a:pt x="38" y="1300"/>
                  </a:lnTo>
                  <a:lnTo>
                    <a:pt x="43" y="1297"/>
                  </a:lnTo>
                  <a:lnTo>
                    <a:pt x="46" y="1291"/>
                  </a:lnTo>
                  <a:lnTo>
                    <a:pt x="49" y="1284"/>
                  </a:lnTo>
                  <a:lnTo>
                    <a:pt x="52" y="1278"/>
                  </a:lnTo>
                  <a:lnTo>
                    <a:pt x="275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83" name="Straight Connector 82"/>
          <p:cNvCxnSpPr/>
          <p:nvPr/>
        </p:nvCxnSpPr>
        <p:spPr>
          <a:xfrm>
            <a:off x="8133973" y="2932657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8133973" y="3542257"/>
            <a:ext cx="533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>
            <a:off x="7524373" y="1524888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6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738191" y="2820288"/>
            <a:ext cx="244348" cy="269113"/>
            <a:chOff x="1088" y="3769"/>
            <a:chExt cx="1184" cy="1304"/>
          </a:xfrm>
        </p:grpSpPr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1088" y="3769"/>
              <a:ext cx="51" cy="1304"/>
            </a:xfrm>
            <a:custGeom>
              <a:avLst/>
              <a:gdLst/>
              <a:ahLst/>
              <a:cxnLst>
                <a:cxn ang="0">
                  <a:pos x="51" y="43"/>
                </a:cxn>
                <a:cxn ang="0">
                  <a:pos x="51" y="36"/>
                </a:cxn>
                <a:cxn ang="0">
                  <a:pos x="50" y="28"/>
                </a:cxn>
                <a:cxn ang="0">
                  <a:pos x="50" y="21"/>
                </a:cxn>
                <a:cxn ang="0">
                  <a:pos x="48" y="14"/>
                </a:cxn>
                <a:cxn ang="0">
                  <a:pos x="45" y="9"/>
                </a:cxn>
                <a:cxn ang="0">
                  <a:pos x="40" y="4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4"/>
                </a:cxn>
                <a:cxn ang="0">
                  <a:pos x="7" y="9"/>
                </a:cxn>
                <a:cxn ang="0">
                  <a:pos x="3" y="14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1276"/>
                </a:cxn>
                <a:cxn ang="0">
                  <a:pos x="2" y="1283"/>
                </a:cxn>
                <a:cxn ang="0">
                  <a:pos x="3" y="1290"/>
                </a:cxn>
                <a:cxn ang="0">
                  <a:pos x="7" y="1295"/>
                </a:cxn>
                <a:cxn ang="0">
                  <a:pos x="11" y="1300"/>
                </a:cxn>
                <a:cxn ang="0">
                  <a:pos x="17" y="1303"/>
                </a:cxn>
                <a:cxn ang="0">
                  <a:pos x="26" y="1304"/>
                </a:cxn>
                <a:cxn ang="0">
                  <a:pos x="34" y="1303"/>
                </a:cxn>
                <a:cxn ang="0">
                  <a:pos x="40" y="1300"/>
                </a:cxn>
                <a:cxn ang="0">
                  <a:pos x="45" y="1295"/>
                </a:cxn>
                <a:cxn ang="0">
                  <a:pos x="48" y="1290"/>
                </a:cxn>
                <a:cxn ang="0">
                  <a:pos x="50" y="1283"/>
                </a:cxn>
                <a:cxn ang="0">
                  <a:pos x="50" y="1276"/>
                </a:cxn>
                <a:cxn ang="0">
                  <a:pos x="51" y="1268"/>
                </a:cxn>
                <a:cxn ang="0">
                  <a:pos x="51" y="1261"/>
                </a:cxn>
                <a:cxn ang="0">
                  <a:pos x="51" y="43"/>
                </a:cxn>
              </a:cxnLst>
              <a:rect l="0" t="0" r="r" b="b"/>
              <a:pathLst>
                <a:path w="51" h="1304">
                  <a:moveTo>
                    <a:pt x="51" y="43"/>
                  </a:moveTo>
                  <a:lnTo>
                    <a:pt x="51" y="36"/>
                  </a:lnTo>
                  <a:lnTo>
                    <a:pt x="50" y="28"/>
                  </a:lnTo>
                  <a:lnTo>
                    <a:pt x="50" y="21"/>
                  </a:lnTo>
                  <a:lnTo>
                    <a:pt x="48" y="14"/>
                  </a:lnTo>
                  <a:lnTo>
                    <a:pt x="45" y="9"/>
                  </a:lnTo>
                  <a:lnTo>
                    <a:pt x="40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1276"/>
                  </a:lnTo>
                  <a:lnTo>
                    <a:pt x="2" y="1283"/>
                  </a:lnTo>
                  <a:lnTo>
                    <a:pt x="3" y="1290"/>
                  </a:lnTo>
                  <a:lnTo>
                    <a:pt x="7" y="1295"/>
                  </a:lnTo>
                  <a:lnTo>
                    <a:pt x="11" y="1300"/>
                  </a:lnTo>
                  <a:lnTo>
                    <a:pt x="17" y="1303"/>
                  </a:lnTo>
                  <a:lnTo>
                    <a:pt x="26" y="1304"/>
                  </a:lnTo>
                  <a:lnTo>
                    <a:pt x="34" y="1303"/>
                  </a:lnTo>
                  <a:lnTo>
                    <a:pt x="40" y="1300"/>
                  </a:lnTo>
                  <a:lnTo>
                    <a:pt x="45" y="1295"/>
                  </a:lnTo>
                  <a:lnTo>
                    <a:pt x="48" y="1290"/>
                  </a:lnTo>
                  <a:lnTo>
                    <a:pt x="50" y="1283"/>
                  </a:lnTo>
                  <a:lnTo>
                    <a:pt x="50" y="1276"/>
                  </a:lnTo>
                  <a:lnTo>
                    <a:pt x="51" y="1268"/>
                  </a:lnTo>
                  <a:lnTo>
                    <a:pt x="51" y="1261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1401" y="3879"/>
              <a:ext cx="417" cy="868"/>
            </a:xfrm>
            <a:custGeom>
              <a:avLst/>
              <a:gdLst/>
              <a:ahLst/>
              <a:cxnLst>
                <a:cxn ang="0">
                  <a:pos x="259" y="21"/>
                </a:cxn>
                <a:cxn ang="0">
                  <a:pos x="257" y="7"/>
                </a:cxn>
                <a:cxn ang="0">
                  <a:pos x="249" y="0"/>
                </a:cxn>
                <a:cxn ang="0">
                  <a:pos x="230" y="0"/>
                </a:cxn>
                <a:cxn ang="0">
                  <a:pos x="189" y="35"/>
                </a:cxn>
                <a:cxn ang="0">
                  <a:pos x="145" y="58"/>
                </a:cxn>
                <a:cxn ang="0">
                  <a:pos x="101" y="73"/>
                </a:cxn>
                <a:cxn ang="0">
                  <a:pos x="61" y="80"/>
                </a:cxn>
                <a:cxn ang="0">
                  <a:pos x="26" y="82"/>
                </a:cxn>
                <a:cxn ang="0">
                  <a:pos x="0" y="83"/>
                </a:cxn>
                <a:cxn ang="0">
                  <a:pos x="12" y="123"/>
                </a:cxn>
                <a:cxn ang="0">
                  <a:pos x="47" y="122"/>
                </a:cxn>
                <a:cxn ang="0">
                  <a:pos x="91" y="115"/>
                </a:cxn>
                <a:cxn ang="0">
                  <a:pos x="141" y="101"/>
                </a:cxn>
                <a:cxn ang="0">
                  <a:pos x="166" y="775"/>
                </a:cxn>
                <a:cxn ang="0">
                  <a:pos x="164" y="792"/>
                </a:cxn>
                <a:cxn ang="0">
                  <a:pos x="158" y="806"/>
                </a:cxn>
                <a:cxn ang="0">
                  <a:pos x="146" y="816"/>
                </a:cxn>
                <a:cxn ang="0">
                  <a:pos x="125" y="823"/>
                </a:cxn>
                <a:cxn ang="0">
                  <a:pos x="93" y="826"/>
                </a:cxn>
                <a:cxn ang="0">
                  <a:pos x="8" y="827"/>
                </a:cxn>
                <a:cxn ang="0">
                  <a:pos x="23" y="867"/>
                </a:cxn>
                <a:cxn ang="0">
                  <a:pos x="62" y="865"/>
                </a:cxn>
                <a:cxn ang="0">
                  <a:pos x="108" y="865"/>
                </a:cxn>
                <a:cxn ang="0">
                  <a:pos x="294" y="864"/>
                </a:cxn>
                <a:cxn ang="0">
                  <a:pos x="341" y="865"/>
                </a:cxn>
                <a:cxn ang="0">
                  <a:pos x="384" y="866"/>
                </a:cxn>
                <a:cxn ang="0">
                  <a:pos x="417" y="868"/>
                </a:cxn>
                <a:cxn ang="0">
                  <a:pos x="352" y="827"/>
                </a:cxn>
                <a:cxn ang="0">
                  <a:pos x="315" y="825"/>
                </a:cxn>
                <a:cxn ang="0">
                  <a:pos x="288" y="820"/>
                </a:cxn>
                <a:cxn ang="0">
                  <a:pos x="272" y="812"/>
                </a:cxn>
                <a:cxn ang="0">
                  <a:pos x="264" y="801"/>
                </a:cxn>
                <a:cxn ang="0">
                  <a:pos x="260" y="785"/>
                </a:cxn>
                <a:cxn ang="0">
                  <a:pos x="259" y="765"/>
                </a:cxn>
              </a:cxnLst>
              <a:rect l="0" t="0" r="r" b="b"/>
              <a:pathLst>
                <a:path w="417" h="868">
                  <a:moveTo>
                    <a:pt x="259" y="33"/>
                  </a:moveTo>
                  <a:lnTo>
                    <a:pt x="259" y="21"/>
                  </a:lnTo>
                  <a:lnTo>
                    <a:pt x="259" y="13"/>
                  </a:lnTo>
                  <a:lnTo>
                    <a:pt x="257" y="7"/>
                  </a:lnTo>
                  <a:lnTo>
                    <a:pt x="254" y="3"/>
                  </a:lnTo>
                  <a:lnTo>
                    <a:pt x="249" y="0"/>
                  </a:lnTo>
                  <a:lnTo>
                    <a:pt x="241" y="0"/>
                  </a:lnTo>
                  <a:lnTo>
                    <a:pt x="230" y="0"/>
                  </a:lnTo>
                  <a:lnTo>
                    <a:pt x="210" y="19"/>
                  </a:lnTo>
                  <a:lnTo>
                    <a:pt x="189" y="35"/>
                  </a:lnTo>
                  <a:lnTo>
                    <a:pt x="167" y="48"/>
                  </a:lnTo>
                  <a:lnTo>
                    <a:pt x="145" y="58"/>
                  </a:lnTo>
                  <a:lnTo>
                    <a:pt x="123" y="66"/>
                  </a:lnTo>
                  <a:lnTo>
                    <a:pt x="101" y="73"/>
                  </a:lnTo>
                  <a:lnTo>
                    <a:pt x="80" y="77"/>
                  </a:lnTo>
                  <a:lnTo>
                    <a:pt x="61" y="80"/>
                  </a:lnTo>
                  <a:lnTo>
                    <a:pt x="42" y="82"/>
                  </a:lnTo>
                  <a:lnTo>
                    <a:pt x="26" y="82"/>
                  </a:lnTo>
                  <a:lnTo>
                    <a:pt x="12" y="83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12" y="123"/>
                  </a:lnTo>
                  <a:lnTo>
                    <a:pt x="28" y="123"/>
                  </a:lnTo>
                  <a:lnTo>
                    <a:pt x="47" y="122"/>
                  </a:lnTo>
                  <a:lnTo>
                    <a:pt x="68" y="119"/>
                  </a:lnTo>
                  <a:lnTo>
                    <a:pt x="91" y="115"/>
                  </a:lnTo>
                  <a:lnTo>
                    <a:pt x="116" y="109"/>
                  </a:lnTo>
                  <a:lnTo>
                    <a:pt x="141" y="101"/>
                  </a:lnTo>
                  <a:lnTo>
                    <a:pt x="166" y="89"/>
                  </a:lnTo>
                  <a:lnTo>
                    <a:pt x="166" y="775"/>
                  </a:lnTo>
                  <a:lnTo>
                    <a:pt x="165" y="785"/>
                  </a:lnTo>
                  <a:lnTo>
                    <a:pt x="164" y="792"/>
                  </a:lnTo>
                  <a:lnTo>
                    <a:pt x="162" y="800"/>
                  </a:lnTo>
                  <a:lnTo>
                    <a:pt x="158" y="806"/>
                  </a:lnTo>
                  <a:lnTo>
                    <a:pt x="153" y="811"/>
                  </a:lnTo>
                  <a:lnTo>
                    <a:pt x="146" y="816"/>
                  </a:lnTo>
                  <a:lnTo>
                    <a:pt x="137" y="820"/>
                  </a:lnTo>
                  <a:lnTo>
                    <a:pt x="125" y="823"/>
                  </a:lnTo>
                  <a:lnTo>
                    <a:pt x="111" y="825"/>
                  </a:lnTo>
                  <a:lnTo>
                    <a:pt x="93" y="826"/>
                  </a:lnTo>
                  <a:lnTo>
                    <a:pt x="73" y="827"/>
                  </a:lnTo>
                  <a:lnTo>
                    <a:pt x="8" y="827"/>
                  </a:lnTo>
                  <a:lnTo>
                    <a:pt x="8" y="868"/>
                  </a:lnTo>
                  <a:lnTo>
                    <a:pt x="23" y="867"/>
                  </a:lnTo>
                  <a:lnTo>
                    <a:pt x="41" y="866"/>
                  </a:lnTo>
                  <a:lnTo>
                    <a:pt x="62" y="865"/>
                  </a:lnTo>
                  <a:lnTo>
                    <a:pt x="85" y="865"/>
                  </a:lnTo>
                  <a:lnTo>
                    <a:pt x="108" y="865"/>
                  </a:lnTo>
                  <a:lnTo>
                    <a:pt x="131" y="864"/>
                  </a:lnTo>
                  <a:lnTo>
                    <a:pt x="294" y="864"/>
                  </a:lnTo>
                  <a:lnTo>
                    <a:pt x="317" y="865"/>
                  </a:lnTo>
                  <a:lnTo>
                    <a:pt x="341" y="865"/>
                  </a:lnTo>
                  <a:lnTo>
                    <a:pt x="363" y="865"/>
                  </a:lnTo>
                  <a:lnTo>
                    <a:pt x="384" y="866"/>
                  </a:lnTo>
                  <a:lnTo>
                    <a:pt x="402" y="867"/>
                  </a:lnTo>
                  <a:lnTo>
                    <a:pt x="417" y="868"/>
                  </a:lnTo>
                  <a:lnTo>
                    <a:pt x="417" y="827"/>
                  </a:lnTo>
                  <a:lnTo>
                    <a:pt x="352" y="827"/>
                  </a:lnTo>
                  <a:lnTo>
                    <a:pt x="332" y="826"/>
                  </a:lnTo>
                  <a:lnTo>
                    <a:pt x="315" y="825"/>
                  </a:lnTo>
                  <a:lnTo>
                    <a:pt x="300" y="823"/>
                  </a:lnTo>
                  <a:lnTo>
                    <a:pt x="288" y="820"/>
                  </a:lnTo>
                  <a:lnTo>
                    <a:pt x="279" y="816"/>
                  </a:lnTo>
                  <a:lnTo>
                    <a:pt x="272" y="812"/>
                  </a:lnTo>
                  <a:lnTo>
                    <a:pt x="267" y="806"/>
                  </a:lnTo>
                  <a:lnTo>
                    <a:pt x="264" y="801"/>
                  </a:lnTo>
                  <a:lnTo>
                    <a:pt x="261" y="793"/>
                  </a:lnTo>
                  <a:lnTo>
                    <a:pt x="260" y="785"/>
                  </a:lnTo>
                  <a:lnTo>
                    <a:pt x="259" y="775"/>
                  </a:lnTo>
                  <a:lnTo>
                    <a:pt x="259" y="765"/>
                  </a:lnTo>
                  <a:lnTo>
                    <a:pt x="259" y="3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1991" y="3769"/>
              <a:ext cx="281" cy="1304"/>
            </a:xfrm>
            <a:custGeom>
              <a:avLst/>
              <a:gdLst/>
              <a:ahLst/>
              <a:cxnLst>
                <a:cxn ang="0">
                  <a:pos x="275" y="675"/>
                </a:cxn>
                <a:cxn ang="0">
                  <a:pos x="278" y="667"/>
                </a:cxn>
                <a:cxn ang="0">
                  <a:pos x="280" y="661"/>
                </a:cxn>
                <a:cxn ang="0">
                  <a:pos x="281" y="656"/>
                </a:cxn>
                <a:cxn ang="0">
                  <a:pos x="281" y="647"/>
                </a:cxn>
                <a:cxn ang="0">
                  <a:pos x="280" y="643"/>
                </a:cxn>
                <a:cxn ang="0">
                  <a:pos x="278" y="636"/>
                </a:cxn>
                <a:cxn ang="0">
                  <a:pos x="275" y="628"/>
                </a:cxn>
                <a:cxn ang="0">
                  <a:pos x="53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4" y="8"/>
                </a:cxn>
                <a:cxn ang="0">
                  <a:pos x="39" y="4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8" y="1"/>
                </a:cxn>
                <a:cxn ang="0">
                  <a:pos x="11" y="5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9"/>
                </a:cxn>
                <a:cxn ang="0">
                  <a:pos x="229" y="652"/>
                </a:cxn>
                <a:cxn ang="0">
                  <a:pos x="6" y="1255"/>
                </a:cxn>
                <a:cxn ang="0">
                  <a:pos x="3" y="1263"/>
                </a:cxn>
                <a:cxn ang="0">
                  <a:pos x="2" y="1269"/>
                </a:cxn>
                <a:cxn ang="0">
                  <a:pos x="1" y="1274"/>
                </a:cxn>
                <a:cxn ang="0">
                  <a:pos x="0" y="1276"/>
                </a:cxn>
                <a:cxn ang="0">
                  <a:pos x="0" y="1278"/>
                </a:cxn>
                <a:cxn ang="0">
                  <a:pos x="2" y="1286"/>
                </a:cxn>
                <a:cxn ang="0">
                  <a:pos x="5" y="1293"/>
                </a:cxn>
                <a:cxn ang="0">
                  <a:pos x="11" y="1299"/>
                </a:cxn>
                <a:cxn ang="0">
                  <a:pos x="18" y="1303"/>
                </a:cxn>
                <a:cxn ang="0">
                  <a:pos x="26" y="1304"/>
                </a:cxn>
                <a:cxn ang="0">
                  <a:pos x="33" y="1303"/>
                </a:cxn>
                <a:cxn ang="0">
                  <a:pos x="38" y="1300"/>
                </a:cxn>
                <a:cxn ang="0">
                  <a:pos x="43" y="1297"/>
                </a:cxn>
                <a:cxn ang="0">
                  <a:pos x="46" y="1291"/>
                </a:cxn>
                <a:cxn ang="0">
                  <a:pos x="49" y="1284"/>
                </a:cxn>
                <a:cxn ang="0">
                  <a:pos x="52" y="1278"/>
                </a:cxn>
                <a:cxn ang="0">
                  <a:pos x="275" y="675"/>
                </a:cxn>
              </a:cxnLst>
              <a:rect l="0" t="0" r="r" b="b"/>
              <a:pathLst>
                <a:path w="281" h="1304">
                  <a:moveTo>
                    <a:pt x="275" y="675"/>
                  </a:moveTo>
                  <a:lnTo>
                    <a:pt x="278" y="667"/>
                  </a:lnTo>
                  <a:lnTo>
                    <a:pt x="280" y="661"/>
                  </a:lnTo>
                  <a:lnTo>
                    <a:pt x="281" y="656"/>
                  </a:lnTo>
                  <a:lnTo>
                    <a:pt x="281" y="647"/>
                  </a:lnTo>
                  <a:lnTo>
                    <a:pt x="280" y="643"/>
                  </a:lnTo>
                  <a:lnTo>
                    <a:pt x="278" y="636"/>
                  </a:lnTo>
                  <a:lnTo>
                    <a:pt x="275" y="628"/>
                  </a:lnTo>
                  <a:lnTo>
                    <a:pt x="53" y="28"/>
                  </a:lnTo>
                  <a:lnTo>
                    <a:pt x="50" y="21"/>
                  </a:lnTo>
                  <a:lnTo>
                    <a:pt x="47" y="14"/>
                  </a:lnTo>
                  <a:lnTo>
                    <a:pt x="44" y="8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8" y="1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229" y="652"/>
                  </a:lnTo>
                  <a:lnTo>
                    <a:pt x="6" y="1255"/>
                  </a:lnTo>
                  <a:lnTo>
                    <a:pt x="3" y="1263"/>
                  </a:lnTo>
                  <a:lnTo>
                    <a:pt x="2" y="1269"/>
                  </a:lnTo>
                  <a:lnTo>
                    <a:pt x="1" y="1274"/>
                  </a:lnTo>
                  <a:lnTo>
                    <a:pt x="0" y="1276"/>
                  </a:lnTo>
                  <a:lnTo>
                    <a:pt x="0" y="1278"/>
                  </a:lnTo>
                  <a:lnTo>
                    <a:pt x="2" y="1286"/>
                  </a:lnTo>
                  <a:lnTo>
                    <a:pt x="5" y="1293"/>
                  </a:lnTo>
                  <a:lnTo>
                    <a:pt x="11" y="1299"/>
                  </a:lnTo>
                  <a:lnTo>
                    <a:pt x="18" y="1303"/>
                  </a:lnTo>
                  <a:lnTo>
                    <a:pt x="26" y="1304"/>
                  </a:lnTo>
                  <a:lnTo>
                    <a:pt x="33" y="1303"/>
                  </a:lnTo>
                  <a:lnTo>
                    <a:pt x="38" y="1300"/>
                  </a:lnTo>
                  <a:lnTo>
                    <a:pt x="43" y="1297"/>
                  </a:lnTo>
                  <a:lnTo>
                    <a:pt x="46" y="1291"/>
                  </a:lnTo>
                  <a:lnTo>
                    <a:pt x="49" y="1284"/>
                  </a:lnTo>
                  <a:lnTo>
                    <a:pt x="52" y="1278"/>
                  </a:lnTo>
                  <a:lnTo>
                    <a:pt x="275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6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8738191" y="3429888"/>
            <a:ext cx="244348" cy="269113"/>
            <a:chOff x="1328" y="3769"/>
            <a:chExt cx="1184" cy="1304"/>
          </a:xfrm>
        </p:grpSpPr>
        <p:sp>
          <p:nvSpPr>
            <p:cNvPr id="91" name="Freeform 70"/>
            <p:cNvSpPr>
              <a:spLocks/>
            </p:cNvSpPr>
            <p:nvPr/>
          </p:nvSpPr>
          <p:spPr bwMode="auto">
            <a:xfrm>
              <a:off x="1328" y="3769"/>
              <a:ext cx="51" cy="1304"/>
            </a:xfrm>
            <a:custGeom>
              <a:avLst/>
              <a:gdLst/>
              <a:ahLst/>
              <a:cxnLst>
                <a:cxn ang="0">
                  <a:pos x="51" y="43"/>
                </a:cxn>
                <a:cxn ang="0">
                  <a:pos x="51" y="36"/>
                </a:cxn>
                <a:cxn ang="0">
                  <a:pos x="50" y="28"/>
                </a:cxn>
                <a:cxn ang="0">
                  <a:pos x="50" y="21"/>
                </a:cxn>
                <a:cxn ang="0">
                  <a:pos x="48" y="14"/>
                </a:cxn>
                <a:cxn ang="0">
                  <a:pos x="45" y="9"/>
                </a:cxn>
                <a:cxn ang="0">
                  <a:pos x="40" y="4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7" y="1"/>
                </a:cxn>
                <a:cxn ang="0">
                  <a:pos x="11" y="4"/>
                </a:cxn>
                <a:cxn ang="0">
                  <a:pos x="7" y="9"/>
                </a:cxn>
                <a:cxn ang="0">
                  <a:pos x="3" y="14"/>
                </a:cxn>
                <a:cxn ang="0">
                  <a:pos x="2" y="21"/>
                </a:cxn>
                <a:cxn ang="0">
                  <a:pos x="0" y="28"/>
                </a:cxn>
                <a:cxn ang="0">
                  <a:pos x="0" y="1276"/>
                </a:cxn>
                <a:cxn ang="0">
                  <a:pos x="2" y="1283"/>
                </a:cxn>
                <a:cxn ang="0">
                  <a:pos x="3" y="1290"/>
                </a:cxn>
                <a:cxn ang="0">
                  <a:pos x="7" y="1295"/>
                </a:cxn>
                <a:cxn ang="0">
                  <a:pos x="11" y="1300"/>
                </a:cxn>
                <a:cxn ang="0">
                  <a:pos x="17" y="1303"/>
                </a:cxn>
                <a:cxn ang="0">
                  <a:pos x="26" y="1304"/>
                </a:cxn>
                <a:cxn ang="0">
                  <a:pos x="34" y="1303"/>
                </a:cxn>
                <a:cxn ang="0">
                  <a:pos x="40" y="1300"/>
                </a:cxn>
                <a:cxn ang="0">
                  <a:pos x="45" y="1295"/>
                </a:cxn>
                <a:cxn ang="0">
                  <a:pos x="48" y="1290"/>
                </a:cxn>
                <a:cxn ang="0">
                  <a:pos x="50" y="1283"/>
                </a:cxn>
                <a:cxn ang="0">
                  <a:pos x="50" y="1276"/>
                </a:cxn>
                <a:cxn ang="0">
                  <a:pos x="51" y="1268"/>
                </a:cxn>
                <a:cxn ang="0">
                  <a:pos x="51" y="1261"/>
                </a:cxn>
                <a:cxn ang="0">
                  <a:pos x="51" y="43"/>
                </a:cxn>
              </a:cxnLst>
              <a:rect l="0" t="0" r="r" b="b"/>
              <a:pathLst>
                <a:path w="51" h="1304">
                  <a:moveTo>
                    <a:pt x="51" y="43"/>
                  </a:moveTo>
                  <a:lnTo>
                    <a:pt x="51" y="36"/>
                  </a:lnTo>
                  <a:lnTo>
                    <a:pt x="50" y="28"/>
                  </a:lnTo>
                  <a:lnTo>
                    <a:pt x="50" y="21"/>
                  </a:lnTo>
                  <a:lnTo>
                    <a:pt x="48" y="14"/>
                  </a:lnTo>
                  <a:lnTo>
                    <a:pt x="45" y="9"/>
                  </a:lnTo>
                  <a:lnTo>
                    <a:pt x="40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7" y="1"/>
                  </a:lnTo>
                  <a:lnTo>
                    <a:pt x="11" y="4"/>
                  </a:lnTo>
                  <a:lnTo>
                    <a:pt x="7" y="9"/>
                  </a:lnTo>
                  <a:lnTo>
                    <a:pt x="3" y="14"/>
                  </a:lnTo>
                  <a:lnTo>
                    <a:pt x="2" y="21"/>
                  </a:lnTo>
                  <a:lnTo>
                    <a:pt x="0" y="28"/>
                  </a:lnTo>
                  <a:lnTo>
                    <a:pt x="0" y="1276"/>
                  </a:lnTo>
                  <a:lnTo>
                    <a:pt x="2" y="1283"/>
                  </a:lnTo>
                  <a:lnTo>
                    <a:pt x="3" y="1290"/>
                  </a:lnTo>
                  <a:lnTo>
                    <a:pt x="7" y="1295"/>
                  </a:lnTo>
                  <a:lnTo>
                    <a:pt x="11" y="1300"/>
                  </a:lnTo>
                  <a:lnTo>
                    <a:pt x="17" y="1303"/>
                  </a:lnTo>
                  <a:lnTo>
                    <a:pt x="26" y="1304"/>
                  </a:lnTo>
                  <a:lnTo>
                    <a:pt x="34" y="1303"/>
                  </a:lnTo>
                  <a:lnTo>
                    <a:pt x="40" y="1300"/>
                  </a:lnTo>
                  <a:lnTo>
                    <a:pt x="45" y="1295"/>
                  </a:lnTo>
                  <a:lnTo>
                    <a:pt x="48" y="1290"/>
                  </a:lnTo>
                  <a:lnTo>
                    <a:pt x="50" y="1283"/>
                  </a:lnTo>
                  <a:lnTo>
                    <a:pt x="50" y="1276"/>
                  </a:lnTo>
                  <a:lnTo>
                    <a:pt x="51" y="1268"/>
                  </a:lnTo>
                  <a:lnTo>
                    <a:pt x="51" y="1261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1"/>
            <p:cNvSpPr>
              <a:spLocks noEditPoints="1"/>
            </p:cNvSpPr>
            <p:nvPr/>
          </p:nvSpPr>
          <p:spPr bwMode="auto">
            <a:xfrm>
              <a:off x="1578" y="3879"/>
              <a:ext cx="532" cy="896"/>
            </a:xfrm>
            <a:custGeom>
              <a:avLst/>
              <a:gdLst/>
              <a:ahLst/>
              <a:cxnLst>
                <a:cxn ang="0">
                  <a:pos x="530" y="372"/>
                </a:cxn>
                <a:cxn ang="0">
                  <a:pos x="517" y="257"/>
                </a:cxn>
                <a:cxn ang="0">
                  <a:pos x="482" y="146"/>
                </a:cxn>
                <a:cxn ang="0">
                  <a:pos x="439" y="78"/>
                </a:cxn>
                <a:cxn ang="0">
                  <a:pos x="389" y="35"/>
                </a:cxn>
                <a:cxn ang="0">
                  <a:pos x="339" y="11"/>
                </a:cxn>
                <a:cxn ang="0">
                  <a:pos x="292" y="1"/>
                </a:cxn>
                <a:cxn ang="0">
                  <a:pos x="249" y="0"/>
                </a:cxn>
                <a:cxn ang="0">
                  <a:pos x="194" y="10"/>
                </a:cxn>
                <a:cxn ang="0">
                  <a:pos x="139" y="37"/>
                </a:cxn>
                <a:cxn ang="0">
                  <a:pos x="89" y="84"/>
                </a:cxn>
                <a:cxn ang="0">
                  <a:pos x="47" y="155"/>
                </a:cxn>
                <a:cxn ang="0">
                  <a:pos x="14" y="261"/>
                </a:cxn>
                <a:cxn ang="0">
                  <a:pos x="2" y="373"/>
                </a:cxn>
                <a:cxn ang="0">
                  <a:pos x="0" y="484"/>
                </a:cxn>
                <a:cxn ang="0">
                  <a:pos x="7" y="589"/>
                </a:cxn>
                <a:cxn ang="0">
                  <a:pos x="29" y="697"/>
                </a:cxn>
                <a:cxn ang="0">
                  <a:pos x="71" y="790"/>
                </a:cxn>
                <a:cxn ang="0">
                  <a:pos x="122" y="846"/>
                </a:cxn>
                <a:cxn ang="0">
                  <a:pos x="177" y="879"/>
                </a:cxn>
                <a:cxn ang="0">
                  <a:pos x="233" y="894"/>
                </a:cxn>
                <a:cxn ang="0">
                  <a:pos x="282" y="896"/>
                </a:cxn>
                <a:cxn ang="0">
                  <a:pos x="335" y="887"/>
                </a:cxn>
                <a:cxn ang="0">
                  <a:pos x="389" y="862"/>
                </a:cxn>
                <a:cxn ang="0">
                  <a:pos x="441" y="816"/>
                </a:cxn>
                <a:cxn ang="0">
                  <a:pos x="485" y="745"/>
                </a:cxn>
                <a:cxn ang="0">
                  <a:pos x="518" y="639"/>
                </a:cxn>
                <a:cxn ang="0">
                  <a:pos x="531" y="528"/>
                </a:cxn>
                <a:cxn ang="0">
                  <a:pos x="266" y="868"/>
                </a:cxn>
                <a:cxn ang="0">
                  <a:pos x="231" y="863"/>
                </a:cxn>
                <a:cxn ang="0">
                  <a:pos x="194" y="845"/>
                </a:cxn>
                <a:cxn ang="0">
                  <a:pos x="159" y="811"/>
                </a:cxn>
                <a:cxn ang="0">
                  <a:pos x="132" y="758"/>
                </a:cxn>
                <a:cxn ang="0">
                  <a:pos x="115" y="683"/>
                </a:cxn>
                <a:cxn ang="0">
                  <a:pos x="108" y="589"/>
                </a:cxn>
                <a:cxn ang="0">
                  <a:pos x="105" y="492"/>
                </a:cxn>
                <a:cxn ang="0">
                  <a:pos x="108" y="270"/>
                </a:cxn>
                <a:cxn ang="0">
                  <a:pos x="121" y="168"/>
                </a:cxn>
                <a:cxn ang="0">
                  <a:pos x="145" y="104"/>
                </a:cxn>
                <a:cxn ang="0">
                  <a:pos x="176" y="62"/>
                </a:cxn>
                <a:cxn ang="0">
                  <a:pos x="210" y="40"/>
                </a:cxn>
                <a:cxn ang="0">
                  <a:pos x="242" y="30"/>
                </a:cxn>
                <a:cxn ang="0">
                  <a:pos x="274" y="28"/>
                </a:cxn>
                <a:cxn ang="0">
                  <a:pos x="306" y="35"/>
                </a:cxn>
                <a:cxn ang="0">
                  <a:pos x="341" y="52"/>
                </a:cxn>
                <a:cxn ang="0">
                  <a:pos x="375" y="83"/>
                </a:cxn>
                <a:cxn ang="0">
                  <a:pos x="402" y="134"/>
                </a:cxn>
                <a:cxn ang="0">
                  <a:pos x="420" y="214"/>
                </a:cxn>
                <a:cxn ang="0">
                  <a:pos x="426" y="323"/>
                </a:cxn>
                <a:cxn ang="0">
                  <a:pos x="428" y="493"/>
                </a:cxn>
                <a:cxn ang="0">
                  <a:pos x="420" y="654"/>
                </a:cxn>
                <a:cxn ang="0">
                  <a:pos x="401" y="756"/>
                </a:cxn>
                <a:cxn ang="0">
                  <a:pos x="372" y="813"/>
                </a:cxn>
                <a:cxn ang="0">
                  <a:pos x="334" y="848"/>
                </a:cxn>
                <a:cxn ang="0">
                  <a:pos x="293" y="865"/>
                </a:cxn>
              </a:cxnLst>
              <a:rect l="0" t="0" r="r" b="b"/>
              <a:pathLst>
                <a:path w="532" h="896">
                  <a:moveTo>
                    <a:pt x="532" y="450"/>
                  </a:moveTo>
                  <a:lnTo>
                    <a:pt x="532" y="412"/>
                  </a:lnTo>
                  <a:lnTo>
                    <a:pt x="530" y="372"/>
                  </a:lnTo>
                  <a:lnTo>
                    <a:pt x="528" y="333"/>
                  </a:lnTo>
                  <a:lnTo>
                    <a:pt x="524" y="295"/>
                  </a:lnTo>
                  <a:lnTo>
                    <a:pt x="517" y="257"/>
                  </a:lnTo>
                  <a:lnTo>
                    <a:pt x="508" y="219"/>
                  </a:lnTo>
                  <a:lnTo>
                    <a:pt x="496" y="182"/>
                  </a:lnTo>
                  <a:lnTo>
                    <a:pt x="482" y="146"/>
                  </a:lnTo>
                  <a:lnTo>
                    <a:pt x="469" y="120"/>
                  </a:lnTo>
                  <a:lnTo>
                    <a:pt x="454" y="98"/>
                  </a:lnTo>
                  <a:lnTo>
                    <a:pt x="439" y="78"/>
                  </a:lnTo>
                  <a:lnTo>
                    <a:pt x="423" y="62"/>
                  </a:lnTo>
                  <a:lnTo>
                    <a:pt x="407" y="47"/>
                  </a:lnTo>
                  <a:lnTo>
                    <a:pt x="389" y="35"/>
                  </a:lnTo>
                  <a:lnTo>
                    <a:pt x="372" y="26"/>
                  </a:lnTo>
                  <a:lnTo>
                    <a:pt x="356" y="17"/>
                  </a:lnTo>
                  <a:lnTo>
                    <a:pt x="339" y="11"/>
                  </a:lnTo>
                  <a:lnTo>
                    <a:pt x="322" y="7"/>
                  </a:lnTo>
                  <a:lnTo>
                    <a:pt x="307" y="3"/>
                  </a:lnTo>
                  <a:lnTo>
                    <a:pt x="292" y="1"/>
                  </a:lnTo>
                  <a:lnTo>
                    <a:pt x="279" y="0"/>
                  </a:lnTo>
                  <a:lnTo>
                    <a:pt x="267" y="0"/>
                  </a:lnTo>
                  <a:lnTo>
                    <a:pt x="249" y="0"/>
                  </a:lnTo>
                  <a:lnTo>
                    <a:pt x="231" y="2"/>
                  </a:lnTo>
                  <a:lnTo>
                    <a:pt x="212" y="5"/>
                  </a:lnTo>
                  <a:lnTo>
                    <a:pt x="194" y="10"/>
                  </a:lnTo>
                  <a:lnTo>
                    <a:pt x="175" y="17"/>
                  </a:lnTo>
                  <a:lnTo>
                    <a:pt x="157" y="26"/>
                  </a:lnTo>
                  <a:lnTo>
                    <a:pt x="139" y="37"/>
                  </a:lnTo>
                  <a:lnTo>
                    <a:pt x="121" y="50"/>
                  </a:lnTo>
                  <a:lnTo>
                    <a:pt x="105" y="66"/>
                  </a:lnTo>
                  <a:lnTo>
                    <a:pt x="89" y="84"/>
                  </a:lnTo>
                  <a:lnTo>
                    <a:pt x="73" y="104"/>
                  </a:lnTo>
                  <a:lnTo>
                    <a:pt x="60" y="128"/>
                  </a:lnTo>
                  <a:lnTo>
                    <a:pt x="47" y="155"/>
                  </a:lnTo>
                  <a:lnTo>
                    <a:pt x="33" y="189"/>
                  </a:lnTo>
                  <a:lnTo>
                    <a:pt x="22" y="224"/>
                  </a:lnTo>
                  <a:lnTo>
                    <a:pt x="14" y="261"/>
                  </a:lnTo>
                  <a:lnTo>
                    <a:pt x="8" y="297"/>
                  </a:lnTo>
                  <a:lnTo>
                    <a:pt x="4" y="335"/>
                  </a:lnTo>
                  <a:lnTo>
                    <a:pt x="2" y="373"/>
                  </a:lnTo>
                  <a:lnTo>
                    <a:pt x="1" y="412"/>
                  </a:lnTo>
                  <a:lnTo>
                    <a:pt x="0" y="450"/>
                  </a:lnTo>
                  <a:lnTo>
                    <a:pt x="0" y="484"/>
                  </a:lnTo>
                  <a:lnTo>
                    <a:pt x="1" y="518"/>
                  </a:lnTo>
                  <a:lnTo>
                    <a:pt x="3" y="554"/>
                  </a:lnTo>
                  <a:lnTo>
                    <a:pt x="7" y="589"/>
                  </a:lnTo>
                  <a:lnTo>
                    <a:pt x="12" y="625"/>
                  </a:lnTo>
                  <a:lnTo>
                    <a:pt x="19" y="661"/>
                  </a:lnTo>
                  <a:lnTo>
                    <a:pt x="29" y="697"/>
                  </a:lnTo>
                  <a:lnTo>
                    <a:pt x="41" y="731"/>
                  </a:lnTo>
                  <a:lnTo>
                    <a:pt x="57" y="765"/>
                  </a:lnTo>
                  <a:lnTo>
                    <a:pt x="71" y="790"/>
                  </a:lnTo>
                  <a:lnTo>
                    <a:pt x="87" y="811"/>
                  </a:lnTo>
                  <a:lnTo>
                    <a:pt x="104" y="830"/>
                  </a:lnTo>
                  <a:lnTo>
                    <a:pt x="122" y="846"/>
                  </a:lnTo>
                  <a:lnTo>
                    <a:pt x="140" y="860"/>
                  </a:lnTo>
                  <a:lnTo>
                    <a:pt x="159" y="870"/>
                  </a:lnTo>
                  <a:lnTo>
                    <a:pt x="177" y="879"/>
                  </a:lnTo>
                  <a:lnTo>
                    <a:pt x="196" y="886"/>
                  </a:lnTo>
                  <a:lnTo>
                    <a:pt x="215" y="891"/>
                  </a:lnTo>
                  <a:lnTo>
                    <a:pt x="233" y="894"/>
                  </a:lnTo>
                  <a:lnTo>
                    <a:pt x="250" y="896"/>
                  </a:lnTo>
                  <a:lnTo>
                    <a:pt x="266" y="896"/>
                  </a:lnTo>
                  <a:lnTo>
                    <a:pt x="282" y="896"/>
                  </a:lnTo>
                  <a:lnTo>
                    <a:pt x="299" y="895"/>
                  </a:lnTo>
                  <a:lnTo>
                    <a:pt x="316" y="891"/>
                  </a:lnTo>
                  <a:lnTo>
                    <a:pt x="335" y="887"/>
                  </a:lnTo>
                  <a:lnTo>
                    <a:pt x="353" y="881"/>
                  </a:lnTo>
                  <a:lnTo>
                    <a:pt x="371" y="872"/>
                  </a:lnTo>
                  <a:lnTo>
                    <a:pt x="389" y="862"/>
                  </a:lnTo>
                  <a:lnTo>
                    <a:pt x="407" y="849"/>
                  </a:lnTo>
                  <a:lnTo>
                    <a:pt x="424" y="834"/>
                  </a:lnTo>
                  <a:lnTo>
                    <a:pt x="441" y="816"/>
                  </a:lnTo>
                  <a:lnTo>
                    <a:pt x="457" y="796"/>
                  </a:lnTo>
                  <a:lnTo>
                    <a:pt x="472" y="772"/>
                  </a:lnTo>
                  <a:lnTo>
                    <a:pt x="485" y="745"/>
                  </a:lnTo>
                  <a:lnTo>
                    <a:pt x="499" y="711"/>
                  </a:lnTo>
                  <a:lnTo>
                    <a:pt x="510" y="676"/>
                  </a:lnTo>
                  <a:lnTo>
                    <a:pt x="518" y="639"/>
                  </a:lnTo>
                  <a:lnTo>
                    <a:pt x="524" y="603"/>
                  </a:lnTo>
                  <a:lnTo>
                    <a:pt x="528" y="565"/>
                  </a:lnTo>
                  <a:lnTo>
                    <a:pt x="531" y="528"/>
                  </a:lnTo>
                  <a:lnTo>
                    <a:pt x="532" y="489"/>
                  </a:lnTo>
                  <a:lnTo>
                    <a:pt x="532" y="450"/>
                  </a:lnTo>
                  <a:close/>
                  <a:moveTo>
                    <a:pt x="266" y="868"/>
                  </a:moveTo>
                  <a:lnTo>
                    <a:pt x="255" y="867"/>
                  </a:lnTo>
                  <a:lnTo>
                    <a:pt x="243" y="866"/>
                  </a:lnTo>
                  <a:lnTo>
                    <a:pt x="231" y="863"/>
                  </a:lnTo>
                  <a:lnTo>
                    <a:pt x="219" y="858"/>
                  </a:lnTo>
                  <a:lnTo>
                    <a:pt x="207" y="853"/>
                  </a:lnTo>
                  <a:lnTo>
                    <a:pt x="194" y="845"/>
                  </a:lnTo>
                  <a:lnTo>
                    <a:pt x="182" y="836"/>
                  </a:lnTo>
                  <a:lnTo>
                    <a:pt x="170" y="825"/>
                  </a:lnTo>
                  <a:lnTo>
                    <a:pt x="159" y="811"/>
                  </a:lnTo>
                  <a:lnTo>
                    <a:pt x="150" y="796"/>
                  </a:lnTo>
                  <a:lnTo>
                    <a:pt x="140" y="778"/>
                  </a:lnTo>
                  <a:lnTo>
                    <a:pt x="132" y="758"/>
                  </a:lnTo>
                  <a:lnTo>
                    <a:pt x="124" y="735"/>
                  </a:lnTo>
                  <a:lnTo>
                    <a:pt x="119" y="710"/>
                  </a:lnTo>
                  <a:lnTo>
                    <a:pt x="115" y="683"/>
                  </a:lnTo>
                  <a:lnTo>
                    <a:pt x="111" y="653"/>
                  </a:lnTo>
                  <a:lnTo>
                    <a:pt x="109" y="621"/>
                  </a:lnTo>
                  <a:lnTo>
                    <a:pt x="108" y="589"/>
                  </a:lnTo>
                  <a:lnTo>
                    <a:pt x="107" y="556"/>
                  </a:lnTo>
                  <a:lnTo>
                    <a:pt x="106" y="523"/>
                  </a:lnTo>
                  <a:lnTo>
                    <a:pt x="105" y="492"/>
                  </a:lnTo>
                  <a:lnTo>
                    <a:pt x="105" y="351"/>
                  </a:lnTo>
                  <a:lnTo>
                    <a:pt x="107" y="310"/>
                  </a:lnTo>
                  <a:lnTo>
                    <a:pt x="108" y="270"/>
                  </a:lnTo>
                  <a:lnTo>
                    <a:pt x="111" y="231"/>
                  </a:lnTo>
                  <a:lnTo>
                    <a:pt x="115" y="195"/>
                  </a:lnTo>
                  <a:lnTo>
                    <a:pt x="121" y="168"/>
                  </a:lnTo>
                  <a:lnTo>
                    <a:pt x="127" y="143"/>
                  </a:lnTo>
                  <a:lnTo>
                    <a:pt x="135" y="122"/>
                  </a:lnTo>
                  <a:lnTo>
                    <a:pt x="145" y="104"/>
                  </a:lnTo>
                  <a:lnTo>
                    <a:pt x="154" y="87"/>
                  </a:lnTo>
                  <a:lnTo>
                    <a:pt x="165" y="74"/>
                  </a:lnTo>
                  <a:lnTo>
                    <a:pt x="176" y="62"/>
                  </a:lnTo>
                  <a:lnTo>
                    <a:pt x="188" y="54"/>
                  </a:lnTo>
                  <a:lnTo>
                    <a:pt x="199" y="46"/>
                  </a:lnTo>
                  <a:lnTo>
                    <a:pt x="210" y="40"/>
                  </a:lnTo>
                  <a:lnTo>
                    <a:pt x="222" y="35"/>
                  </a:lnTo>
                  <a:lnTo>
                    <a:pt x="232" y="32"/>
                  </a:lnTo>
                  <a:lnTo>
                    <a:pt x="242" y="30"/>
                  </a:lnTo>
                  <a:lnTo>
                    <a:pt x="251" y="29"/>
                  </a:lnTo>
                  <a:lnTo>
                    <a:pt x="259" y="28"/>
                  </a:lnTo>
                  <a:lnTo>
                    <a:pt x="274" y="28"/>
                  </a:lnTo>
                  <a:lnTo>
                    <a:pt x="284" y="29"/>
                  </a:lnTo>
                  <a:lnTo>
                    <a:pt x="295" y="31"/>
                  </a:lnTo>
                  <a:lnTo>
                    <a:pt x="306" y="35"/>
                  </a:lnTo>
                  <a:lnTo>
                    <a:pt x="317" y="39"/>
                  </a:lnTo>
                  <a:lnTo>
                    <a:pt x="329" y="45"/>
                  </a:lnTo>
                  <a:lnTo>
                    <a:pt x="341" y="52"/>
                  </a:lnTo>
                  <a:lnTo>
                    <a:pt x="353" y="61"/>
                  </a:lnTo>
                  <a:lnTo>
                    <a:pt x="364" y="71"/>
                  </a:lnTo>
                  <a:lnTo>
                    <a:pt x="375" y="83"/>
                  </a:lnTo>
                  <a:lnTo>
                    <a:pt x="385" y="98"/>
                  </a:lnTo>
                  <a:lnTo>
                    <a:pt x="394" y="115"/>
                  </a:lnTo>
                  <a:lnTo>
                    <a:pt x="402" y="134"/>
                  </a:lnTo>
                  <a:lnTo>
                    <a:pt x="409" y="156"/>
                  </a:lnTo>
                  <a:lnTo>
                    <a:pt x="415" y="181"/>
                  </a:lnTo>
                  <a:lnTo>
                    <a:pt x="420" y="214"/>
                  </a:lnTo>
                  <a:lnTo>
                    <a:pt x="423" y="248"/>
                  </a:lnTo>
                  <a:lnTo>
                    <a:pt x="425" y="285"/>
                  </a:lnTo>
                  <a:lnTo>
                    <a:pt x="426" y="323"/>
                  </a:lnTo>
                  <a:lnTo>
                    <a:pt x="427" y="361"/>
                  </a:lnTo>
                  <a:lnTo>
                    <a:pt x="428" y="399"/>
                  </a:lnTo>
                  <a:lnTo>
                    <a:pt x="428" y="493"/>
                  </a:lnTo>
                  <a:lnTo>
                    <a:pt x="426" y="548"/>
                  </a:lnTo>
                  <a:lnTo>
                    <a:pt x="424" y="602"/>
                  </a:lnTo>
                  <a:lnTo>
                    <a:pt x="420" y="654"/>
                  </a:lnTo>
                  <a:lnTo>
                    <a:pt x="413" y="705"/>
                  </a:lnTo>
                  <a:lnTo>
                    <a:pt x="408" y="732"/>
                  </a:lnTo>
                  <a:lnTo>
                    <a:pt x="401" y="756"/>
                  </a:lnTo>
                  <a:lnTo>
                    <a:pt x="393" y="778"/>
                  </a:lnTo>
                  <a:lnTo>
                    <a:pt x="383" y="796"/>
                  </a:lnTo>
                  <a:lnTo>
                    <a:pt x="372" y="813"/>
                  </a:lnTo>
                  <a:lnTo>
                    <a:pt x="360" y="827"/>
                  </a:lnTo>
                  <a:lnTo>
                    <a:pt x="348" y="839"/>
                  </a:lnTo>
                  <a:lnTo>
                    <a:pt x="334" y="848"/>
                  </a:lnTo>
                  <a:lnTo>
                    <a:pt x="321" y="855"/>
                  </a:lnTo>
                  <a:lnTo>
                    <a:pt x="306" y="861"/>
                  </a:lnTo>
                  <a:lnTo>
                    <a:pt x="293" y="865"/>
                  </a:lnTo>
                  <a:lnTo>
                    <a:pt x="279" y="867"/>
                  </a:lnTo>
                  <a:lnTo>
                    <a:pt x="266" y="8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2"/>
            <p:cNvSpPr>
              <a:spLocks/>
            </p:cNvSpPr>
            <p:nvPr/>
          </p:nvSpPr>
          <p:spPr bwMode="auto">
            <a:xfrm>
              <a:off x="2231" y="3769"/>
              <a:ext cx="281" cy="1304"/>
            </a:xfrm>
            <a:custGeom>
              <a:avLst/>
              <a:gdLst/>
              <a:ahLst/>
              <a:cxnLst>
                <a:cxn ang="0">
                  <a:pos x="275" y="675"/>
                </a:cxn>
                <a:cxn ang="0">
                  <a:pos x="278" y="667"/>
                </a:cxn>
                <a:cxn ang="0">
                  <a:pos x="280" y="661"/>
                </a:cxn>
                <a:cxn ang="0">
                  <a:pos x="281" y="656"/>
                </a:cxn>
                <a:cxn ang="0">
                  <a:pos x="281" y="647"/>
                </a:cxn>
                <a:cxn ang="0">
                  <a:pos x="280" y="643"/>
                </a:cxn>
                <a:cxn ang="0">
                  <a:pos x="278" y="636"/>
                </a:cxn>
                <a:cxn ang="0">
                  <a:pos x="275" y="628"/>
                </a:cxn>
                <a:cxn ang="0">
                  <a:pos x="53" y="28"/>
                </a:cxn>
                <a:cxn ang="0">
                  <a:pos x="50" y="21"/>
                </a:cxn>
                <a:cxn ang="0">
                  <a:pos x="47" y="14"/>
                </a:cxn>
                <a:cxn ang="0">
                  <a:pos x="44" y="8"/>
                </a:cxn>
                <a:cxn ang="0">
                  <a:pos x="39" y="4"/>
                </a:cxn>
                <a:cxn ang="0">
                  <a:pos x="34" y="1"/>
                </a:cxn>
                <a:cxn ang="0">
                  <a:pos x="26" y="0"/>
                </a:cxn>
                <a:cxn ang="0">
                  <a:pos x="18" y="1"/>
                </a:cxn>
                <a:cxn ang="0">
                  <a:pos x="11" y="5"/>
                </a:cxn>
                <a:cxn ang="0">
                  <a:pos x="5" y="11"/>
                </a:cxn>
                <a:cxn ang="0">
                  <a:pos x="2" y="18"/>
                </a:cxn>
                <a:cxn ang="0">
                  <a:pos x="0" y="26"/>
                </a:cxn>
                <a:cxn ang="0">
                  <a:pos x="0" y="27"/>
                </a:cxn>
                <a:cxn ang="0">
                  <a:pos x="1" y="30"/>
                </a:cxn>
                <a:cxn ang="0">
                  <a:pos x="2" y="35"/>
                </a:cxn>
                <a:cxn ang="0">
                  <a:pos x="3" y="41"/>
                </a:cxn>
                <a:cxn ang="0">
                  <a:pos x="6" y="49"/>
                </a:cxn>
                <a:cxn ang="0">
                  <a:pos x="229" y="652"/>
                </a:cxn>
                <a:cxn ang="0">
                  <a:pos x="6" y="1255"/>
                </a:cxn>
                <a:cxn ang="0">
                  <a:pos x="3" y="1263"/>
                </a:cxn>
                <a:cxn ang="0">
                  <a:pos x="2" y="1269"/>
                </a:cxn>
                <a:cxn ang="0">
                  <a:pos x="1" y="1274"/>
                </a:cxn>
                <a:cxn ang="0">
                  <a:pos x="0" y="1276"/>
                </a:cxn>
                <a:cxn ang="0">
                  <a:pos x="0" y="1278"/>
                </a:cxn>
                <a:cxn ang="0">
                  <a:pos x="2" y="1286"/>
                </a:cxn>
                <a:cxn ang="0">
                  <a:pos x="5" y="1293"/>
                </a:cxn>
                <a:cxn ang="0">
                  <a:pos x="11" y="1299"/>
                </a:cxn>
                <a:cxn ang="0">
                  <a:pos x="18" y="1303"/>
                </a:cxn>
                <a:cxn ang="0">
                  <a:pos x="26" y="1304"/>
                </a:cxn>
                <a:cxn ang="0">
                  <a:pos x="33" y="1303"/>
                </a:cxn>
                <a:cxn ang="0">
                  <a:pos x="38" y="1300"/>
                </a:cxn>
                <a:cxn ang="0">
                  <a:pos x="43" y="1297"/>
                </a:cxn>
                <a:cxn ang="0">
                  <a:pos x="46" y="1291"/>
                </a:cxn>
                <a:cxn ang="0">
                  <a:pos x="49" y="1284"/>
                </a:cxn>
                <a:cxn ang="0">
                  <a:pos x="52" y="1278"/>
                </a:cxn>
                <a:cxn ang="0">
                  <a:pos x="275" y="675"/>
                </a:cxn>
              </a:cxnLst>
              <a:rect l="0" t="0" r="r" b="b"/>
              <a:pathLst>
                <a:path w="281" h="1304">
                  <a:moveTo>
                    <a:pt x="275" y="675"/>
                  </a:moveTo>
                  <a:lnTo>
                    <a:pt x="278" y="667"/>
                  </a:lnTo>
                  <a:lnTo>
                    <a:pt x="280" y="661"/>
                  </a:lnTo>
                  <a:lnTo>
                    <a:pt x="281" y="656"/>
                  </a:lnTo>
                  <a:lnTo>
                    <a:pt x="281" y="647"/>
                  </a:lnTo>
                  <a:lnTo>
                    <a:pt x="280" y="643"/>
                  </a:lnTo>
                  <a:lnTo>
                    <a:pt x="278" y="636"/>
                  </a:lnTo>
                  <a:lnTo>
                    <a:pt x="275" y="628"/>
                  </a:lnTo>
                  <a:lnTo>
                    <a:pt x="53" y="28"/>
                  </a:lnTo>
                  <a:lnTo>
                    <a:pt x="50" y="21"/>
                  </a:lnTo>
                  <a:lnTo>
                    <a:pt x="47" y="14"/>
                  </a:lnTo>
                  <a:lnTo>
                    <a:pt x="44" y="8"/>
                  </a:lnTo>
                  <a:lnTo>
                    <a:pt x="39" y="4"/>
                  </a:lnTo>
                  <a:lnTo>
                    <a:pt x="34" y="1"/>
                  </a:lnTo>
                  <a:lnTo>
                    <a:pt x="26" y="0"/>
                  </a:lnTo>
                  <a:lnTo>
                    <a:pt x="18" y="1"/>
                  </a:lnTo>
                  <a:lnTo>
                    <a:pt x="11" y="5"/>
                  </a:lnTo>
                  <a:lnTo>
                    <a:pt x="5" y="11"/>
                  </a:lnTo>
                  <a:lnTo>
                    <a:pt x="2" y="18"/>
                  </a:lnTo>
                  <a:lnTo>
                    <a:pt x="0" y="26"/>
                  </a:lnTo>
                  <a:lnTo>
                    <a:pt x="0" y="27"/>
                  </a:lnTo>
                  <a:lnTo>
                    <a:pt x="1" y="30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9"/>
                  </a:lnTo>
                  <a:lnTo>
                    <a:pt x="229" y="652"/>
                  </a:lnTo>
                  <a:lnTo>
                    <a:pt x="6" y="1255"/>
                  </a:lnTo>
                  <a:lnTo>
                    <a:pt x="3" y="1263"/>
                  </a:lnTo>
                  <a:lnTo>
                    <a:pt x="2" y="1269"/>
                  </a:lnTo>
                  <a:lnTo>
                    <a:pt x="1" y="1274"/>
                  </a:lnTo>
                  <a:lnTo>
                    <a:pt x="0" y="1276"/>
                  </a:lnTo>
                  <a:lnTo>
                    <a:pt x="0" y="1278"/>
                  </a:lnTo>
                  <a:lnTo>
                    <a:pt x="2" y="1286"/>
                  </a:lnTo>
                  <a:lnTo>
                    <a:pt x="5" y="1293"/>
                  </a:lnTo>
                  <a:lnTo>
                    <a:pt x="11" y="1299"/>
                  </a:lnTo>
                  <a:lnTo>
                    <a:pt x="18" y="1303"/>
                  </a:lnTo>
                  <a:lnTo>
                    <a:pt x="26" y="1304"/>
                  </a:lnTo>
                  <a:lnTo>
                    <a:pt x="33" y="1303"/>
                  </a:lnTo>
                  <a:lnTo>
                    <a:pt x="38" y="1300"/>
                  </a:lnTo>
                  <a:lnTo>
                    <a:pt x="43" y="1297"/>
                  </a:lnTo>
                  <a:lnTo>
                    <a:pt x="46" y="1291"/>
                  </a:lnTo>
                  <a:lnTo>
                    <a:pt x="49" y="1284"/>
                  </a:lnTo>
                  <a:lnTo>
                    <a:pt x="52" y="1278"/>
                  </a:lnTo>
                  <a:lnTo>
                    <a:pt x="275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rot="16200000" flipH="1">
            <a:off x="443918" y="1844021"/>
            <a:ext cx="1371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rot="16200000" flipH="1">
            <a:off x="62918" y="2148821"/>
            <a:ext cx="1981200" cy="68580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rot="16200000" flipH="1">
            <a:off x="7404691" y="1867788"/>
            <a:ext cx="13716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 rot="16200000" flipH="1">
            <a:off x="7023691" y="2172588"/>
            <a:ext cx="1981200" cy="685800"/>
          </a:xfrm>
          <a:prstGeom prst="straightConnector1">
            <a:avLst/>
          </a:prstGeom>
          <a:ln w="2222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Rectangle 97"/>
          <p:cNvSpPr/>
          <p:nvPr/>
        </p:nvSpPr>
        <p:spPr>
          <a:xfrm>
            <a:off x="4223341" y="2222626"/>
            <a:ext cx="152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9" name="Straight Connector 98"/>
          <p:cNvCxnSpPr/>
          <p:nvPr/>
        </p:nvCxnSpPr>
        <p:spPr>
          <a:xfrm>
            <a:off x="558218" y="1501121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99"/>
          <p:cNvGrpSpPr/>
          <p:nvPr/>
        </p:nvGrpSpPr>
        <p:grpSpPr>
          <a:xfrm>
            <a:off x="1052457" y="1568487"/>
            <a:ext cx="1890494" cy="675709"/>
            <a:chOff x="492528" y="1438768"/>
            <a:chExt cx="1890494" cy="675709"/>
          </a:xfrm>
        </p:grpSpPr>
        <p:sp>
          <p:nvSpPr>
            <p:cNvPr id="101" name="Freeform 34"/>
            <p:cNvSpPr>
              <a:spLocks/>
            </p:cNvSpPr>
            <p:nvPr/>
          </p:nvSpPr>
          <p:spPr bwMode="auto">
            <a:xfrm rot="11422687">
              <a:off x="1439331" y="1694256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35"/>
            <p:cNvSpPr>
              <a:spLocks/>
            </p:cNvSpPr>
            <p:nvPr/>
          </p:nvSpPr>
          <p:spPr bwMode="auto">
            <a:xfrm rot="11422687">
              <a:off x="1252077" y="1640404"/>
              <a:ext cx="192576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34"/>
            <p:cNvSpPr>
              <a:spLocks/>
            </p:cNvSpPr>
            <p:nvPr/>
          </p:nvSpPr>
          <p:spPr bwMode="auto">
            <a:xfrm rot="11422687">
              <a:off x="1060074" y="1587950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35"/>
            <p:cNvSpPr>
              <a:spLocks/>
            </p:cNvSpPr>
            <p:nvPr/>
          </p:nvSpPr>
          <p:spPr bwMode="auto">
            <a:xfrm rot="11422687">
              <a:off x="872820" y="1534098"/>
              <a:ext cx="192576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34"/>
            <p:cNvSpPr>
              <a:spLocks/>
            </p:cNvSpPr>
            <p:nvPr/>
          </p:nvSpPr>
          <p:spPr bwMode="auto">
            <a:xfrm rot="11422687">
              <a:off x="2190785" y="1880739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 type="arrow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35"/>
            <p:cNvSpPr>
              <a:spLocks/>
            </p:cNvSpPr>
            <p:nvPr/>
          </p:nvSpPr>
          <p:spPr bwMode="auto">
            <a:xfrm rot="11422687">
              <a:off x="2003532" y="1826888"/>
              <a:ext cx="192575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34"/>
            <p:cNvSpPr>
              <a:spLocks/>
            </p:cNvSpPr>
            <p:nvPr/>
          </p:nvSpPr>
          <p:spPr bwMode="auto">
            <a:xfrm rot="11422687">
              <a:off x="1811528" y="1774433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35"/>
            <p:cNvSpPr>
              <a:spLocks/>
            </p:cNvSpPr>
            <p:nvPr/>
          </p:nvSpPr>
          <p:spPr bwMode="auto">
            <a:xfrm rot="11422687">
              <a:off x="1624275" y="1720582"/>
              <a:ext cx="192575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34"/>
            <p:cNvSpPr>
              <a:spLocks/>
            </p:cNvSpPr>
            <p:nvPr/>
          </p:nvSpPr>
          <p:spPr bwMode="auto">
            <a:xfrm rot="11422687">
              <a:off x="679782" y="1492620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5"/>
            <p:cNvSpPr>
              <a:spLocks/>
            </p:cNvSpPr>
            <p:nvPr/>
          </p:nvSpPr>
          <p:spPr bwMode="auto">
            <a:xfrm rot="11422687">
              <a:off x="492528" y="1438768"/>
              <a:ext cx="192576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10"/>
          <p:cNvGrpSpPr/>
          <p:nvPr/>
        </p:nvGrpSpPr>
        <p:grpSpPr>
          <a:xfrm rot="4845677" flipH="1">
            <a:off x="6328846" y="1144044"/>
            <a:ext cx="429809" cy="1981418"/>
            <a:chOff x="5810836" y="1783975"/>
            <a:chExt cx="429809" cy="3806979"/>
          </a:xfrm>
        </p:grpSpPr>
        <p:grpSp>
          <p:nvGrpSpPr>
            <p:cNvPr id="15" name="Group 129"/>
            <p:cNvGrpSpPr/>
            <p:nvPr/>
          </p:nvGrpSpPr>
          <p:grpSpPr>
            <a:xfrm>
              <a:off x="5911530" y="2744619"/>
              <a:ext cx="266184" cy="949648"/>
              <a:chOff x="5911530" y="2744619"/>
              <a:chExt cx="266184" cy="949648"/>
            </a:xfrm>
          </p:grpSpPr>
          <p:sp>
            <p:nvSpPr>
              <p:cNvPr id="122" name="Freeform 34"/>
              <p:cNvSpPr>
                <a:spLocks/>
              </p:cNvSpPr>
              <p:nvPr/>
            </p:nvSpPr>
            <p:spPr bwMode="auto">
              <a:xfrm rot="16434821">
                <a:off x="5790919" y="3339919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35"/>
              <p:cNvSpPr>
                <a:spLocks/>
              </p:cNvSpPr>
              <p:nvPr/>
            </p:nvSpPr>
            <p:spPr bwMode="auto">
              <a:xfrm rot="16434821">
                <a:off x="5822946" y="2865649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" name="Group 128"/>
            <p:cNvGrpSpPr/>
            <p:nvPr/>
          </p:nvGrpSpPr>
          <p:grpSpPr>
            <a:xfrm>
              <a:off x="5974461" y="1783975"/>
              <a:ext cx="266184" cy="949648"/>
              <a:chOff x="5974461" y="1783975"/>
              <a:chExt cx="266184" cy="949648"/>
            </a:xfrm>
          </p:grpSpPr>
          <p:sp>
            <p:nvSpPr>
              <p:cNvPr id="120" name="Freeform 34"/>
              <p:cNvSpPr>
                <a:spLocks/>
              </p:cNvSpPr>
              <p:nvPr/>
            </p:nvSpPr>
            <p:spPr bwMode="auto">
              <a:xfrm rot="16434821">
                <a:off x="5853850" y="2379275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35"/>
              <p:cNvSpPr>
                <a:spLocks/>
              </p:cNvSpPr>
              <p:nvPr/>
            </p:nvSpPr>
            <p:spPr bwMode="auto">
              <a:xfrm rot="16434821">
                <a:off x="5885877" y="1905005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131"/>
            <p:cNvGrpSpPr/>
            <p:nvPr/>
          </p:nvGrpSpPr>
          <p:grpSpPr>
            <a:xfrm>
              <a:off x="5810836" y="4641308"/>
              <a:ext cx="266183" cy="949646"/>
              <a:chOff x="5810836" y="4641308"/>
              <a:chExt cx="266183" cy="949646"/>
            </a:xfrm>
          </p:grpSpPr>
          <p:sp>
            <p:nvSpPr>
              <p:cNvPr id="118" name="Freeform 34"/>
              <p:cNvSpPr>
                <a:spLocks/>
              </p:cNvSpPr>
              <p:nvPr/>
            </p:nvSpPr>
            <p:spPr bwMode="auto">
              <a:xfrm rot="16434821">
                <a:off x="5690225" y="5236606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35"/>
              <p:cNvSpPr>
                <a:spLocks/>
              </p:cNvSpPr>
              <p:nvPr/>
            </p:nvSpPr>
            <p:spPr bwMode="auto">
              <a:xfrm rot="16434821">
                <a:off x="5722252" y="4762337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" name="Group 130"/>
            <p:cNvGrpSpPr/>
            <p:nvPr/>
          </p:nvGrpSpPr>
          <p:grpSpPr>
            <a:xfrm>
              <a:off x="5873767" y="3680664"/>
              <a:ext cx="266183" cy="949646"/>
              <a:chOff x="5873767" y="3680664"/>
              <a:chExt cx="266183" cy="949646"/>
            </a:xfrm>
          </p:grpSpPr>
          <p:sp>
            <p:nvSpPr>
              <p:cNvPr id="116" name="Freeform 34"/>
              <p:cNvSpPr>
                <a:spLocks/>
              </p:cNvSpPr>
              <p:nvPr/>
            </p:nvSpPr>
            <p:spPr bwMode="auto">
              <a:xfrm rot="16434821">
                <a:off x="5753156" y="4275962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35"/>
              <p:cNvSpPr>
                <a:spLocks/>
              </p:cNvSpPr>
              <p:nvPr/>
            </p:nvSpPr>
            <p:spPr bwMode="auto">
              <a:xfrm rot="16434821">
                <a:off x="5785183" y="3801693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" name="Group 123"/>
          <p:cNvGrpSpPr/>
          <p:nvPr/>
        </p:nvGrpSpPr>
        <p:grpSpPr>
          <a:xfrm flipH="1">
            <a:off x="5624457" y="1606587"/>
            <a:ext cx="1890494" cy="675709"/>
            <a:chOff x="492528" y="1438768"/>
            <a:chExt cx="1890494" cy="675709"/>
          </a:xfrm>
        </p:grpSpPr>
        <p:sp>
          <p:nvSpPr>
            <p:cNvPr id="125" name="Freeform 34"/>
            <p:cNvSpPr>
              <a:spLocks/>
            </p:cNvSpPr>
            <p:nvPr/>
          </p:nvSpPr>
          <p:spPr bwMode="auto">
            <a:xfrm rot="11422687">
              <a:off x="1439331" y="1694256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35"/>
            <p:cNvSpPr>
              <a:spLocks/>
            </p:cNvSpPr>
            <p:nvPr/>
          </p:nvSpPr>
          <p:spPr bwMode="auto">
            <a:xfrm rot="11422687">
              <a:off x="1252077" y="1640404"/>
              <a:ext cx="192576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34"/>
            <p:cNvSpPr>
              <a:spLocks/>
            </p:cNvSpPr>
            <p:nvPr/>
          </p:nvSpPr>
          <p:spPr bwMode="auto">
            <a:xfrm rot="11422687">
              <a:off x="1060074" y="1587950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35"/>
            <p:cNvSpPr>
              <a:spLocks/>
            </p:cNvSpPr>
            <p:nvPr/>
          </p:nvSpPr>
          <p:spPr bwMode="auto">
            <a:xfrm rot="11422687">
              <a:off x="872820" y="1534098"/>
              <a:ext cx="192576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34"/>
            <p:cNvSpPr>
              <a:spLocks/>
            </p:cNvSpPr>
            <p:nvPr/>
          </p:nvSpPr>
          <p:spPr bwMode="auto">
            <a:xfrm rot="11422687">
              <a:off x="2190785" y="1880739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 type="arrow"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35"/>
            <p:cNvSpPr>
              <a:spLocks/>
            </p:cNvSpPr>
            <p:nvPr/>
          </p:nvSpPr>
          <p:spPr bwMode="auto">
            <a:xfrm rot="11422687">
              <a:off x="2003532" y="1826888"/>
              <a:ext cx="192575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34"/>
            <p:cNvSpPr>
              <a:spLocks/>
            </p:cNvSpPr>
            <p:nvPr/>
          </p:nvSpPr>
          <p:spPr bwMode="auto">
            <a:xfrm rot="11422687">
              <a:off x="1811528" y="1774433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35"/>
            <p:cNvSpPr>
              <a:spLocks/>
            </p:cNvSpPr>
            <p:nvPr/>
          </p:nvSpPr>
          <p:spPr bwMode="auto">
            <a:xfrm rot="11422687">
              <a:off x="1624275" y="1720582"/>
              <a:ext cx="192575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34"/>
            <p:cNvSpPr>
              <a:spLocks/>
            </p:cNvSpPr>
            <p:nvPr/>
          </p:nvSpPr>
          <p:spPr bwMode="auto">
            <a:xfrm rot="11422687">
              <a:off x="679782" y="1492620"/>
              <a:ext cx="192237" cy="233738"/>
            </a:xfrm>
            <a:custGeom>
              <a:avLst/>
              <a:gdLst>
                <a:gd name="T0" fmla="*/ 0 w 60"/>
                <a:gd name="T1" fmla="*/ 2663368 h 79"/>
                <a:gd name="T2" fmla="*/ 151899 w 60"/>
                <a:gd name="T3" fmla="*/ 2868175 h 79"/>
                <a:gd name="T4" fmla="*/ 223615 w 60"/>
                <a:gd name="T5" fmla="*/ 3125778 h 79"/>
                <a:gd name="T6" fmla="*/ 303005 w 60"/>
                <a:gd name="T7" fmla="*/ 3330585 h 79"/>
                <a:gd name="T8" fmla="*/ 374711 w 60"/>
                <a:gd name="T9" fmla="*/ 3482526 h 79"/>
                <a:gd name="T10" fmla="*/ 454904 w 60"/>
                <a:gd name="T11" fmla="*/ 3687945 h 79"/>
                <a:gd name="T12" fmla="*/ 605915 w 60"/>
                <a:gd name="T13" fmla="*/ 3786951 h 79"/>
                <a:gd name="T14" fmla="*/ 677631 w 60"/>
                <a:gd name="T15" fmla="*/ 3892682 h 79"/>
                <a:gd name="T16" fmla="*/ 757824 w 60"/>
                <a:gd name="T17" fmla="*/ 3991758 h 79"/>
                <a:gd name="T18" fmla="*/ 829531 w 60"/>
                <a:gd name="T19" fmla="*/ 4044624 h 79"/>
                <a:gd name="T20" fmla="*/ 901332 w 60"/>
                <a:gd name="T21" fmla="*/ 4044624 h 79"/>
                <a:gd name="T22" fmla="*/ 1052343 w 60"/>
                <a:gd name="T23" fmla="*/ 4044624 h 79"/>
                <a:gd name="T24" fmla="*/ 1132535 w 60"/>
                <a:gd name="T25" fmla="*/ 3991758 h 79"/>
                <a:gd name="T26" fmla="*/ 1204242 w 60"/>
                <a:gd name="T27" fmla="*/ 3892682 h 79"/>
                <a:gd name="T28" fmla="*/ 1283547 w 60"/>
                <a:gd name="T29" fmla="*/ 3786951 h 79"/>
                <a:gd name="T30" fmla="*/ 1435446 w 60"/>
                <a:gd name="T31" fmla="*/ 3687945 h 79"/>
                <a:gd name="T32" fmla="*/ 1507247 w 60"/>
                <a:gd name="T33" fmla="*/ 3482526 h 79"/>
                <a:gd name="T34" fmla="*/ 1578953 w 60"/>
                <a:gd name="T35" fmla="*/ 3330585 h 79"/>
                <a:gd name="T36" fmla="*/ 1659156 w 60"/>
                <a:gd name="T37" fmla="*/ 3125778 h 79"/>
                <a:gd name="T38" fmla="*/ 1730862 w 60"/>
                <a:gd name="T39" fmla="*/ 2868175 h 79"/>
                <a:gd name="T40" fmla="*/ 1881958 w 60"/>
                <a:gd name="T41" fmla="*/ 2663368 h 79"/>
                <a:gd name="T42" fmla="*/ 1962066 w 60"/>
                <a:gd name="T43" fmla="*/ 2405765 h 79"/>
                <a:gd name="T44" fmla="*/ 2033867 w 60"/>
                <a:gd name="T45" fmla="*/ 2148091 h 79"/>
                <a:gd name="T46" fmla="*/ 2113162 w 60"/>
                <a:gd name="T47" fmla="*/ 1896532 h 79"/>
                <a:gd name="T48" fmla="*/ 2184878 w 60"/>
                <a:gd name="T49" fmla="*/ 1638859 h 79"/>
                <a:gd name="T50" fmla="*/ 2336777 w 60"/>
                <a:gd name="T51" fmla="*/ 1434052 h 79"/>
                <a:gd name="T52" fmla="*/ 2408493 w 60"/>
                <a:gd name="T53" fmla="*/ 1176449 h 79"/>
                <a:gd name="T54" fmla="*/ 2487883 w 60"/>
                <a:gd name="T55" fmla="*/ 971642 h 79"/>
                <a:gd name="T56" fmla="*/ 2559590 w 60"/>
                <a:gd name="T57" fmla="*/ 766905 h 79"/>
                <a:gd name="T58" fmla="*/ 2711489 w 60"/>
                <a:gd name="T59" fmla="*/ 562098 h 79"/>
                <a:gd name="T60" fmla="*/ 2791682 w 60"/>
                <a:gd name="T61" fmla="*/ 409544 h 79"/>
                <a:gd name="T62" fmla="*/ 2863398 w 60"/>
                <a:gd name="T63" fmla="*/ 257673 h 79"/>
                <a:gd name="T64" fmla="*/ 2942693 w 60"/>
                <a:gd name="T65" fmla="*/ 151941 h 79"/>
                <a:gd name="T66" fmla="*/ 3014409 w 60"/>
                <a:gd name="T67" fmla="*/ 99688 h 79"/>
                <a:gd name="T68" fmla="*/ 3166308 w 60"/>
                <a:gd name="T69" fmla="*/ 52866 h 79"/>
                <a:gd name="T70" fmla="*/ 3238109 w 60"/>
                <a:gd name="T71" fmla="*/ 0 h 79"/>
                <a:gd name="T72" fmla="*/ 3317413 w 60"/>
                <a:gd name="T73" fmla="*/ 52866 h 79"/>
                <a:gd name="T74" fmla="*/ 3389120 w 60"/>
                <a:gd name="T75" fmla="*/ 99688 h 79"/>
                <a:gd name="T76" fmla="*/ 3469313 w 60"/>
                <a:gd name="T77" fmla="*/ 151941 h 79"/>
                <a:gd name="T78" fmla="*/ 3620418 w 60"/>
                <a:gd name="T79" fmla="*/ 257673 h 79"/>
                <a:gd name="T80" fmla="*/ 3692125 w 60"/>
                <a:gd name="T81" fmla="*/ 409544 h 79"/>
                <a:gd name="T82" fmla="*/ 3772317 w 60"/>
                <a:gd name="T83" fmla="*/ 562098 h 79"/>
                <a:gd name="T84" fmla="*/ 3844024 w 60"/>
                <a:gd name="T85" fmla="*/ 766905 h 79"/>
                <a:gd name="T86" fmla="*/ 3995035 w 60"/>
                <a:gd name="T87" fmla="*/ 971642 h 79"/>
                <a:gd name="T88" fmla="*/ 4066836 w 60"/>
                <a:gd name="T89" fmla="*/ 1176449 h 79"/>
                <a:gd name="T90" fmla="*/ 4146944 w 60"/>
                <a:gd name="T91" fmla="*/ 1434052 h 79"/>
                <a:gd name="T92" fmla="*/ 4218735 w 60"/>
                <a:gd name="T93" fmla="*/ 1638859 h 79"/>
                <a:gd name="T94" fmla="*/ 4298843 w 60"/>
                <a:gd name="T95" fmla="*/ 1896532 h 79"/>
                <a:gd name="T96" fmla="*/ 4449948 w 60"/>
                <a:gd name="T97" fmla="*/ 2148091 h 79"/>
                <a:gd name="T98" fmla="*/ 4521655 w 60"/>
                <a:gd name="T99" fmla="*/ 2405765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9"/>
                  </a:moveTo>
                  <a:lnTo>
                    <a:pt x="0" y="52"/>
                  </a:lnTo>
                  <a:lnTo>
                    <a:pt x="1" y="54"/>
                  </a:lnTo>
                  <a:lnTo>
                    <a:pt x="2" y="56"/>
                  </a:lnTo>
                  <a:lnTo>
                    <a:pt x="2" y="59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4" y="65"/>
                  </a:lnTo>
                  <a:lnTo>
                    <a:pt x="5" y="67"/>
                  </a:lnTo>
                  <a:lnTo>
                    <a:pt x="5" y="68"/>
                  </a:lnTo>
                  <a:lnTo>
                    <a:pt x="6" y="70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8" y="74"/>
                  </a:lnTo>
                  <a:lnTo>
                    <a:pt x="8" y="75"/>
                  </a:lnTo>
                  <a:lnTo>
                    <a:pt x="9" y="76"/>
                  </a:lnTo>
                  <a:lnTo>
                    <a:pt x="9" y="77"/>
                  </a:lnTo>
                  <a:lnTo>
                    <a:pt x="10" y="78"/>
                  </a:lnTo>
                  <a:lnTo>
                    <a:pt x="11" y="78"/>
                  </a:lnTo>
                  <a:lnTo>
                    <a:pt x="11" y="79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4" y="78"/>
                  </a:lnTo>
                  <a:lnTo>
                    <a:pt x="15" y="78"/>
                  </a:lnTo>
                  <a:lnTo>
                    <a:pt x="16" y="77"/>
                  </a:lnTo>
                  <a:lnTo>
                    <a:pt x="16" y="76"/>
                  </a:lnTo>
                  <a:lnTo>
                    <a:pt x="17" y="75"/>
                  </a:lnTo>
                  <a:lnTo>
                    <a:pt x="17" y="74"/>
                  </a:lnTo>
                  <a:lnTo>
                    <a:pt x="18" y="73"/>
                  </a:lnTo>
                  <a:lnTo>
                    <a:pt x="19" y="72"/>
                  </a:lnTo>
                  <a:lnTo>
                    <a:pt x="19" y="70"/>
                  </a:lnTo>
                  <a:lnTo>
                    <a:pt x="20" y="68"/>
                  </a:lnTo>
                  <a:lnTo>
                    <a:pt x="20" y="67"/>
                  </a:lnTo>
                  <a:lnTo>
                    <a:pt x="21" y="65"/>
                  </a:lnTo>
                  <a:lnTo>
                    <a:pt x="22" y="63"/>
                  </a:lnTo>
                  <a:lnTo>
                    <a:pt x="22" y="61"/>
                  </a:lnTo>
                  <a:lnTo>
                    <a:pt x="23" y="59"/>
                  </a:lnTo>
                  <a:lnTo>
                    <a:pt x="23" y="56"/>
                  </a:lnTo>
                  <a:lnTo>
                    <a:pt x="24" y="54"/>
                  </a:lnTo>
                  <a:lnTo>
                    <a:pt x="25" y="52"/>
                  </a:lnTo>
                  <a:lnTo>
                    <a:pt x="25" y="49"/>
                  </a:lnTo>
                  <a:lnTo>
                    <a:pt x="26" y="47"/>
                  </a:lnTo>
                  <a:lnTo>
                    <a:pt x="26" y="45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28" y="37"/>
                  </a:lnTo>
                  <a:lnTo>
                    <a:pt x="29" y="35"/>
                  </a:lnTo>
                  <a:lnTo>
                    <a:pt x="29" y="32"/>
                  </a:lnTo>
                  <a:lnTo>
                    <a:pt x="30" y="30"/>
                  </a:lnTo>
                  <a:lnTo>
                    <a:pt x="31" y="28"/>
                  </a:lnTo>
                  <a:lnTo>
                    <a:pt x="31" y="25"/>
                  </a:lnTo>
                  <a:lnTo>
                    <a:pt x="32" y="23"/>
                  </a:lnTo>
                  <a:lnTo>
                    <a:pt x="32" y="21"/>
                  </a:lnTo>
                  <a:lnTo>
                    <a:pt x="33" y="19"/>
                  </a:lnTo>
                  <a:lnTo>
                    <a:pt x="34" y="17"/>
                  </a:lnTo>
                  <a:lnTo>
                    <a:pt x="34" y="15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6" y="9"/>
                  </a:lnTo>
                  <a:lnTo>
                    <a:pt x="37" y="8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2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9" y="8"/>
                  </a:lnTo>
                  <a:lnTo>
                    <a:pt x="49" y="9"/>
                  </a:lnTo>
                  <a:lnTo>
                    <a:pt x="50" y="11"/>
                  </a:lnTo>
                  <a:lnTo>
                    <a:pt x="51" y="13"/>
                  </a:lnTo>
                  <a:lnTo>
                    <a:pt x="51" y="15"/>
                  </a:lnTo>
                  <a:lnTo>
                    <a:pt x="52" y="17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4" y="23"/>
                  </a:lnTo>
                  <a:lnTo>
                    <a:pt x="54" y="25"/>
                  </a:lnTo>
                  <a:lnTo>
                    <a:pt x="55" y="28"/>
                  </a:lnTo>
                  <a:lnTo>
                    <a:pt x="56" y="30"/>
                  </a:lnTo>
                  <a:lnTo>
                    <a:pt x="56" y="32"/>
                  </a:lnTo>
                  <a:lnTo>
                    <a:pt x="57" y="35"/>
                  </a:lnTo>
                  <a:lnTo>
                    <a:pt x="57" y="37"/>
                  </a:lnTo>
                  <a:lnTo>
                    <a:pt x="58" y="40"/>
                  </a:lnTo>
                  <a:lnTo>
                    <a:pt x="59" y="42"/>
                  </a:lnTo>
                  <a:lnTo>
                    <a:pt x="59" y="45"/>
                  </a:lnTo>
                  <a:lnTo>
                    <a:pt x="60" y="47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35"/>
            <p:cNvSpPr>
              <a:spLocks/>
            </p:cNvSpPr>
            <p:nvPr/>
          </p:nvSpPr>
          <p:spPr bwMode="auto">
            <a:xfrm rot="11422687">
              <a:off x="492528" y="1438768"/>
              <a:ext cx="192576" cy="233738"/>
            </a:xfrm>
            <a:custGeom>
              <a:avLst/>
              <a:gdLst>
                <a:gd name="T0" fmla="*/ 0 w 60"/>
                <a:gd name="T1" fmla="*/ 2510814 h 79"/>
                <a:gd name="T2" fmla="*/ 152707 w 60"/>
                <a:gd name="T3" fmla="*/ 2763134 h 79"/>
                <a:gd name="T4" fmla="*/ 224852 w 60"/>
                <a:gd name="T5" fmla="*/ 3020046 h 79"/>
                <a:gd name="T6" fmla="*/ 305414 w 60"/>
                <a:gd name="T7" fmla="*/ 3225544 h 79"/>
                <a:gd name="T8" fmla="*/ 377559 w 60"/>
                <a:gd name="T9" fmla="*/ 3430272 h 79"/>
                <a:gd name="T10" fmla="*/ 458130 w 60"/>
                <a:gd name="T11" fmla="*/ 3582214 h 79"/>
                <a:gd name="T12" fmla="*/ 610032 w 60"/>
                <a:gd name="T13" fmla="*/ 3740129 h 79"/>
                <a:gd name="T14" fmla="*/ 682973 w 60"/>
                <a:gd name="T15" fmla="*/ 3839817 h 79"/>
                <a:gd name="T16" fmla="*/ 762739 w 60"/>
                <a:gd name="T17" fmla="*/ 3944936 h 79"/>
                <a:gd name="T18" fmla="*/ 835689 w 60"/>
                <a:gd name="T19" fmla="*/ 3991758 h 79"/>
                <a:gd name="T20" fmla="*/ 987496 w 60"/>
                <a:gd name="T21" fmla="*/ 4044624 h 79"/>
                <a:gd name="T22" fmla="*/ 1068152 w 60"/>
                <a:gd name="T23" fmla="*/ 4044624 h 79"/>
                <a:gd name="T24" fmla="*/ 1140203 w 60"/>
                <a:gd name="T25" fmla="*/ 3991758 h 79"/>
                <a:gd name="T26" fmla="*/ 1212349 w 60"/>
                <a:gd name="T27" fmla="*/ 3944936 h 79"/>
                <a:gd name="T28" fmla="*/ 1292920 w 60"/>
                <a:gd name="T29" fmla="*/ 3839817 h 79"/>
                <a:gd name="T30" fmla="*/ 1445626 w 60"/>
                <a:gd name="T31" fmla="*/ 3740129 h 79"/>
                <a:gd name="T32" fmla="*/ 1517762 w 60"/>
                <a:gd name="T33" fmla="*/ 3582214 h 79"/>
                <a:gd name="T34" fmla="*/ 1598333 w 60"/>
                <a:gd name="T35" fmla="*/ 3430272 h 79"/>
                <a:gd name="T36" fmla="*/ 1670479 w 60"/>
                <a:gd name="T37" fmla="*/ 3225544 h 79"/>
                <a:gd name="T38" fmla="*/ 1751040 w 60"/>
                <a:gd name="T39" fmla="*/ 3020046 h 79"/>
                <a:gd name="T40" fmla="*/ 1903747 w 60"/>
                <a:gd name="T41" fmla="*/ 2763134 h 79"/>
                <a:gd name="T42" fmla="*/ 1975892 w 60"/>
                <a:gd name="T43" fmla="*/ 2510814 h 79"/>
                <a:gd name="T44" fmla="*/ 2055649 w 60"/>
                <a:gd name="T45" fmla="*/ 2306077 h 79"/>
                <a:gd name="T46" fmla="*/ 2128599 w 60"/>
                <a:gd name="T47" fmla="*/ 2048404 h 79"/>
                <a:gd name="T48" fmla="*/ 2281306 w 60"/>
                <a:gd name="T49" fmla="*/ 1791413 h 79"/>
                <a:gd name="T50" fmla="*/ 2353451 w 60"/>
                <a:gd name="T51" fmla="*/ 1533819 h 79"/>
                <a:gd name="T52" fmla="*/ 2433123 w 60"/>
                <a:gd name="T53" fmla="*/ 1282181 h 79"/>
                <a:gd name="T54" fmla="*/ 2506159 w 60"/>
                <a:gd name="T55" fmla="*/ 1076762 h 79"/>
                <a:gd name="T56" fmla="*/ 2585830 w 60"/>
                <a:gd name="T57" fmla="*/ 871954 h 79"/>
                <a:gd name="T58" fmla="*/ 2738537 w 60"/>
                <a:gd name="T59" fmla="*/ 667217 h 79"/>
                <a:gd name="T60" fmla="*/ 2810682 w 60"/>
                <a:gd name="T61" fmla="*/ 462410 h 79"/>
                <a:gd name="T62" fmla="*/ 2891253 w 60"/>
                <a:gd name="T63" fmla="*/ 304495 h 79"/>
                <a:gd name="T64" fmla="*/ 2963389 w 60"/>
                <a:gd name="T65" fmla="*/ 204807 h 79"/>
                <a:gd name="T66" fmla="*/ 3043960 w 60"/>
                <a:gd name="T67" fmla="*/ 99688 h 79"/>
                <a:gd name="T68" fmla="*/ 3196667 w 60"/>
                <a:gd name="T69" fmla="*/ 52866 h 79"/>
                <a:gd name="T70" fmla="*/ 3268812 w 60"/>
                <a:gd name="T71" fmla="*/ 0 h 79"/>
                <a:gd name="T72" fmla="*/ 3349373 w 60"/>
                <a:gd name="T73" fmla="*/ 0 h 79"/>
                <a:gd name="T74" fmla="*/ 3421519 w 60"/>
                <a:gd name="T75" fmla="*/ 52866 h 79"/>
                <a:gd name="T76" fmla="*/ 3493664 w 60"/>
                <a:gd name="T77" fmla="*/ 99688 h 79"/>
                <a:gd name="T78" fmla="*/ 3646371 w 60"/>
                <a:gd name="T79" fmla="*/ 204807 h 79"/>
                <a:gd name="T80" fmla="*/ 3726932 w 60"/>
                <a:gd name="T81" fmla="*/ 304495 h 79"/>
                <a:gd name="T82" fmla="*/ 3799078 w 60"/>
                <a:gd name="T83" fmla="*/ 462410 h 79"/>
                <a:gd name="T84" fmla="*/ 3878834 w 60"/>
                <a:gd name="T85" fmla="*/ 667217 h 79"/>
                <a:gd name="T86" fmla="*/ 4031551 w 60"/>
                <a:gd name="T87" fmla="*/ 871954 h 79"/>
                <a:gd name="T88" fmla="*/ 4103601 w 60"/>
                <a:gd name="T89" fmla="*/ 1076762 h 79"/>
                <a:gd name="T90" fmla="*/ 4184257 w 60"/>
                <a:gd name="T91" fmla="*/ 1282181 h 79"/>
                <a:gd name="T92" fmla="*/ 4256308 w 60"/>
                <a:gd name="T93" fmla="*/ 1533819 h 79"/>
                <a:gd name="T94" fmla="*/ 4336964 w 60"/>
                <a:gd name="T95" fmla="*/ 1791413 h 79"/>
                <a:gd name="T96" fmla="*/ 4489671 w 60"/>
                <a:gd name="T97" fmla="*/ 2048404 h 79"/>
                <a:gd name="T98" fmla="*/ 4561722 w 60"/>
                <a:gd name="T99" fmla="*/ 2306077 h 7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0"/>
                <a:gd name="T151" fmla="*/ 0 h 79"/>
                <a:gd name="T152" fmla="*/ 60 w 60"/>
                <a:gd name="T153" fmla="*/ 79 h 7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0" h="79">
                  <a:moveTo>
                    <a:pt x="0" y="47"/>
                  </a:moveTo>
                  <a:lnTo>
                    <a:pt x="0" y="49"/>
                  </a:lnTo>
                  <a:lnTo>
                    <a:pt x="1" y="52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4" y="63"/>
                  </a:lnTo>
                  <a:lnTo>
                    <a:pt x="5" y="65"/>
                  </a:lnTo>
                  <a:lnTo>
                    <a:pt x="5" y="67"/>
                  </a:lnTo>
                  <a:lnTo>
                    <a:pt x="6" y="68"/>
                  </a:lnTo>
                  <a:lnTo>
                    <a:pt x="6" y="70"/>
                  </a:lnTo>
                  <a:lnTo>
                    <a:pt x="7" y="72"/>
                  </a:lnTo>
                  <a:lnTo>
                    <a:pt x="8" y="73"/>
                  </a:lnTo>
                  <a:lnTo>
                    <a:pt x="8" y="74"/>
                  </a:lnTo>
                  <a:lnTo>
                    <a:pt x="9" y="75"/>
                  </a:lnTo>
                  <a:lnTo>
                    <a:pt x="9" y="76"/>
                  </a:lnTo>
                  <a:lnTo>
                    <a:pt x="10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3" y="79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6" y="78"/>
                  </a:lnTo>
                  <a:lnTo>
                    <a:pt x="16" y="77"/>
                  </a:lnTo>
                  <a:lnTo>
                    <a:pt x="17" y="76"/>
                  </a:lnTo>
                  <a:lnTo>
                    <a:pt x="17" y="75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1" y="67"/>
                  </a:lnTo>
                  <a:lnTo>
                    <a:pt x="22" y="65"/>
                  </a:lnTo>
                  <a:lnTo>
                    <a:pt x="22" y="63"/>
                  </a:lnTo>
                  <a:lnTo>
                    <a:pt x="23" y="61"/>
                  </a:lnTo>
                  <a:lnTo>
                    <a:pt x="23" y="59"/>
                  </a:lnTo>
                  <a:lnTo>
                    <a:pt x="24" y="56"/>
                  </a:lnTo>
                  <a:lnTo>
                    <a:pt x="25" y="54"/>
                  </a:lnTo>
                  <a:lnTo>
                    <a:pt x="25" y="52"/>
                  </a:lnTo>
                  <a:lnTo>
                    <a:pt x="26" y="49"/>
                  </a:lnTo>
                  <a:lnTo>
                    <a:pt x="27" y="47"/>
                  </a:lnTo>
                  <a:lnTo>
                    <a:pt x="27" y="45"/>
                  </a:lnTo>
                  <a:lnTo>
                    <a:pt x="28" y="42"/>
                  </a:lnTo>
                  <a:lnTo>
                    <a:pt x="28" y="40"/>
                  </a:lnTo>
                  <a:lnTo>
                    <a:pt x="29" y="37"/>
                  </a:lnTo>
                  <a:lnTo>
                    <a:pt x="30" y="35"/>
                  </a:lnTo>
                  <a:lnTo>
                    <a:pt x="30" y="32"/>
                  </a:lnTo>
                  <a:lnTo>
                    <a:pt x="31" y="30"/>
                  </a:lnTo>
                  <a:lnTo>
                    <a:pt x="31" y="28"/>
                  </a:lnTo>
                  <a:lnTo>
                    <a:pt x="32" y="25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4" y="19"/>
                  </a:lnTo>
                  <a:lnTo>
                    <a:pt x="34" y="17"/>
                  </a:lnTo>
                  <a:lnTo>
                    <a:pt x="35" y="15"/>
                  </a:lnTo>
                  <a:lnTo>
                    <a:pt x="36" y="13"/>
                  </a:lnTo>
                  <a:lnTo>
                    <a:pt x="36" y="11"/>
                  </a:lnTo>
                  <a:lnTo>
                    <a:pt x="37" y="9"/>
                  </a:lnTo>
                  <a:lnTo>
                    <a:pt x="37" y="8"/>
                  </a:lnTo>
                  <a:lnTo>
                    <a:pt x="38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1" y="2"/>
                  </a:lnTo>
                  <a:lnTo>
                    <a:pt x="42" y="1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50" y="9"/>
                  </a:lnTo>
                  <a:lnTo>
                    <a:pt x="51" y="11"/>
                  </a:lnTo>
                  <a:lnTo>
                    <a:pt x="51" y="13"/>
                  </a:lnTo>
                  <a:lnTo>
                    <a:pt x="52" y="15"/>
                  </a:lnTo>
                  <a:lnTo>
                    <a:pt x="53" y="17"/>
                  </a:lnTo>
                  <a:lnTo>
                    <a:pt x="53" y="19"/>
                  </a:lnTo>
                  <a:lnTo>
                    <a:pt x="54" y="21"/>
                  </a:lnTo>
                  <a:lnTo>
                    <a:pt x="54" y="23"/>
                  </a:lnTo>
                  <a:lnTo>
                    <a:pt x="55" y="25"/>
                  </a:lnTo>
                  <a:lnTo>
                    <a:pt x="56" y="28"/>
                  </a:lnTo>
                  <a:lnTo>
                    <a:pt x="56" y="30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8" y="37"/>
                  </a:lnTo>
                  <a:lnTo>
                    <a:pt x="59" y="40"/>
                  </a:lnTo>
                  <a:lnTo>
                    <a:pt x="59" y="42"/>
                  </a:lnTo>
                  <a:lnTo>
                    <a:pt x="60" y="45"/>
                  </a:lnTo>
                </a:path>
              </a:pathLst>
            </a:custGeom>
            <a:noFill/>
            <a:ln w="25400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cxnSp>
        <p:nvCxnSpPr>
          <p:cNvPr id="167" name="Straight Connector 166"/>
          <p:cNvCxnSpPr/>
          <p:nvPr/>
        </p:nvCxnSpPr>
        <p:spPr>
          <a:xfrm>
            <a:off x="3023191" y="2317876"/>
            <a:ext cx="2571750" cy="7239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rot="10800000" flipV="1">
            <a:off x="2946992" y="2384550"/>
            <a:ext cx="2505077" cy="65722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9" name="Oval 168"/>
          <p:cNvSpPr/>
          <p:nvPr/>
        </p:nvSpPr>
        <p:spPr>
          <a:xfrm>
            <a:off x="3375616" y="1851151"/>
            <a:ext cx="647700" cy="638175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671016" y="1851151"/>
            <a:ext cx="647700" cy="638175"/>
          </a:xfrm>
          <a:prstGeom prst="ellipse">
            <a:avLst/>
          </a:prstGeom>
          <a:noFill/>
          <a:ln w="444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Chord 170"/>
          <p:cNvSpPr/>
          <p:nvPr/>
        </p:nvSpPr>
        <p:spPr>
          <a:xfrm>
            <a:off x="2699342" y="2889376"/>
            <a:ext cx="361950" cy="390525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Chord 171"/>
          <p:cNvSpPr/>
          <p:nvPr/>
        </p:nvSpPr>
        <p:spPr>
          <a:xfrm flipH="1">
            <a:off x="5490167" y="2879851"/>
            <a:ext cx="361950" cy="390525"/>
          </a:xfrm>
          <a:prstGeom prst="chor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TextBox 172"/>
          <p:cNvSpPr txBox="1"/>
          <p:nvPr/>
        </p:nvSpPr>
        <p:spPr>
          <a:xfrm>
            <a:off x="5842591" y="298462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"Click"</a:t>
            </a:r>
            <a:endParaRPr lang="en-US" dirty="0"/>
          </a:p>
        </p:txBody>
      </p:sp>
      <p:sp>
        <p:nvSpPr>
          <p:cNvPr id="174" name="TextBox 173"/>
          <p:cNvSpPr txBox="1"/>
          <p:nvPr/>
        </p:nvSpPr>
        <p:spPr>
          <a:xfrm>
            <a:off x="1937341" y="2908426"/>
            <a:ext cx="801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"Click"</a:t>
            </a:r>
            <a:endParaRPr lang="en-US" dirty="0"/>
          </a:p>
        </p:txBody>
      </p:sp>
      <p:sp>
        <p:nvSpPr>
          <p:cNvPr id="191" name="TextBox 190"/>
          <p:cNvSpPr txBox="1"/>
          <p:nvPr/>
        </p:nvSpPr>
        <p:spPr>
          <a:xfrm>
            <a:off x="1567422" y="4001597"/>
            <a:ext cx="6602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Entangled ions separated by </a:t>
            </a:r>
            <a:r>
              <a:rPr lang="en-US" b="1" dirty="0" smtClean="0"/>
              <a:t>1m</a:t>
            </a:r>
            <a:r>
              <a:rPr lang="en-US" dirty="0" smtClean="0"/>
              <a:t> </a:t>
            </a:r>
            <a:r>
              <a:rPr lang="en-US" sz="1600" dirty="0" smtClean="0"/>
              <a:t>( </a:t>
            </a:r>
            <a:r>
              <a:rPr lang="en-US" sz="1600" dirty="0" err="1" smtClean="0"/>
              <a:t>Moehring</a:t>
            </a:r>
            <a:r>
              <a:rPr lang="en-US" sz="1600" dirty="0" smtClean="0"/>
              <a:t> et al. Nature 449, 68 (2008) )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3318466" y="3137026"/>
            <a:ext cx="1988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50/50 </a:t>
            </a:r>
            <a:r>
              <a:rPr lang="en-US" dirty="0" err="1" smtClean="0"/>
              <a:t>beamsplitter</a:t>
            </a:r>
            <a:endParaRPr lang="en-US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919514" y="4935715"/>
            <a:ext cx="1738644" cy="1741524"/>
            <a:chOff x="5657850" y="1676400"/>
            <a:chExt cx="2433638" cy="2809875"/>
          </a:xfrm>
        </p:grpSpPr>
        <p:pic>
          <p:nvPicPr>
            <p:cNvPr id="193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62613" y="1857375"/>
              <a:ext cx="2428875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6" name="Rectangle 195"/>
            <p:cNvSpPr/>
            <p:nvPr/>
          </p:nvSpPr>
          <p:spPr>
            <a:xfrm>
              <a:off x="5657850" y="1676400"/>
              <a:ext cx="676275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3644979" y="4808124"/>
            <a:ext cx="1738644" cy="1858487"/>
            <a:chOff x="5657850" y="1676400"/>
            <a:chExt cx="2433638" cy="2998591"/>
          </a:xfrm>
        </p:grpSpPr>
        <p:pic>
          <p:nvPicPr>
            <p:cNvPr id="212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62613" y="2046090"/>
              <a:ext cx="2428875" cy="2628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3" name="Rectangle 212"/>
            <p:cNvSpPr/>
            <p:nvPr/>
          </p:nvSpPr>
          <p:spPr>
            <a:xfrm>
              <a:off x="5657850" y="1676400"/>
              <a:ext cx="676275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4" name="Group 213"/>
          <p:cNvGrpSpPr/>
          <p:nvPr/>
        </p:nvGrpSpPr>
        <p:grpSpPr>
          <a:xfrm>
            <a:off x="6210983" y="4935715"/>
            <a:ext cx="1738644" cy="1741524"/>
            <a:chOff x="5657850" y="1676400"/>
            <a:chExt cx="2433638" cy="2809875"/>
          </a:xfrm>
        </p:grpSpPr>
        <p:pic>
          <p:nvPicPr>
            <p:cNvPr id="215" name="Picture 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662613" y="1857375"/>
              <a:ext cx="2428875" cy="2628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6" name="Rectangle 215"/>
            <p:cNvSpPr/>
            <p:nvPr/>
          </p:nvSpPr>
          <p:spPr>
            <a:xfrm>
              <a:off x="5657850" y="1676400"/>
              <a:ext cx="676275" cy="1562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7" name="Group 110"/>
          <p:cNvGrpSpPr/>
          <p:nvPr/>
        </p:nvGrpSpPr>
        <p:grpSpPr>
          <a:xfrm rot="3081624" flipH="1">
            <a:off x="5645423" y="4348077"/>
            <a:ext cx="161271" cy="1584376"/>
            <a:chOff x="5810836" y="1783975"/>
            <a:chExt cx="429809" cy="3806979"/>
          </a:xfrm>
        </p:grpSpPr>
        <p:grpSp>
          <p:nvGrpSpPr>
            <p:cNvPr id="218" name="Group 129"/>
            <p:cNvGrpSpPr/>
            <p:nvPr/>
          </p:nvGrpSpPr>
          <p:grpSpPr>
            <a:xfrm>
              <a:off x="5911530" y="2744619"/>
              <a:ext cx="266184" cy="949648"/>
              <a:chOff x="5911530" y="2744619"/>
              <a:chExt cx="266184" cy="949648"/>
            </a:xfrm>
          </p:grpSpPr>
          <p:sp>
            <p:nvSpPr>
              <p:cNvPr id="228" name="Freeform 34"/>
              <p:cNvSpPr>
                <a:spLocks/>
              </p:cNvSpPr>
              <p:nvPr/>
            </p:nvSpPr>
            <p:spPr bwMode="auto">
              <a:xfrm rot="16434821">
                <a:off x="5790919" y="3339919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35"/>
              <p:cNvSpPr>
                <a:spLocks/>
              </p:cNvSpPr>
              <p:nvPr/>
            </p:nvSpPr>
            <p:spPr bwMode="auto">
              <a:xfrm rot="16434821">
                <a:off x="5822946" y="2865649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9" name="Group 128"/>
            <p:cNvGrpSpPr/>
            <p:nvPr/>
          </p:nvGrpSpPr>
          <p:grpSpPr>
            <a:xfrm>
              <a:off x="5974461" y="1783975"/>
              <a:ext cx="266184" cy="949648"/>
              <a:chOff x="5974461" y="1783975"/>
              <a:chExt cx="266184" cy="949648"/>
            </a:xfrm>
          </p:grpSpPr>
          <p:sp>
            <p:nvSpPr>
              <p:cNvPr id="226" name="Freeform 34"/>
              <p:cNvSpPr>
                <a:spLocks/>
              </p:cNvSpPr>
              <p:nvPr/>
            </p:nvSpPr>
            <p:spPr bwMode="auto">
              <a:xfrm rot="16434821">
                <a:off x="5853850" y="2379275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35"/>
              <p:cNvSpPr>
                <a:spLocks/>
              </p:cNvSpPr>
              <p:nvPr/>
            </p:nvSpPr>
            <p:spPr bwMode="auto">
              <a:xfrm rot="16434821">
                <a:off x="5885877" y="1905005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0" name="Group 131"/>
            <p:cNvGrpSpPr/>
            <p:nvPr/>
          </p:nvGrpSpPr>
          <p:grpSpPr>
            <a:xfrm>
              <a:off x="5810836" y="4641308"/>
              <a:ext cx="266183" cy="949646"/>
              <a:chOff x="5810836" y="4641308"/>
              <a:chExt cx="266183" cy="949646"/>
            </a:xfrm>
          </p:grpSpPr>
          <p:sp>
            <p:nvSpPr>
              <p:cNvPr id="224" name="Freeform 34"/>
              <p:cNvSpPr>
                <a:spLocks/>
              </p:cNvSpPr>
              <p:nvPr/>
            </p:nvSpPr>
            <p:spPr bwMode="auto">
              <a:xfrm rot="16434821">
                <a:off x="5690225" y="5236606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35"/>
              <p:cNvSpPr>
                <a:spLocks/>
              </p:cNvSpPr>
              <p:nvPr/>
            </p:nvSpPr>
            <p:spPr bwMode="auto">
              <a:xfrm rot="16434821">
                <a:off x="5722252" y="4762337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1" name="Group 130"/>
            <p:cNvGrpSpPr/>
            <p:nvPr/>
          </p:nvGrpSpPr>
          <p:grpSpPr>
            <a:xfrm>
              <a:off x="5873767" y="3680664"/>
              <a:ext cx="266183" cy="949646"/>
              <a:chOff x="5873767" y="3680664"/>
              <a:chExt cx="266183" cy="949646"/>
            </a:xfrm>
          </p:grpSpPr>
          <p:sp>
            <p:nvSpPr>
              <p:cNvPr id="222" name="Freeform 34"/>
              <p:cNvSpPr>
                <a:spLocks/>
              </p:cNvSpPr>
              <p:nvPr/>
            </p:nvSpPr>
            <p:spPr bwMode="auto">
              <a:xfrm rot="16434821">
                <a:off x="5753156" y="4275962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35"/>
              <p:cNvSpPr>
                <a:spLocks/>
              </p:cNvSpPr>
              <p:nvPr/>
            </p:nvSpPr>
            <p:spPr bwMode="auto">
              <a:xfrm rot="16434821">
                <a:off x="5785183" y="3801693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0" name="Group 110"/>
          <p:cNvGrpSpPr/>
          <p:nvPr/>
        </p:nvGrpSpPr>
        <p:grpSpPr>
          <a:xfrm rot="3081624" flipH="1">
            <a:off x="2905781" y="4309092"/>
            <a:ext cx="161271" cy="1584376"/>
            <a:chOff x="5810836" y="1783975"/>
            <a:chExt cx="429809" cy="3806979"/>
          </a:xfrm>
        </p:grpSpPr>
        <p:grpSp>
          <p:nvGrpSpPr>
            <p:cNvPr id="231" name="Group 129"/>
            <p:cNvGrpSpPr/>
            <p:nvPr/>
          </p:nvGrpSpPr>
          <p:grpSpPr>
            <a:xfrm>
              <a:off x="5911530" y="2744619"/>
              <a:ext cx="266184" cy="949648"/>
              <a:chOff x="5911530" y="2744619"/>
              <a:chExt cx="266184" cy="949648"/>
            </a:xfrm>
          </p:grpSpPr>
          <p:sp>
            <p:nvSpPr>
              <p:cNvPr id="241" name="Freeform 34"/>
              <p:cNvSpPr>
                <a:spLocks/>
              </p:cNvSpPr>
              <p:nvPr/>
            </p:nvSpPr>
            <p:spPr bwMode="auto">
              <a:xfrm rot="16434821">
                <a:off x="5790919" y="3339919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35"/>
              <p:cNvSpPr>
                <a:spLocks/>
              </p:cNvSpPr>
              <p:nvPr/>
            </p:nvSpPr>
            <p:spPr bwMode="auto">
              <a:xfrm rot="16434821">
                <a:off x="5822946" y="2865649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2" name="Group 128"/>
            <p:cNvGrpSpPr/>
            <p:nvPr/>
          </p:nvGrpSpPr>
          <p:grpSpPr>
            <a:xfrm>
              <a:off x="5974461" y="1783975"/>
              <a:ext cx="266184" cy="949648"/>
              <a:chOff x="5974461" y="1783975"/>
              <a:chExt cx="266184" cy="949648"/>
            </a:xfrm>
          </p:grpSpPr>
          <p:sp>
            <p:nvSpPr>
              <p:cNvPr id="239" name="Freeform 34"/>
              <p:cNvSpPr>
                <a:spLocks/>
              </p:cNvSpPr>
              <p:nvPr/>
            </p:nvSpPr>
            <p:spPr bwMode="auto">
              <a:xfrm rot="16434821">
                <a:off x="5853850" y="2379275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35"/>
              <p:cNvSpPr>
                <a:spLocks/>
              </p:cNvSpPr>
              <p:nvPr/>
            </p:nvSpPr>
            <p:spPr bwMode="auto">
              <a:xfrm rot="16434821">
                <a:off x="5885877" y="1905005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3" name="Group 131"/>
            <p:cNvGrpSpPr/>
            <p:nvPr/>
          </p:nvGrpSpPr>
          <p:grpSpPr>
            <a:xfrm>
              <a:off x="5810836" y="4641308"/>
              <a:ext cx="266183" cy="949646"/>
              <a:chOff x="5810836" y="4641308"/>
              <a:chExt cx="266183" cy="949646"/>
            </a:xfrm>
          </p:grpSpPr>
          <p:sp>
            <p:nvSpPr>
              <p:cNvPr id="237" name="Freeform 34"/>
              <p:cNvSpPr>
                <a:spLocks/>
              </p:cNvSpPr>
              <p:nvPr/>
            </p:nvSpPr>
            <p:spPr bwMode="auto">
              <a:xfrm rot="16434821">
                <a:off x="5690225" y="5236606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35"/>
              <p:cNvSpPr>
                <a:spLocks/>
              </p:cNvSpPr>
              <p:nvPr/>
            </p:nvSpPr>
            <p:spPr bwMode="auto">
              <a:xfrm rot="16434821">
                <a:off x="5722252" y="4762337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4" name="Group 130"/>
            <p:cNvGrpSpPr/>
            <p:nvPr/>
          </p:nvGrpSpPr>
          <p:grpSpPr>
            <a:xfrm>
              <a:off x="5873767" y="3680664"/>
              <a:ext cx="266183" cy="949646"/>
              <a:chOff x="5873767" y="3680664"/>
              <a:chExt cx="266183" cy="949646"/>
            </a:xfrm>
          </p:grpSpPr>
          <p:sp>
            <p:nvSpPr>
              <p:cNvPr id="235" name="Freeform 34"/>
              <p:cNvSpPr>
                <a:spLocks/>
              </p:cNvSpPr>
              <p:nvPr/>
            </p:nvSpPr>
            <p:spPr bwMode="auto">
              <a:xfrm rot="16434821">
                <a:off x="5753156" y="4275962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35"/>
              <p:cNvSpPr>
                <a:spLocks/>
              </p:cNvSpPr>
              <p:nvPr/>
            </p:nvSpPr>
            <p:spPr bwMode="auto">
              <a:xfrm rot="16434821">
                <a:off x="5785183" y="3801693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43" name="Group 110"/>
          <p:cNvGrpSpPr/>
          <p:nvPr/>
        </p:nvGrpSpPr>
        <p:grpSpPr>
          <a:xfrm rot="18518376">
            <a:off x="4110789" y="4355167"/>
            <a:ext cx="161271" cy="1584376"/>
            <a:chOff x="5810836" y="1783975"/>
            <a:chExt cx="429809" cy="3806979"/>
          </a:xfrm>
        </p:grpSpPr>
        <p:grpSp>
          <p:nvGrpSpPr>
            <p:cNvPr id="244" name="Group 129"/>
            <p:cNvGrpSpPr/>
            <p:nvPr/>
          </p:nvGrpSpPr>
          <p:grpSpPr>
            <a:xfrm>
              <a:off x="5911530" y="2744619"/>
              <a:ext cx="266184" cy="949648"/>
              <a:chOff x="5911530" y="2744619"/>
              <a:chExt cx="266184" cy="949648"/>
            </a:xfrm>
          </p:grpSpPr>
          <p:sp>
            <p:nvSpPr>
              <p:cNvPr id="254" name="Freeform 34"/>
              <p:cNvSpPr>
                <a:spLocks/>
              </p:cNvSpPr>
              <p:nvPr/>
            </p:nvSpPr>
            <p:spPr bwMode="auto">
              <a:xfrm rot="16434821">
                <a:off x="5790919" y="3339919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35"/>
              <p:cNvSpPr>
                <a:spLocks/>
              </p:cNvSpPr>
              <p:nvPr/>
            </p:nvSpPr>
            <p:spPr bwMode="auto">
              <a:xfrm rot="16434821">
                <a:off x="5822946" y="2865649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5" name="Group 128"/>
            <p:cNvGrpSpPr/>
            <p:nvPr/>
          </p:nvGrpSpPr>
          <p:grpSpPr>
            <a:xfrm>
              <a:off x="5974461" y="1783975"/>
              <a:ext cx="266184" cy="949648"/>
              <a:chOff x="5974461" y="1783975"/>
              <a:chExt cx="266184" cy="949648"/>
            </a:xfrm>
          </p:grpSpPr>
          <p:sp>
            <p:nvSpPr>
              <p:cNvPr id="252" name="Freeform 34"/>
              <p:cNvSpPr>
                <a:spLocks/>
              </p:cNvSpPr>
              <p:nvPr/>
            </p:nvSpPr>
            <p:spPr bwMode="auto">
              <a:xfrm rot="16434821">
                <a:off x="5853850" y="2379275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35"/>
              <p:cNvSpPr>
                <a:spLocks/>
              </p:cNvSpPr>
              <p:nvPr/>
            </p:nvSpPr>
            <p:spPr bwMode="auto">
              <a:xfrm rot="16434821">
                <a:off x="5885877" y="1905005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6" name="Group 131"/>
            <p:cNvGrpSpPr/>
            <p:nvPr/>
          </p:nvGrpSpPr>
          <p:grpSpPr>
            <a:xfrm>
              <a:off x="5810836" y="4641308"/>
              <a:ext cx="266183" cy="949646"/>
              <a:chOff x="5810836" y="4641308"/>
              <a:chExt cx="266183" cy="949646"/>
            </a:xfrm>
          </p:grpSpPr>
          <p:sp>
            <p:nvSpPr>
              <p:cNvPr id="250" name="Freeform 34"/>
              <p:cNvSpPr>
                <a:spLocks/>
              </p:cNvSpPr>
              <p:nvPr/>
            </p:nvSpPr>
            <p:spPr bwMode="auto">
              <a:xfrm rot="16434821">
                <a:off x="5690225" y="5236606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35"/>
              <p:cNvSpPr>
                <a:spLocks/>
              </p:cNvSpPr>
              <p:nvPr/>
            </p:nvSpPr>
            <p:spPr bwMode="auto">
              <a:xfrm rot="16434821">
                <a:off x="5722252" y="4762337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7" name="Group 130"/>
            <p:cNvGrpSpPr/>
            <p:nvPr/>
          </p:nvGrpSpPr>
          <p:grpSpPr>
            <a:xfrm>
              <a:off x="5873767" y="3680664"/>
              <a:ext cx="266183" cy="949646"/>
              <a:chOff x="5873767" y="3680664"/>
              <a:chExt cx="266183" cy="949646"/>
            </a:xfrm>
          </p:grpSpPr>
          <p:sp>
            <p:nvSpPr>
              <p:cNvPr id="248" name="Freeform 34"/>
              <p:cNvSpPr>
                <a:spLocks/>
              </p:cNvSpPr>
              <p:nvPr/>
            </p:nvSpPr>
            <p:spPr bwMode="auto">
              <a:xfrm rot="16434821">
                <a:off x="5753156" y="4275962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5"/>
              <p:cNvSpPr>
                <a:spLocks/>
              </p:cNvSpPr>
              <p:nvPr/>
            </p:nvSpPr>
            <p:spPr bwMode="auto">
              <a:xfrm rot="16434821">
                <a:off x="5785183" y="3801693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56" name="Group 110"/>
          <p:cNvGrpSpPr/>
          <p:nvPr/>
        </p:nvGrpSpPr>
        <p:grpSpPr>
          <a:xfrm rot="18518376">
            <a:off x="6868166" y="4337446"/>
            <a:ext cx="161271" cy="1584376"/>
            <a:chOff x="5810836" y="1783975"/>
            <a:chExt cx="429809" cy="3806979"/>
          </a:xfrm>
        </p:grpSpPr>
        <p:grpSp>
          <p:nvGrpSpPr>
            <p:cNvPr id="257" name="Group 129"/>
            <p:cNvGrpSpPr/>
            <p:nvPr/>
          </p:nvGrpSpPr>
          <p:grpSpPr>
            <a:xfrm>
              <a:off x="5911530" y="2744619"/>
              <a:ext cx="266184" cy="949648"/>
              <a:chOff x="5911530" y="2744619"/>
              <a:chExt cx="266184" cy="949648"/>
            </a:xfrm>
          </p:grpSpPr>
          <p:sp>
            <p:nvSpPr>
              <p:cNvPr id="267" name="Freeform 34"/>
              <p:cNvSpPr>
                <a:spLocks/>
              </p:cNvSpPr>
              <p:nvPr/>
            </p:nvSpPr>
            <p:spPr bwMode="auto">
              <a:xfrm rot="16434821">
                <a:off x="5790919" y="3339919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35"/>
              <p:cNvSpPr>
                <a:spLocks/>
              </p:cNvSpPr>
              <p:nvPr/>
            </p:nvSpPr>
            <p:spPr bwMode="auto">
              <a:xfrm rot="16434821">
                <a:off x="5822946" y="2865649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8" name="Group 128"/>
            <p:cNvGrpSpPr/>
            <p:nvPr/>
          </p:nvGrpSpPr>
          <p:grpSpPr>
            <a:xfrm>
              <a:off x="5974461" y="1783975"/>
              <a:ext cx="266184" cy="949648"/>
              <a:chOff x="5974461" y="1783975"/>
              <a:chExt cx="266184" cy="949648"/>
            </a:xfrm>
          </p:grpSpPr>
          <p:sp>
            <p:nvSpPr>
              <p:cNvPr id="265" name="Freeform 34"/>
              <p:cNvSpPr>
                <a:spLocks/>
              </p:cNvSpPr>
              <p:nvPr/>
            </p:nvSpPr>
            <p:spPr bwMode="auto">
              <a:xfrm rot="16434821">
                <a:off x="5853850" y="2379275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35"/>
              <p:cNvSpPr>
                <a:spLocks/>
              </p:cNvSpPr>
              <p:nvPr/>
            </p:nvSpPr>
            <p:spPr bwMode="auto">
              <a:xfrm rot="16434821">
                <a:off x="5885877" y="1905005"/>
                <a:ext cx="475797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9" name="Group 131"/>
            <p:cNvGrpSpPr/>
            <p:nvPr/>
          </p:nvGrpSpPr>
          <p:grpSpPr>
            <a:xfrm>
              <a:off x="5810836" y="4641308"/>
              <a:ext cx="266183" cy="949646"/>
              <a:chOff x="5810836" y="4641308"/>
              <a:chExt cx="266183" cy="949646"/>
            </a:xfrm>
          </p:grpSpPr>
          <p:sp>
            <p:nvSpPr>
              <p:cNvPr id="263" name="Freeform 34"/>
              <p:cNvSpPr>
                <a:spLocks/>
              </p:cNvSpPr>
              <p:nvPr/>
            </p:nvSpPr>
            <p:spPr bwMode="auto">
              <a:xfrm rot="16434821">
                <a:off x="5690225" y="5236606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 type="arrow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35"/>
              <p:cNvSpPr>
                <a:spLocks/>
              </p:cNvSpPr>
              <p:nvPr/>
            </p:nvSpPr>
            <p:spPr bwMode="auto">
              <a:xfrm rot="16434821">
                <a:off x="5722252" y="4762337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0" name="Group 130"/>
            <p:cNvGrpSpPr/>
            <p:nvPr/>
          </p:nvGrpSpPr>
          <p:grpSpPr>
            <a:xfrm>
              <a:off x="5873767" y="3680664"/>
              <a:ext cx="266183" cy="949646"/>
              <a:chOff x="5873767" y="3680664"/>
              <a:chExt cx="266183" cy="949646"/>
            </a:xfrm>
          </p:grpSpPr>
          <p:sp>
            <p:nvSpPr>
              <p:cNvPr id="261" name="Freeform 34"/>
              <p:cNvSpPr>
                <a:spLocks/>
              </p:cNvSpPr>
              <p:nvPr/>
            </p:nvSpPr>
            <p:spPr bwMode="auto">
              <a:xfrm rot="16434821">
                <a:off x="5753156" y="4275962"/>
                <a:ext cx="474959" cy="233738"/>
              </a:xfrm>
              <a:custGeom>
                <a:avLst/>
                <a:gdLst>
                  <a:gd name="T0" fmla="*/ 0 w 60"/>
                  <a:gd name="T1" fmla="*/ 2663368 h 79"/>
                  <a:gd name="T2" fmla="*/ 151899 w 60"/>
                  <a:gd name="T3" fmla="*/ 2868175 h 79"/>
                  <a:gd name="T4" fmla="*/ 223615 w 60"/>
                  <a:gd name="T5" fmla="*/ 3125778 h 79"/>
                  <a:gd name="T6" fmla="*/ 303005 w 60"/>
                  <a:gd name="T7" fmla="*/ 3330585 h 79"/>
                  <a:gd name="T8" fmla="*/ 374711 w 60"/>
                  <a:gd name="T9" fmla="*/ 3482526 h 79"/>
                  <a:gd name="T10" fmla="*/ 454904 w 60"/>
                  <a:gd name="T11" fmla="*/ 3687945 h 79"/>
                  <a:gd name="T12" fmla="*/ 605915 w 60"/>
                  <a:gd name="T13" fmla="*/ 3786951 h 79"/>
                  <a:gd name="T14" fmla="*/ 677631 w 60"/>
                  <a:gd name="T15" fmla="*/ 3892682 h 79"/>
                  <a:gd name="T16" fmla="*/ 757824 w 60"/>
                  <a:gd name="T17" fmla="*/ 3991758 h 79"/>
                  <a:gd name="T18" fmla="*/ 829531 w 60"/>
                  <a:gd name="T19" fmla="*/ 4044624 h 79"/>
                  <a:gd name="T20" fmla="*/ 901332 w 60"/>
                  <a:gd name="T21" fmla="*/ 4044624 h 79"/>
                  <a:gd name="T22" fmla="*/ 1052343 w 60"/>
                  <a:gd name="T23" fmla="*/ 4044624 h 79"/>
                  <a:gd name="T24" fmla="*/ 1132535 w 60"/>
                  <a:gd name="T25" fmla="*/ 3991758 h 79"/>
                  <a:gd name="T26" fmla="*/ 1204242 w 60"/>
                  <a:gd name="T27" fmla="*/ 3892682 h 79"/>
                  <a:gd name="T28" fmla="*/ 1283547 w 60"/>
                  <a:gd name="T29" fmla="*/ 3786951 h 79"/>
                  <a:gd name="T30" fmla="*/ 1435446 w 60"/>
                  <a:gd name="T31" fmla="*/ 3687945 h 79"/>
                  <a:gd name="T32" fmla="*/ 1507247 w 60"/>
                  <a:gd name="T33" fmla="*/ 3482526 h 79"/>
                  <a:gd name="T34" fmla="*/ 1578953 w 60"/>
                  <a:gd name="T35" fmla="*/ 3330585 h 79"/>
                  <a:gd name="T36" fmla="*/ 1659156 w 60"/>
                  <a:gd name="T37" fmla="*/ 3125778 h 79"/>
                  <a:gd name="T38" fmla="*/ 1730862 w 60"/>
                  <a:gd name="T39" fmla="*/ 2868175 h 79"/>
                  <a:gd name="T40" fmla="*/ 1881958 w 60"/>
                  <a:gd name="T41" fmla="*/ 2663368 h 79"/>
                  <a:gd name="T42" fmla="*/ 1962066 w 60"/>
                  <a:gd name="T43" fmla="*/ 2405765 h 79"/>
                  <a:gd name="T44" fmla="*/ 2033867 w 60"/>
                  <a:gd name="T45" fmla="*/ 2148091 h 79"/>
                  <a:gd name="T46" fmla="*/ 2113162 w 60"/>
                  <a:gd name="T47" fmla="*/ 1896532 h 79"/>
                  <a:gd name="T48" fmla="*/ 2184878 w 60"/>
                  <a:gd name="T49" fmla="*/ 1638859 h 79"/>
                  <a:gd name="T50" fmla="*/ 2336777 w 60"/>
                  <a:gd name="T51" fmla="*/ 1434052 h 79"/>
                  <a:gd name="T52" fmla="*/ 2408493 w 60"/>
                  <a:gd name="T53" fmla="*/ 1176449 h 79"/>
                  <a:gd name="T54" fmla="*/ 2487883 w 60"/>
                  <a:gd name="T55" fmla="*/ 971642 h 79"/>
                  <a:gd name="T56" fmla="*/ 2559590 w 60"/>
                  <a:gd name="T57" fmla="*/ 766905 h 79"/>
                  <a:gd name="T58" fmla="*/ 2711489 w 60"/>
                  <a:gd name="T59" fmla="*/ 562098 h 79"/>
                  <a:gd name="T60" fmla="*/ 2791682 w 60"/>
                  <a:gd name="T61" fmla="*/ 409544 h 79"/>
                  <a:gd name="T62" fmla="*/ 2863398 w 60"/>
                  <a:gd name="T63" fmla="*/ 257673 h 79"/>
                  <a:gd name="T64" fmla="*/ 2942693 w 60"/>
                  <a:gd name="T65" fmla="*/ 151941 h 79"/>
                  <a:gd name="T66" fmla="*/ 3014409 w 60"/>
                  <a:gd name="T67" fmla="*/ 99688 h 79"/>
                  <a:gd name="T68" fmla="*/ 3166308 w 60"/>
                  <a:gd name="T69" fmla="*/ 52866 h 79"/>
                  <a:gd name="T70" fmla="*/ 3238109 w 60"/>
                  <a:gd name="T71" fmla="*/ 0 h 79"/>
                  <a:gd name="T72" fmla="*/ 3317413 w 60"/>
                  <a:gd name="T73" fmla="*/ 52866 h 79"/>
                  <a:gd name="T74" fmla="*/ 3389120 w 60"/>
                  <a:gd name="T75" fmla="*/ 99688 h 79"/>
                  <a:gd name="T76" fmla="*/ 3469313 w 60"/>
                  <a:gd name="T77" fmla="*/ 151941 h 79"/>
                  <a:gd name="T78" fmla="*/ 3620418 w 60"/>
                  <a:gd name="T79" fmla="*/ 257673 h 79"/>
                  <a:gd name="T80" fmla="*/ 3692125 w 60"/>
                  <a:gd name="T81" fmla="*/ 409544 h 79"/>
                  <a:gd name="T82" fmla="*/ 3772317 w 60"/>
                  <a:gd name="T83" fmla="*/ 562098 h 79"/>
                  <a:gd name="T84" fmla="*/ 3844024 w 60"/>
                  <a:gd name="T85" fmla="*/ 766905 h 79"/>
                  <a:gd name="T86" fmla="*/ 3995035 w 60"/>
                  <a:gd name="T87" fmla="*/ 971642 h 79"/>
                  <a:gd name="T88" fmla="*/ 4066836 w 60"/>
                  <a:gd name="T89" fmla="*/ 1176449 h 79"/>
                  <a:gd name="T90" fmla="*/ 4146944 w 60"/>
                  <a:gd name="T91" fmla="*/ 1434052 h 79"/>
                  <a:gd name="T92" fmla="*/ 4218735 w 60"/>
                  <a:gd name="T93" fmla="*/ 1638859 h 79"/>
                  <a:gd name="T94" fmla="*/ 4298843 w 60"/>
                  <a:gd name="T95" fmla="*/ 1896532 h 79"/>
                  <a:gd name="T96" fmla="*/ 4449948 w 60"/>
                  <a:gd name="T97" fmla="*/ 2148091 h 79"/>
                  <a:gd name="T98" fmla="*/ 4521655 w 60"/>
                  <a:gd name="T99" fmla="*/ 2405765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9"/>
                    </a:moveTo>
                    <a:lnTo>
                      <a:pt x="0" y="52"/>
                    </a:lnTo>
                    <a:lnTo>
                      <a:pt x="1" y="54"/>
                    </a:lnTo>
                    <a:lnTo>
                      <a:pt x="2" y="56"/>
                    </a:lnTo>
                    <a:lnTo>
                      <a:pt x="2" y="59"/>
                    </a:lnTo>
                    <a:lnTo>
                      <a:pt x="3" y="61"/>
                    </a:lnTo>
                    <a:lnTo>
                      <a:pt x="3" y="63"/>
                    </a:lnTo>
                    <a:lnTo>
                      <a:pt x="4" y="65"/>
                    </a:lnTo>
                    <a:lnTo>
                      <a:pt x="5" y="67"/>
                    </a:lnTo>
                    <a:lnTo>
                      <a:pt x="5" y="68"/>
                    </a:lnTo>
                    <a:lnTo>
                      <a:pt x="6" y="70"/>
                    </a:lnTo>
                    <a:lnTo>
                      <a:pt x="6" y="72"/>
                    </a:lnTo>
                    <a:lnTo>
                      <a:pt x="7" y="73"/>
                    </a:lnTo>
                    <a:lnTo>
                      <a:pt x="8" y="74"/>
                    </a:lnTo>
                    <a:lnTo>
                      <a:pt x="8" y="75"/>
                    </a:lnTo>
                    <a:lnTo>
                      <a:pt x="9" y="76"/>
                    </a:lnTo>
                    <a:lnTo>
                      <a:pt x="9" y="77"/>
                    </a:lnTo>
                    <a:lnTo>
                      <a:pt x="10" y="78"/>
                    </a:lnTo>
                    <a:lnTo>
                      <a:pt x="11" y="78"/>
                    </a:lnTo>
                    <a:lnTo>
                      <a:pt x="11" y="79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4" y="78"/>
                    </a:lnTo>
                    <a:lnTo>
                      <a:pt x="15" y="78"/>
                    </a:lnTo>
                    <a:lnTo>
                      <a:pt x="16" y="77"/>
                    </a:lnTo>
                    <a:lnTo>
                      <a:pt x="16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8" y="73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0" y="68"/>
                    </a:lnTo>
                    <a:lnTo>
                      <a:pt x="20" y="67"/>
                    </a:lnTo>
                    <a:lnTo>
                      <a:pt x="21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3" y="59"/>
                    </a:lnTo>
                    <a:lnTo>
                      <a:pt x="23" y="56"/>
                    </a:lnTo>
                    <a:lnTo>
                      <a:pt x="24" y="54"/>
                    </a:lnTo>
                    <a:lnTo>
                      <a:pt x="25" y="52"/>
                    </a:lnTo>
                    <a:lnTo>
                      <a:pt x="25" y="49"/>
                    </a:lnTo>
                    <a:lnTo>
                      <a:pt x="26" y="47"/>
                    </a:lnTo>
                    <a:lnTo>
                      <a:pt x="26" y="45"/>
                    </a:lnTo>
                    <a:lnTo>
                      <a:pt x="27" y="42"/>
                    </a:lnTo>
                    <a:lnTo>
                      <a:pt x="28" y="40"/>
                    </a:lnTo>
                    <a:lnTo>
                      <a:pt x="28" y="37"/>
                    </a:lnTo>
                    <a:lnTo>
                      <a:pt x="29" y="35"/>
                    </a:lnTo>
                    <a:lnTo>
                      <a:pt x="29" y="32"/>
                    </a:lnTo>
                    <a:lnTo>
                      <a:pt x="30" y="30"/>
                    </a:lnTo>
                    <a:lnTo>
                      <a:pt x="31" y="28"/>
                    </a:lnTo>
                    <a:lnTo>
                      <a:pt x="31" y="25"/>
                    </a:lnTo>
                    <a:lnTo>
                      <a:pt x="32" y="23"/>
                    </a:lnTo>
                    <a:lnTo>
                      <a:pt x="32" y="21"/>
                    </a:lnTo>
                    <a:lnTo>
                      <a:pt x="33" y="19"/>
                    </a:lnTo>
                    <a:lnTo>
                      <a:pt x="34" y="17"/>
                    </a:lnTo>
                    <a:lnTo>
                      <a:pt x="34" y="15"/>
                    </a:lnTo>
                    <a:lnTo>
                      <a:pt x="35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7" y="8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40" y="2"/>
                    </a:lnTo>
                    <a:lnTo>
                      <a:pt x="41" y="1"/>
                    </a:lnTo>
                    <a:lnTo>
                      <a:pt x="42" y="1"/>
                    </a:lnTo>
                    <a:lnTo>
                      <a:pt x="42" y="0"/>
                    </a:lnTo>
                    <a:lnTo>
                      <a:pt x="43" y="0"/>
                    </a:lnTo>
                    <a:lnTo>
                      <a:pt x="44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6" y="2"/>
                    </a:lnTo>
                    <a:lnTo>
                      <a:pt x="46" y="3"/>
                    </a:lnTo>
                    <a:lnTo>
                      <a:pt x="47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9" y="8"/>
                    </a:lnTo>
                    <a:lnTo>
                      <a:pt x="49" y="9"/>
                    </a:lnTo>
                    <a:lnTo>
                      <a:pt x="50" y="11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2" y="17"/>
                    </a:lnTo>
                    <a:lnTo>
                      <a:pt x="53" y="19"/>
                    </a:lnTo>
                    <a:lnTo>
                      <a:pt x="53" y="21"/>
                    </a:lnTo>
                    <a:lnTo>
                      <a:pt x="54" y="23"/>
                    </a:lnTo>
                    <a:lnTo>
                      <a:pt x="54" y="25"/>
                    </a:lnTo>
                    <a:lnTo>
                      <a:pt x="55" y="28"/>
                    </a:lnTo>
                    <a:lnTo>
                      <a:pt x="56" y="30"/>
                    </a:lnTo>
                    <a:lnTo>
                      <a:pt x="56" y="32"/>
                    </a:lnTo>
                    <a:lnTo>
                      <a:pt x="57" y="35"/>
                    </a:lnTo>
                    <a:lnTo>
                      <a:pt x="57" y="37"/>
                    </a:lnTo>
                    <a:lnTo>
                      <a:pt x="58" y="40"/>
                    </a:lnTo>
                    <a:lnTo>
                      <a:pt x="59" y="42"/>
                    </a:lnTo>
                    <a:lnTo>
                      <a:pt x="59" y="45"/>
                    </a:lnTo>
                    <a:lnTo>
                      <a:pt x="60" y="47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35"/>
              <p:cNvSpPr>
                <a:spLocks/>
              </p:cNvSpPr>
              <p:nvPr/>
            </p:nvSpPr>
            <p:spPr bwMode="auto">
              <a:xfrm rot="16434821">
                <a:off x="5785183" y="3801693"/>
                <a:ext cx="475796" cy="233738"/>
              </a:xfrm>
              <a:custGeom>
                <a:avLst/>
                <a:gdLst>
                  <a:gd name="T0" fmla="*/ 0 w 60"/>
                  <a:gd name="T1" fmla="*/ 2510814 h 79"/>
                  <a:gd name="T2" fmla="*/ 152707 w 60"/>
                  <a:gd name="T3" fmla="*/ 2763134 h 79"/>
                  <a:gd name="T4" fmla="*/ 224852 w 60"/>
                  <a:gd name="T5" fmla="*/ 3020046 h 79"/>
                  <a:gd name="T6" fmla="*/ 305414 w 60"/>
                  <a:gd name="T7" fmla="*/ 3225544 h 79"/>
                  <a:gd name="T8" fmla="*/ 377559 w 60"/>
                  <a:gd name="T9" fmla="*/ 3430272 h 79"/>
                  <a:gd name="T10" fmla="*/ 458130 w 60"/>
                  <a:gd name="T11" fmla="*/ 3582214 h 79"/>
                  <a:gd name="T12" fmla="*/ 610032 w 60"/>
                  <a:gd name="T13" fmla="*/ 3740129 h 79"/>
                  <a:gd name="T14" fmla="*/ 682973 w 60"/>
                  <a:gd name="T15" fmla="*/ 3839817 h 79"/>
                  <a:gd name="T16" fmla="*/ 762739 w 60"/>
                  <a:gd name="T17" fmla="*/ 3944936 h 79"/>
                  <a:gd name="T18" fmla="*/ 835689 w 60"/>
                  <a:gd name="T19" fmla="*/ 3991758 h 79"/>
                  <a:gd name="T20" fmla="*/ 987496 w 60"/>
                  <a:gd name="T21" fmla="*/ 4044624 h 79"/>
                  <a:gd name="T22" fmla="*/ 1068152 w 60"/>
                  <a:gd name="T23" fmla="*/ 4044624 h 79"/>
                  <a:gd name="T24" fmla="*/ 1140203 w 60"/>
                  <a:gd name="T25" fmla="*/ 3991758 h 79"/>
                  <a:gd name="T26" fmla="*/ 1212349 w 60"/>
                  <a:gd name="T27" fmla="*/ 3944936 h 79"/>
                  <a:gd name="T28" fmla="*/ 1292920 w 60"/>
                  <a:gd name="T29" fmla="*/ 3839817 h 79"/>
                  <a:gd name="T30" fmla="*/ 1445626 w 60"/>
                  <a:gd name="T31" fmla="*/ 3740129 h 79"/>
                  <a:gd name="T32" fmla="*/ 1517762 w 60"/>
                  <a:gd name="T33" fmla="*/ 3582214 h 79"/>
                  <a:gd name="T34" fmla="*/ 1598333 w 60"/>
                  <a:gd name="T35" fmla="*/ 3430272 h 79"/>
                  <a:gd name="T36" fmla="*/ 1670479 w 60"/>
                  <a:gd name="T37" fmla="*/ 3225544 h 79"/>
                  <a:gd name="T38" fmla="*/ 1751040 w 60"/>
                  <a:gd name="T39" fmla="*/ 3020046 h 79"/>
                  <a:gd name="T40" fmla="*/ 1903747 w 60"/>
                  <a:gd name="T41" fmla="*/ 2763134 h 79"/>
                  <a:gd name="T42" fmla="*/ 1975892 w 60"/>
                  <a:gd name="T43" fmla="*/ 2510814 h 79"/>
                  <a:gd name="T44" fmla="*/ 2055649 w 60"/>
                  <a:gd name="T45" fmla="*/ 2306077 h 79"/>
                  <a:gd name="T46" fmla="*/ 2128599 w 60"/>
                  <a:gd name="T47" fmla="*/ 2048404 h 79"/>
                  <a:gd name="T48" fmla="*/ 2281306 w 60"/>
                  <a:gd name="T49" fmla="*/ 1791413 h 79"/>
                  <a:gd name="T50" fmla="*/ 2353451 w 60"/>
                  <a:gd name="T51" fmla="*/ 1533819 h 79"/>
                  <a:gd name="T52" fmla="*/ 2433123 w 60"/>
                  <a:gd name="T53" fmla="*/ 1282181 h 79"/>
                  <a:gd name="T54" fmla="*/ 2506159 w 60"/>
                  <a:gd name="T55" fmla="*/ 1076762 h 79"/>
                  <a:gd name="T56" fmla="*/ 2585830 w 60"/>
                  <a:gd name="T57" fmla="*/ 871954 h 79"/>
                  <a:gd name="T58" fmla="*/ 2738537 w 60"/>
                  <a:gd name="T59" fmla="*/ 667217 h 79"/>
                  <a:gd name="T60" fmla="*/ 2810682 w 60"/>
                  <a:gd name="T61" fmla="*/ 462410 h 79"/>
                  <a:gd name="T62" fmla="*/ 2891253 w 60"/>
                  <a:gd name="T63" fmla="*/ 304495 h 79"/>
                  <a:gd name="T64" fmla="*/ 2963389 w 60"/>
                  <a:gd name="T65" fmla="*/ 204807 h 79"/>
                  <a:gd name="T66" fmla="*/ 3043960 w 60"/>
                  <a:gd name="T67" fmla="*/ 99688 h 79"/>
                  <a:gd name="T68" fmla="*/ 3196667 w 60"/>
                  <a:gd name="T69" fmla="*/ 52866 h 79"/>
                  <a:gd name="T70" fmla="*/ 3268812 w 60"/>
                  <a:gd name="T71" fmla="*/ 0 h 79"/>
                  <a:gd name="T72" fmla="*/ 3349373 w 60"/>
                  <a:gd name="T73" fmla="*/ 0 h 79"/>
                  <a:gd name="T74" fmla="*/ 3421519 w 60"/>
                  <a:gd name="T75" fmla="*/ 52866 h 79"/>
                  <a:gd name="T76" fmla="*/ 3493664 w 60"/>
                  <a:gd name="T77" fmla="*/ 99688 h 79"/>
                  <a:gd name="T78" fmla="*/ 3646371 w 60"/>
                  <a:gd name="T79" fmla="*/ 204807 h 79"/>
                  <a:gd name="T80" fmla="*/ 3726932 w 60"/>
                  <a:gd name="T81" fmla="*/ 304495 h 79"/>
                  <a:gd name="T82" fmla="*/ 3799078 w 60"/>
                  <a:gd name="T83" fmla="*/ 462410 h 79"/>
                  <a:gd name="T84" fmla="*/ 3878834 w 60"/>
                  <a:gd name="T85" fmla="*/ 667217 h 79"/>
                  <a:gd name="T86" fmla="*/ 4031551 w 60"/>
                  <a:gd name="T87" fmla="*/ 871954 h 79"/>
                  <a:gd name="T88" fmla="*/ 4103601 w 60"/>
                  <a:gd name="T89" fmla="*/ 1076762 h 79"/>
                  <a:gd name="T90" fmla="*/ 4184257 w 60"/>
                  <a:gd name="T91" fmla="*/ 1282181 h 79"/>
                  <a:gd name="T92" fmla="*/ 4256308 w 60"/>
                  <a:gd name="T93" fmla="*/ 1533819 h 79"/>
                  <a:gd name="T94" fmla="*/ 4336964 w 60"/>
                  <a:gd name="T95" fmla="*/ 1791413 h 79"/>
                  <a:gd name="T96" fmla="*/ 4489671 w 60"/>
                  <a:gd name="T97" fmla="*/ 2048404 h 79"/>
                  <a:gd name="T98" fmla="*/ 4561722 w 60"/>
                  <a:gd name="T99" fmla="*/ 2306077 h 7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0"/>
                  <a:gd name="T151" fmla="*/ 0 h 79"/>
                  <a:gd name="T152" fmla="*/ 60 w 60"/>
                  <a:gd name="T153" fmla="*/ 79 h 7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0" h="79">
                    <a:moveTo>
                      <a:pt x="0" y="47"/>
                    </a:moveTo>
                    <a:lnTo>
                      <a:pt x="0" y="49"/>
                    </a:lnTo>
                    <a:lnTo>
                      <a:pt x="1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3" y="59"/>
                    </a:lnTo>
                    <a:lnTo>
                      <a:pt x="3" y="61"/>
                    </a:lnTo>
                    <a:lnTo>
                      <a:pt x="4" y="63"/>
                    </a:lnTo>
                    <a:lnTo>
                      <a:pt x="5" y="65"/>
                    </a:lnTo>
                    <a:lnTo>
                      <a:pt x="5" y="67"/>
                    </a:lnTo>
                    <a:lnTo>
                      <a:pt x="6" y="68"/>
                    </a:lnTo>
                    <a:lnTo>
                      <a:pt x="6" y="70"/>
                    </a:lnTo>
                    <a:lnTo>
                      <a:pt x="7" y="72"/>
                    </a:lnTo>
                    <a:lnTo>
                      <a:pt x="8" y="73"/>
                    </a:lnTo>
                    <a:lnTo>
                      <a:pt x="8" y="74"/>
                    </a:lnTo>
                    <a:lnTo>
                      <a:pt x="9" y="75"/>
                    </a:lnTo>
                    <a:lnTo>
                      <a:pt x="9" y="76"/>
                    </a:lnTo>
                    <a:lnTo>
                      <a:pt x="10" y="77"/>
                    </a:lnTo>
                    <a:lnTo>
                      <a:pt x="11" y="78"/>
                    </a:lnTo>
                    <a:lnTo>
                      <a:pt x="12" y="79"/>
                    </a:lnTo>
                    <a:lnTo>
                      <a:pt x="13" y="79"/>
                    </a:lnTo>
                    <a:lnTo>
                      <a:pt x="14" y="79"/>
                    </a:lnTo>
                    <a:lnTo>
                      <a:pt x="15" y="78"/>
                    </a:lnTo>
                    <a:lnTo>
                      <a:pt x="16" y="78"/>
                    </a:lnTo>
                    <a:lnTo>
                      <a:pt x="16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8" y="74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21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3" y="61"/>
                    </a:lnTo>
                    <a:lnTo>
                      <a:pt x="23" y="59"/>
                    </a:lnTo>
                    <a:lnTo>
                      <a:pt x="24" y="56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6" y="49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29" y="37"/>
                    </a:lnTo>
                    <a:lnTo>
                      <a:pt x="30" y="35"/>
                    </a:lnTo>
                    <a:lnTo>
                      <a:pt x="30" y="32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2" y="25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5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8" y="6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40" y="3"/>
                    </a:lnTo>
                    <a:lnTo>
                      <a:pt x="40" y="2"/>
                    </a:lnTo>
                    <a:lnTo>
                      <a:pt x="41" y="2"/>
                    </a:lnTo>
                    <a:lnTo>
                      <a:pt x="42" y="1"/>
                    </a:lnTo>
                    <a:lnTo>
                      <a:pt x="43" y="0"/>
                    </a:lnTo>
                    <a:lnTo>
                      <a:pt x="44" y="0"/>
                    </a:lnTo>
                    <a:lnTo>
                      <a:pt x="45" y="1"/>
                    </a:lnTo>
                    <a:lnTo>
                      <a:pt x="46" y="2"/>
                    </a:lnTo>
                    <a:lnTo>
                      <a:pt x="47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49" y="6"/>
                    </a:lnTo>
                    <a:lnTo>
                      <a:pt x="49" y="8"/>
                    </a:lnTo>
                    <a:lnTo>
                      <a:pt x="50" y="9"/>
                    </a:lnTo>
                    <a:lnTo>
                      <a:pt x="51" y="11"/>
                    </a:lnTo>
                    <a:lnTo>
                      <a:pt x="51" y="13"/>
                    </a:lnTo>
                    <a:lnTo>
                      <a:pt x="52" y="15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4" y="21"/>
                    </a:lnTo>
                    <a:lnTo>
                      <a:pt x="54" y="23"/>
                    </a:lnTo>
                    <a:lnTo>
                      <a:pt x="55" y="25"/>
                    </a:lnTo>
                    <a:lnTo>
                      <a:pt x="56" y="28"/>
                    </a:lnTo>
                    <a:lnTo>
                      <a:pt x="56" y="30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8" y="37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0" y="45"/>
                    </a:lnTo>
                  </a:path>
                </a:pathLst>
              </a:custGeom>
              <a:noFill/>
              <a:ln w="25400">
                <a:solidFill>
                  <a:srgbClr val="C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9" name="Group 4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375233" y="1283828"/>
            <a:ext cx="1601883" cy="258176"/>
            <a:chOff x="2298" y="3601"/>
            <a:chExt cx="8097" cy="1305"/>
          </a:xfrm>
        </p:grpSpPr>
        <p:sp>
          <p:nvSpPr>
            <p:cNvPr id="150" name="Freeform 6"/>
            <p:cNvSpPr>
              <a:spLocks/>
            </p:cNvSpPr>
            <p:nvPr/>
          </p:nvSpPr>
          <p:spPr bwMode="auto">
            <a:xfrm>
              <a:off x="2298" y="3601"/>
              <a:ext cx="52" cy="1305"/>
            </a:xfrm>
            <a:custGeom>
              <a:avLst/>
              <a:gdLst/>
              <a:ahLst/>
              <a:cxnLst>
                <a:cxn ang="0">
                  <a:pos x="52" y="43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9" y="14"/>
                </a:cxn>
                <a:cxn ang="0">
                  <a:pos x="44" y="8"/>
                </a:cxn>
                <a:cxn ang="0">
                  <a:pos x="41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11" y="3"/>
                </a:cxn>
                <a:cxn ang="0">
                  <a:pos x="6" y="8"/>
                </a:cxn>
                <a:cxn ang="0">
                  <a:pos x="3" y="14"/>
                </a:cxn>
                <a:cxn ang="0">
                  <a:pos x="3" y="20"/>
                </a:cxn>
                <a:cxn ang="0">
                  <a:pos x="0" y="28"/>
                </a:cxn>
                <a:cxn ang="0">
                  <a:pos x="0" y="1276"/>
                </a:cxn>
                <a:cxn ang="0">
                  <a:pos x="3" y="1285"/>
                </a:cxn>
                <a:cxn ang="0">
                  <a:pos x="3" y="1290"/>
                </a:cxn>
                <a:cxn ang="0">
                  <a:pos x="9" y="1296"/>
                </a:cxn>
                <a:cxn ang="0">
                  <a:pos x="11" y="1302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41" y="1302"/>
                </a:cxn>
                <a:cxn ang="0">
                  <a:pos x="49" y="1285"/>
                </a:cxn>
                <a:cxn ang="0">
                  <a:pos x="49" y="1276"/>
                </a:cxn>
                <a:cxn ang="0">
                  <a:pos x="52" y="1270"/>
                </a:cxn>
                <a:cxn ang="0">
                  <a:pos x="52" y="1262"/>
                </a:cxn>
                <a:cxn ang="0">
                  <a:pos x="52" y="43"/>
                </a:cxn>
              </a:cxnLst>
              <a:rect l="0" t="0" r="r" b="b"/>
              <a:pathLst>
                <a:path w="52" h="1305">
                  <a:moveTo>
                    <a:pt x="52" y="43"/>
                  </a:moveTo>
                  <a:lnTo>
                    <a:pt x="52" y="28"/>
                  </a:lnTo>
                  <a:lnTo>
                    <a:pt x="49" y="20"/>
                  </a:lnTo>
                  <a:lnTo>
                    <a:pt x="49" y="14"/>
                  </a:lnTo>
                  <a:lnTo>
                    <a:pt x="44" y="8"/>
                  </a:lnTo>
                  <a:lnTo>
                    <a:pt x="41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8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0" y="1276"/>
                  </a:lnTo>
                  <a:lnTo>
                    <a:pt x="3" y="1285"/>
                  </a:lnTo>
                  <a:lnTo>
                    <a:pt x="3" y="1290"/>
                  </a:lnTo>
                  <a:lnTo>
                    <a:pt x="9" y="1296"/>
                  </a:lnTo>
                  <a:lnTo>
                    <a:pt x="11" y="1302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41" y="1302"/>
                  </a:lnTo>
                  <a:lnTo>
                    <a:pt x="49" y="1285"/>
                  </a:lnTo>
                  <a:lnTo>
                    <a:pt x="49" y="1276"/>
                  </a:lnTo>
                  <a:lnTo>
                    <a:pt x="52" y="1270"/>
                  </a:lnTo>
                  <a:lnTo>
                    <a:pt x="52" y="1262"/>
                  </a:lnTo>
                  <a:lnTo>
                    <a:pt x="52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/>
            <p:cNvSpPr>
              <a:spLocks noEditPoints="1"/>
            </p:cNvSpPr>
            <p:nvPr/>
          </p:nvSpPr>
          <p:spPr bwMode="auto">
            <a:xfrm>
              <a:off x="2545" y="3710"/>
              <a:ext cx="520" cy="898"/>
            </a:xfrm>
            <a:custGeom>
              <a:avLst/>
              <a:gdLst/>
              <a:ahLst/>
              <a:cxnLst>
                <a:cxn ang="0">
                  <a:pos x="518" y="374"/>
                </a:cxn>
                <a:cxn ang="0">
                  <a:pos x="496" y="220"/>
                </a:cxn>
                <a:cxn ang="0">
                  <a:pos x="444" y="97"/>
                </a:cxn>
                <a:cxn ang="0">
                  <a:pos x="379" y="34"/>
                </a:cxn>
                <a:cxn ang="0">
                  <a:pos x="314" y="5"/>
                </a:cxn>
                <a:cxn ang="0">
                  <a:pos x="260" y="0"/>
                </a:cxn>
                <a:cxn ang="0">
                  <a:pos x="182" y="14"/>
                </a:cxn>
                <a:cxn ang="0">
                  <a:pos x="108" y="60"/>
                </a:cxn>
                <a:cxn ang="0">
                  <a:pos x="46" y="154"/>
                </a:cxn>
                <a:cxn ang="0">
                  <a:pos x="8" y="297"/>
                </a:cxn>
                <a:cxn ang="0">
                  <a:pos x="0" y="512"/>
                </a:cxn>
                <a:cxn ang="0">
                  <a:pos x="14" y="640"/>
                </a:cxn>
                <a:cxn ang="0">
                  <a:pos x="54" y="766"/>
                </a:cxn>
                <a:cxn ang="0">
                  <a:pos x="119" y="846"/>
                </a:cxn>
                <a:cxn ang="0">
                  <a:pos x="192" y="887"/>
                </a:cxn>
                <a:cxn ang="0">
                  <a:pos x="260" y="898"/>
                </a:cxn>
                <a:cxn ang="0">
                  <a:pos x="322" y="889"/>
                </a:cxn>
                <a:cxn ang="0">
                  <a:pos x="387" y="858"/>
                </a:cxn>
                <a:cxn ang="0">
                  <a:pos x="450" y="795"/>
                </a:cxn>
                <a:cxn ang="0">
                  <a:pos x="499" y="678"/>
                </a:cxn>
                <a:cxn ang="0">
                  <a:pos x="518" y="529"/>
                </a:cxn>
                <a:cxn ang="0">
                  <a:pos x="260" y="869"/>
                </a:cxn>
                <a:cxn ang="0">
                  <a:pos x="214" y="861"/>
                </a:cxn>
                <a:cxn ang="0">
                  <a:pos x="165" y="826"/>
                </a:cxn>
                <a:cxn ang="0">
                  <a:pos x="127" y="761"/>
                </a:cxn>
                <a:cxn ang="0">
                  <a:pos x="108" y="646"/>
                </a:cxn>
                <a:cxn ang="0">
                  <a:pos x="103" y="351"/>
                </a:cxn>
                <a:cxn ang="0">
                  <a:pos x="111" y="194"/>
                </a:cxn>
                <a:cxn ang="0">
                  <a:pos x="141" y="103"/>
                </a:cxn>
                <a:cxn ang="0">
                  <a:pos x="182" y="54"/>
                </a:cxn>
                <a:cxn ang="0">
                  <a:pos x="228" y="31"/>
                </a:cxn>
                <a:cxn ang="0">
                  <a:pos x="260" y="28"/>
                </a:cxn>
                <a:cxn ang="0">
                  <a:pos x="303" y="37"/>
                </a:cxn>
                <a:cxn ang="0">
                  <a:pos x="350" y="65"/>
                </a:cxn>
                <a:cxn ang="0">
                  <a:pos x="393" y="131"/>
                </a:cxn>
                <a:cxn ang="0">
                  <a:pos x="412" y="240"/>
                </a:cxn>
                <a:cxn ang="0">
                  <a:pos x="417" y="532"/>
                </a:cxn>
                <a:cxn ang="0">
                  <a:pos x="404" y="706"/>
                </a:cxn>
                <a:cxn ang="0">
                  <a:pos x="377" y="792"/>
                </a:cxn>
                <a:cxn ang="0">
                  <a:pos x="333" y="844"/>
                </a:cxn>
                <a:cxn ang="0">
                  <a:pos x="284" y="867"/>
                </a:cxn>
              </a:cxnLst>
              <a:rect l="0" t="0" r="r" b="b"/>
              <a:pathLst>
                <a:path w="520" h="898">
                  <a:moveTo>
                    <a:pt x="520" y="452"/>
                  </a:moveTo>
                  <a:lnTo>
                    <a:pt x="518" y="374"/>
                  </a:lnTo>
                  <a:lnTo>
                    <a:pt x="512" y="294"/>
                  </a:lnTo>
                  <a:lnTo>
                    <a:pt x="496" y="220"/>
                  </a:lnTo>
                  <a:lnTo>
                    <a:pt x="471" y="145"/>
                  </a:lnTo>
                  <a:lnTo>
                    <a:pt x="444" y="97"/>
                  </a:lnTo>
                  <a:lnTo>
                    <a:pt x="415" y="63"/>
                  </a:lnTo>
                  <a:lnTo>
                    <a:pt x="379" y="34"/>
                  </a:lnTo>
                  <a:lnTo>
                    <a:pt x="347" y="17"/>
                  </a:lnTo>
                  <a:lnTo>
                    <a:pt x="314" y="5"/>
                  </a:lnTo>
                  <a:lnTo>
                    <a:pt x="284" y="0"/>
                  </a:lnTo>
                  <a:lnTo>
                    <a:pt x="260" y="0"/>
                  </a:lnTo>
                  <a:lnTo>
                    <a:pt x="222" y="2"/>
                  </a:lnTo>
                  <a:lnTo>
                    <a:pt x="182" y="14"/>
                  </a:lnTo>
                  <a:lnTo>
                    <a:pt x="144" y="31"/>
                  </a:lnTo>
                  <a:lnTo>
                    <a:pt x="108" y="60"/>
                  </a:lnTo>
                  <a:lnTo>
                    <a:pt x="73" y="100"/>
                  </a:lnTo>
                  <a:lnTo>
                    <a:pt x="46" y="154"/>
                  </a:lnTo>
                  <a:lnTo>
                    <a:pt x="22" y="223"/>
                  </a:lnTo>
                  <a:lnTo>
                    <a:pt x="8" y="297"/>
                  </a:lnTo>
                  <a:lnTo>
                    <a:pt x="0" y="374"/>
                  </a:lnTo>
                  <a:lnTo>
                    <a:pt x="0" y="512"/>
                  </a:lnTo>
                  <a:lnTo>
                    <a:pt x="5" y="575"/>
                  </a:lnTo>
                  <a:lnTo>
                    <a:pt x="14" y="640"/>
                  </a:lnTo>
                  <a:lnTo>
                    <a:pt x="30" y="703"/>
                  </a:lnTo>
                  <a:lnTo>
                    <a:pt x="54" y="766"/>
                  </a:lnTo>
                  <a:lnTo>
                    <a:pt x="84" y="812"/>
                  </a:lnTo>
                  <a:lnTo>
                    <a:pt x="119" y="846"/>
                  </a:lnTo>
                  <a:lnTo>
                    <a:pt x="154" y="872"/>
                  </a:lnTo>
                  <a:lnTo>
                    <a:pt x="192" y="887"/>
                  </a:lnTo>
                  <a:lnTo>
                    <a:pt x="228" y="895"/>
                  </a:lnTo>
                  <a:lnTo>
                    <a:pt x="260" y="898"/>
                  </a:lnTo>
                  <a:lnTo>
                    <a:pt x="290" y="895"/>
                  </a:lnTo>
                  <a:lnTo>
                    <a:pt x="322" y="889"/>
                  </a:lnTo>
                  <a:lnTo>
                    <a:pt x="355" y="878"/>
                  </a:lnTo>
                  <a:lnTo>
                    <a:pt x="387" y="858"/>
                  </a:lnTo>
                  <a:lnTo>
                    <a:pt x="420" y="832"/>
                  </a:lnTo>
                  <a:lnTo>
                    <a:pt x="450" y="795"/>
                  </a:lnTo>
                  <a:lnTo>
                    <a:pt x="474" y="746"/>
                  </a:lnTo>
                  <a:lnTo>
                    <a:pt x="499" y="678"/>
                  </a:lnTo>
                  <a:lnTo>
                    <a:pt x="512" y="603"/>
                  </a:lnTo>
                  <a:lnTo>
                    <a:pt x="518" y="529"/>
                  </a:lnTo>
                  <a:lnTo>
                    <a:pt x="520" y="452"/>
                  </a:lnTo>
                  <a:close/>
                  <a:moveTo>
                    <a:pt x="260" y="869"/>
                  </a:moveTo>
                  <a:lnTo>
                    <a:pt x="238" y="867"/>
                  </a:lnTo>
                  <a:lnTo>
                    <a:pt x="214" y="861"/>
                  </a:lnTo>
                  <a:lnTo>
                    <a:pt x="190" y="846"/>
                  </a:lnTo>
                  <a:lnTo>
                    <a:pt x="165" y="826"/>
                  </a:lnTo>
                  <a:lnTo>
                    <a:pt x="146" y="798"/>
                  </a:lnTo>
                  <a:lnTo>
                    <a:pt x="127" y="761"/>
                  </a:lnTo>
                  <a:lnTo>
                    <a:pt x="116" y="712"/>
                  </a:lnTo>
                  <a:lnTo>
                    <a:pt x="108" y="646"/>
                  </a:lnTo>
                  <a:lnTo>
                    <a:pt x="103" y="572"/>
                  </a:lnTo>
                  <a:lnTo>
                    <a:pt x="103" y="351"/>
                  </a:lnTo>
                  <a:lnTo>
                    <a:pt x="106" y="271"/>
                  </a:lnTo>
                  <a:lnTo>
                    <a:pt x="111" y="194"/>
                  </a:lnTo>
                  <a:lnTo>
                    <a:pt x="122" y="143"/>
                  </a:lnTo>
                  <a:lnTo>
                    <a:pt x="141" y="103"/>
                  </a:lnTo>
                  <a:lnTo>
                    <a:pt x="160" y="74"/>
                  </a:lnTo>
                  <a:lnTo>
                    <a:pt x="182" y="54"/>
                  </a:lnTo>
                  <a:lnTo>
                    <a:pt x="206" y="40"/>
                  </a:lnTo>
                  <a:lnTo>
                    <a:pt x="228" y="31"/>
                  </a:lnTo>
                  <a:lnTo>
                    <a:pt x="244" y="28"/>
                  </a:lnTo>
                  <a:lnTo>
                    <a:pt x="260" y="28"/>
                  </a:lnTo>
                  <a:lnTo>
                    <a:pt x="279" y="31"/>
                  </a:lnTo>
                  <a:lnTo>
                    <a:pt x="303" y="37"/>
                  </a:lnTo>
                  <a:lnTo>
                    <a:pt x="328" y="48"/>
                  </a:lnTo>
                  <a:lnTo>
                    <a:pt x="350" y="65"/>
                  </a:lnTo>
                  <a:lnTo>
                    <a:pt x="374" y="94"/>
                  </a:lnTo>
                  <a:lnTo>
                    <a:pt x="393" y="131"/>
                  </a:lnTo>
                  <a:lnTo>
                    <a:pt x="406" y="180"/>
                  </a:lnTo>
                  <a:lnTo>
                    <a:pt x="412" y="240"/>
                  </a:lnTo>
                  <a:lnTo>
                    <a:pt x="417" y="306"/>
                  </a:lnTo>
                  <a:lnTo>
                    <a:pt x="417" y="532"/>
                  </a:lnTo>
                  <a:lnTo>
                    <a:pt x="415" y="620"/>
                  </a:lnTo>
                  <a:lnTo>
                    <a:pt x="404" y="706"/>
                  </a:lnTo>
                  <a:lnTo>
                    <a:pt x="393" y="755"/>
                  </a:lnTo>
                  <a:lnTo>
                    <a:pt x="377" y="792"/>
                  </a:lnTo>
                  <a:lnTo>
                    <a:pt x="358" y="824"/>
                  </a:lnTo>
                  <a:lnTo>
                    <a:pt x="333" y="844"/>
                  </a:lnTo>
                  <a:lnTo>
                    <a:pt x="309" y="858"/>
                  </a:lnTo>
                  <a:lnTo>
                    <a:pt x="284" y="867"/>
                  </a:lnTo>
                  <a:lnTo>
                    <a:pt x="260" y="8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/>
            <p:cNvSpPr>
              <a:spLocks/>
            </p:cNvSpPr>
            <p:nvPr/>
          </p:nvSpPr>
          <p:spPr bwMode="auto">
            <a:xfrm>
              <a:off x="3184" y="3601"/>
              <a:ext cx="274" cy="1305"/>
            </a:xfrm>
            <a:custGeom>
              <a:avLst/>
              <a:gdLst/>
              <a:ahLst/>
              <a:cxnLst>
                <a:cxn ang="0">
                  <a:pos x="269" y="675"/>
                </a:cxn>
                <a:cxn ang="0">
                  <a:pos x="274" y="658"/>
                </a:cxn>
                <a:cxn ang="0">
                  <a:pos x="274" y="646"/>
                </a:cxn>
                <a:cxn ang="0">
                  <a:pos x="271" y="644"/>
                </a:cxn>
                <a:cxn ang="0">
                  <a:pos x="271" y="638"/>
                </a:cxn>
                <a:cxn ang="0">
                  <a:pos x="269" y="629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7" y="14"/>
                </a:cxn>
                <a:cxn ang="0">
                  <a:pos x="41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9" y="3"/>
                </a:cxn>
                <a:cxn ang="0">
                  <a:pos x="3" y="8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6" y="48"/>
                </a:cxn>
                <a:cxn ang="0">
                  <a:pos x="223" y="652"/>
                </a:cxn>
                <a:cxn ang="0">
                  <a:pos x="6" y="1256"/>
                </a:cxn>
                <a:cxn ang="0">
                  <a:pos x="3" y="1265"/>
                </a:cxn>
                <a:cxn ang="0">
                  <a:pos x="0" y="1270"/>
                </a:cxn>
                <a:cxn ang="0">
                  <a:pos x="0" y="1287"/>
                </a:cxn>
                <a:cxn ang="0">
                  <a:pos x="3" y="1293"/>
                </a:cxn>
                <a:cxn ang="0">
                  <a:pos x="9" y="1299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44" y="1293"/>
                </a:cxn>
                <a:cxn ang="0">
                  <a:pos x="47" y="1287"/>
                </a:cxn>
                <a:cxn ang="0">
                  <a:pos x="49" y="1279"/>
                </a:cxn>
                <a:cxn ang="0">
                  <a:pos x="269" y="675"/>
                </a:cxn>
              </a:cxnLst>
              <a:rect l="0" t="0" r="r" b="b"/>
              <a:pathLst>
                <a:path w="274" h="1305">
                  <a:moveTo>
                    <a:pt x="269" y="675"/>
                  </a:moveTo>
                  <a:lnTo>
                    <a:pt x="274" y="658"/>
                  </a:lnTo>
                  <a:lnTo>
                    <a:pt x="274" y="646"/>
                  </a:lnTo>
                  <a:lnTo>
                    <a:pt x="271" y="644"/>
                  </a:lnTo>
                  <a:lnTo>
                    <a:pt x="271" y="638"/>
                  </a:lnTo>
                  <a:lnTo>
                    <a:pt x="269" y="629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7" y="14"/>
                  </a:lnTo>
                  <a:lnTo>
                    <a:pt x="41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6" y="48"/>
                  </a:lnTo>
                  <a:lnTo>
                    <a:pt x="223" y="652"/>
                  </a:lnTo>
                  <a:lnTo>
                    <a:pt x="6" y="1256"/>
                  </a:lnTo>
                  <a:lnTo>
                    <a:pt x="3" y="1265"/>
                  </a:lnTo>
                  <a:lnTo>
                    <a:pt x="0" y="1270"/>
                  </a:lnTo>
                  <a:lnTo>
                    <a:pt x="0" y="1287"/>
                  </a:lnTo>
                  <a:lnTo>
                    <a:pt x="3" y="1293"/>
                  </a:lnTo>
                  <a:lnTo>
                    <a:pt x="9" y="1299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44" y="1293"/>
                  </a:lnTo>
                  <a:lnTo>
                    <a:pt x="47" y="1287"/>
                  </a:lnTo>
                  <a:lnTo>
                    <a:pt x="49" y="1279"/>
                  </a:lnTo>
                  <a:lnTo>
                    <a:pt x="269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/>
            <p:cNvSpPr>
              <a:spLocks/>
            </p:cNvSpPr>
            <p:nvPr/>
          </p:nvSpPr>
          <p:spPr bwMode="auto">
            <a:xfrm>
              <a:off x="3743" y="3601"/>
              <a:ext cx="48" cy="1305"/>
            </a:xfrm>
            <a:custGeom>
              <a:avLst/>
              <a:gdLst/>
              <a:ahLst/>
              <a:cxnLst>
                <a:cxn ang="0">
                  <a:pos x="48" y="43"/>
                </a:cxn>
                <a:cxn ang="0">
                  <a:pos x="48" y="20"/>
                </a:cxn>
                <a:cxn ang="0">
                  <a:pos x="43" y="8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1" y="3"/>
                </a:cxn>
                <a:cxn ang="0">
                  <a:pos x="5" y="8"/>
                </a:cxn>
                <a:cxn ang="0">
                  <a:pos x="0" y="20"/>
                </a:cxn>
                <a:cxn ang="0">
                  <a:pos x="0" y="1285"/>
                </a:cxn>
                <a:cxn ang="0">
                  <a:pos x="5" y="1296"/>
                </a:cxn>
                <a:cxn ang="0">
                  <a:pos x="11" y="1302"/>
                </a:cxn>
                <a:cxn ang="0">
                  <a:pos x="16" y="1305"/>
                </a:cxn>
                <a:cxn ang="0">
                  <a:pos x="32" y="1305"/>
                </a:cxn>
                <a:cxn ang="0">
                  <a:pos x="38" y="1302"/>
                </a:cxn>
                <a:cxn ang="0">
                  <a:pos x="43" y="1296"/>
                </a:cxn>
                <a:cxn ang="0">
                  <a:pos x="48" y="1285"/>
                </a:cxn>
                <a:cxn ang="0">
                  <a:pos x="48" y="1262"/>
                </a:cxn>
                <a:cxn ang="0">
                  <a:pos x="48" y="43"/>
                </a:cxn>
              </a:cxnLst>
              <a:rect l="0" t="0" r="r" b="b"/>
              <a:pathLst>
                <a:path w="48" h="1305">
                  <a:moveTo>
                    <a:pt x="48" y="43"/>
                  </a:moveTo>
                  <a:lnTo>
                    <a:pt x="48" y="20"/>
                  </a:lnTo>
                  <a:lnTo>
                    <a:pt x="43" y="8"/>
                  </a:lnTo>
                  <a:lnTo>
                    <a:pt x="38" y="3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1" y="3"/>
                  </a:lnTo>
                  <a:lnTo>
                    <a:pt x="5" y="8"/>
                  </a:lnTo>
                  <a:lnTo>
                    <a:pt x="0" y="20"/>
                  </a:lnTo>
                  <a:lnTo>
                    <a:pt x="0" y="1285"/>
                  </a:lnTo>
                  <a:lnTo>
                    <a:pt x="5" y="1296"/>
                  </a:lnTo>
                  <a:lnTo>
                    <a:pt x="11" y="1302"/>
                  </a:lnTo>
                  <a:lnTo>
                    <a:pt x="16" y="1305"/>
                  </a:lnTo>
                  <a:lnTo>
                    <a:pt x="32" y="1305"/>
                  </a:lnTo>
                  <a:lnTo>
                    <a:pt x="38" y="1302"/>
                  </a:lnTo>
                  <a:lnTo>
                    <a:pt x="43" y="1296"/>
                  </a:lnTo>
                  <a:lnTo>
                    <a:pt x="48" y="1285"/>
                  </a:lnTo>
                  <a:lnTo>
                    <a:pt x="48" y="1262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/>
            <p:cNvSpPr>
              <a:spLocks/>
            </p:cNvSpPr>
            <p:nvPr/>
          </p:nvSpPr>
          <p:spPr bwMode="auto">
            <a:xfrm>
              <a:off x="4003" y="4001"/>
              <a:ext cx="582" cy="578"/>
            </a:xfrm>
            <a:custGeom>
              <a:avLst/>
              <a:gdLst/>
              <a:ahLst/>
              <a:cxnLst>
                <a:cxn ang="0">
                  <a:pos x="211" y="6"/>
                </a:cxn>
                <a:cxn ang="0">
                  <a:pos x="203" y="3"/>
                </a:cxn>
                <a:cxn ang="0">
                  <a:pos x="171" y="0"/>
                </a:cxn>
                <a:cxn ang="0">
                  <a:pos x="103" y="9"/>
                </a:cxn>
                <a:cxn ang="0">
                  <a:pos x="46" y="15"/>
                </a:cxn>
                <a:cxn ang="0">
                  <a:pos x="32" y="18"/>
                </a:cxn>
                <a:cxn ang="0">
                  <a:pos x="21" y="32"/>
                </a:cxn>
                <a:cxn ang="0">
                  <a:pos x="24" y="52"/>
                </a:cxn>
                <a:cxn ang="0">
                  <a:pos x="51" y="55"/>
                </a:cxn>
                <a:cxn ang="0">
                  <a:pos x="97" y="60"/>
                </a:cxn>
                <a:cxn ang="0">
                  <a:pos x="111" y="72"/>
                </a:cxn>
                <a:cxn ang="0">
                  <a:pos x="111" y="89"/>
                </a:cxn>
                <a:cxn ang="0">
                  <a:pos x="103" y="135"/>
                </a:cxn>
                <a:cxn ang="0">
                  <a:pos x="13" y="504"/>
                </a:cxn>
                <a:cxn ang="0">
                  <a:pos x="5" y="538"/>
                </a:cxn>
                <a:cxn ang="0">
                  <a:pos x="0" y="564"/>
                </a:cxn>
                <a:cxn ang="0">
                  <a:pos x="3" y="573"/>
                </a:cxn>
                <a:cxn ang="0">
                  <a:pos x="11" y="578"/>
                </a:cxn>
                <a:cxn ang="0">
                  <a:pos x="95" y="564"/>
                </a:cxn>
                <a:cxn ang="0">
                  <a:pos x="233" y="504"/>
                </a:cxn>
                <a:cxn ang="0">
                  <a:pos x="387" y="387"/>
                </a:cxn>
                <a:cxn ang="0">
                  <a:pos x="488" y="267"/>
                </a:cxn>
                <a:cxn ang="0">
                  <a:pos x="547" y="155"/>
                </a:cxn>
                <a:cxn ang="0">
                  <a:pos x="574" y="72"/>
                </a:cxn>
                <a:cxn ang="0">
                  <a:pos x="582" y="26"/>
                </a:cxn>
                <a:cxn ang="0">
                  <a:pos x="574" y="9"/>
                </a:cxn>
                <a:cxn ang="0">
                  <a:pos x="547" y="0"/>
                </a:cxn>
                <a:cxn ang="0">
                  <a:pos x="523" y="9"/>
                </a:cxn>
                <a:cxn ang="0">
                  <a:pos x="498" y="43"/>
                </a:cxn>
                <a:cxn ang="0">
                  <a:pos x="431" y="221"/>
                </a:cxn>
                <a:cxn ang="0">
                  <a:pos x="341" y="355"/>
                </a:cxn>
                <a:cxn ang="0">
                  <a:pos x="241" y="452"/>
                </a:cxn>
                <a:cxn ang="0">
                  <a:pos x="138" y="515"/>
                </a:cxn>
                <a:cxn ang="0">
                  <a:pos x="211" y="15"/>
                </a:cxn>
              </a:cxnLst>
              <a:rect l="0" t="0" r="r" b="b"/>
              <a:pathLst>
                <a:path w="582" h="578">
                  <a:moveTo>
                    <a:pt x="211" y="15"/>
                  </a:moveTo>
                  <a:lnTo>
                    <a:pt x="211" y="6"/>
                  </a:lnTo>
                  <a:lnTo>
                    <a:pt x="208" y="3"/>
                  </a:lnTo>
                  <a:lnTo>
                    <a:pt x="203" y="3"/>
                  </a:lnTo>
                  <a:lnTo>
                    <a:pt x="195" y="0"/>
                  </a:lnTo>
                  <a:lnTo>
                    <a:pt x="171" y="0"/>
                  </a:lnTo>
                  <a:lnTo>
                    <a:pt x="141" y="3"/>
                  </a:lnTo>
                  <a:lnTo>
                    <a:pt x="103" y="9"/>
                  </a:lnTo>
                  <a:lnTo>
                    <a:pt x="70" y="12"/>
                  </a:lnTo>
                  <a:lnTo>
                    <a:pt x="46" y="15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27" y="20"/>
                  </a:lnTo>
                  <a:lnTo>
                    <a:pt x="21" y="32"/>
                  </a:lnTo>
                  <a:lnTo>
                    <a:pt x="21" y="46"/>
                  </a:lnTo>
                  <a:lnTo>
                    <a:pt x="24" y="52"/>
                  </a:lnTo>
                  <a:lnTo>
                    <a:pt x="30" y="55"/>
                  </a:lnTo>
                  <a:lnTo>
                    <a:pt x="51" y="55"/>
                  </a:lnTo>
                  <a:lnTo>
                    <a:pt x="81" y="58"/>
                  </a:lnTo>
                  <a:lnTo>
                    <a:pt x="97" y="60"/>
                  </a:lnTo>
                  <a:lnTo>
                    <a:pt x="108" y="63"/>
                  </a:lnTo>
                  <a:lnTo>
                    <a:pt x="111" y="72"/>
                  </a:lnTo>
                  <a:lnTo>
                    <a:pt x="114" y="78"/>
                  </a:lnTo>
                  <a:lnTo>
                    <a:pt x="111" y="89"/>
                  </a:lnTo>
                  <a:lnTo>
                    <a:pt x="108" y="109"/>
                  </a:lnTo>
                  <a:lnTo>
                    <a:pt x="103" y="135"/>
                  </a:lnTo>
                  <a:lnTo>
                    <a:pt x="95" y="161"/>
                  </a:lnTo>
                  <a:lnTo>
                    <a:pt x="13" y="504"/>
                  </a:lnTo>
                  <a:lnTo>
                    <a:pt x="11" y="521"/>
                  </a:lnTo>
                  <a:lnTo>
                    <a:pt x="5" y="538"/>
                  </a:lnTo>
                  <a:lnTo>
                    <a:pt x="3" y="555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3" y="573"/>
                  </a:lnTo>
                  <a:lnTo>
                    <a:pt x="8" y="576"/>
                  </a:lnTo>
                  <a:lnTo>
                    <a:pt x="11" y="578"/>
                  </a:lnTo>
                  <a:lnTo>
                    <a:pt x="38" y="578"/>
                  </a:lnTo>
                  <a:lnTo>
                    <a:pt x="95" y="564"/>
                  </a:lnTo>
                  <a:lnTo>
                    <a:pt x="162" y="541"/>
                  </a:lnTo>
                  <a:lnTo>
                    <a:pt x="233" y="504"/>
                  </a:lnTo>
                  <a:lnTo>
                    <a:pt x="309" y="452"/>
                  </a:lnTo>
                  <a:lnTo>
                    <a:pt x="387" y="387"/>
                  </a:lnTo>
                  <a:lnTo>
                    <a:pt x="441" y="327"/>
                  </a:lnTo>
                  <a:lnTo>
                    <a:pt x="488" y="267"/>
                  </a:lnTo>
                  <a:lnTo>
                    <a:pt x="520" y="209"/>
                  </a:lnTo>
                  <a:lnTo>
                    <a:pt x="547" y="155"/>
                  </a:lnTo>
                  <a:lnTo>
                    <a:pt x="563" y="109"/>
                  </a:lnTo>
                  <a:lnTo>
                    <a:pt x="574" y="72"/>
                  </a:lnTo>
                  <a:lnTo>
                    <a:pt x="582" y="49"/>
                  </a:lnTo>
                  <a:lnTo>
                    <a:pt x="582" y="26"/>
                  </a:lnTo>
                  <a:lnTo>
                    <a:pt x="577" y="18"/>
                  </a:lnTo>
                  <a:lnTo>
                    <a:pt x="574" y="9"/>
                  </a:lnTo>
                  <a:lnTo>
                    <a:pt x="558" y="3"/>
                  </a:lnTo>
                  <a:lnTo>
                    <a:pt x="547" y="0"/>
                  </a:lnTo>
                  <a:lnTo>
                    <a:pt x="536" y="3"/>
                  </a:lnTo>
                  <a:lnTo>
                    <a:pt x="523" y="9"/>
                  </a:lnTo>
                  <a:lnTo>
                    <a:pt x="509" y="20"/>
                  </a:lnTo>
                  <a:lnTo>
                    <a:pt x="498" y="43"/>
                  </a:lnTo>
                  <a:lnTo>
                    <a:pt x="469" y="138"/>
                  </a:lnTo>
                  <a:lnTo>
                    <a:pt x="431" y="221"/>
                  </a:lnTo>
                  <a:lnTo>
                    <a:pt x="390" y="292"/>
                  </a:lnTo>
                  <a:lnTo>
                    <a:pt x="341" y="355"/>
                  </a:lnTo>
                  <a:lnTo>
                    <a:pt x="292" y="407"/>
                  </a:lnTo>
                  <a:lnTo>
                    <a:pt x="241" y="452"/>
                  </a:lnTo>
                  <a:lnTo>
                    <a:pt x="189" y="487"/>
                  </a:lnTo>
                  <a:lnTo>
                    <a:pt x="138" y="515"/>
                  </a:lnTo>
                  <a:lnTo>
                    <a:pt x="92" y="535"/>
                  </a:lnTo>
                  <a:lnTo>
                    <a:pt x="21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/>
            <p:cNvSpPr>
              <a:spLocks noEditPoints="1"/>
            </p:cNvSpPr>
            <p:nvPr/>
          </p:nvSpPr>
          <p:spPr bwMode="auto">
            <a:xfrm>
              <a:off x="4594" y="4167"/>
              <a:ext cx="401" cy="624"/>
            </a:xfrm>
            <a:custGeom>
              <a:avLst/>
              <a:gdLst/>
              <a:ahLst/>
              <a:cxnLst>
                <a:cxn ang="0">
                  <a:pos x="398" y="244"/>
                </a:cxn>
                <a:cxn ang="0">
                  <a:pos x="373" y="129"/>
                </a:cxn>
                <a:cxn ang="0">
                  <a:pos x="325" y="46"/>
                </a:cxn>
                <a:cxn ang="0">
                  <a:pos x="249" y="6"/>
                </a:cxn>
                <a:cxn ang="0">
                  <a:pos x="154" y="6"/>
                </a:cxn>
                <a:cxn ang="0">
                  <a:pos x="84" y="40"/>
                </a:cxn>
                <a:cxn ang="0">
                  <a:pos x="37" y="98"/>
                </a:cxn>
                <a:cxn ang="0">
                  <a:pos x="13" y="169"/>
                </a:cxn>
                <a:cxn ang="0">
                  <a:pos x="2" y="238"/>
                </a:cxn>
                <a:cxn ang="0">
                  <a:pos x="0" y="367"/>
                </a:cxn>
                <a:cxn ang="0">
                  <a:pos x="8" y="438"/>
                </a:cxn>
                <a:cxn ang="0">
                  <a:pos x="32" y="513"/>
                </a:cxn>
                <a:cxn ang="0">
                  <a:pos x="75" y="578"/>
                </a:cxn>
                <a:cxn ang="0">
                  <a:pos x="149" y="618"/>
                </a:cxn>
                <a:cxn ang="0">
                  <a:pos x="249" y="618"/>
                </a:cxn>
                <a:cxn ang="0">
                  <a:pos x="322" y="578"/>
                </a:cxn>
                <a:cxn ang="0">
                  <a:pos x="368" y="513"/>
                </a:cxn>
                <a:cxn ang="0">
                  <a:pos x="390" y="438"/>
                </a:cxn>
                <a:cxn ang="0">
                  <a:pos x="398" y="367"/>
                </a:cxn>
                <a:cxn ang="0">
                  <a:pos x="401" y="315"/>
                </a:cxn>
                <a:cxn ang="0">
                  <a:pos x="176" y="596"/>
                </a:cxn>
                <a:cxn ang="0">
                  <a:pos x="124" y="567"/>
                </a:cxn>
                <a:cxn ang="0">
                  <a:pos x="89" y="501"/>
                </a:cxn>
                <a:cxn ang="0">
                  <a:pos x="78" y="372"/>
                </a:cxn>
                <a:cxn ang="0">
                  <a:pos x="81" y="172"/>
                </a:cxn>
                <a:cxn ang="0">
                  <a:pos x="105" y="80"/>
                </a:cxn>
                <a:cxn ang="0">
                  <a:pos x="151" y="38"/>
                </a:cxn>
                <a:cxn ang="0">
                  <a:pos x="200" y="26"/>
                </a:cxn>
                <a:cxn ang="0">
                  <a:pos x="265" y="46"/>
                </a:cxn>
                <a:cxn ang="0">
                  <a:pos x="306" y="109"/>
                </a:cxn>
                <a:cxn ang="0">
                  <a:pos x="322" y="229"/>
                </a:cxn>
                <a:cxn ang="0">
                  <a:pos x="319" y="435"/>
                </a:cxn>
                <a:cxn ang="0">
                  <a:pos x="300" y="533"/>
                </a:cxn>
                <a:cxn ang="0">
                  <a:pos x="262" y="578"/>
                </a:cxn>
                <a:cxn ang="0">
                  <a:pos x="219" y="598"/>
                </a:cxn>
              </a:cxnLst>
              <a:rect l="0" t="0" r="r" b="b"/>
              <a:pathLst>
                <a:path w="401" h="624">
                  <a:moveTo>
                    <a:pt x="401" y="315"/>
                  </a:moveTo>
                  <a:lnTo>
                    <a:pt x="398" y="244"/>
                  </a:lnTo>
                  <a:lnTo>
                    <a:pt x="390" y="183"/>
                  </a:lnTo>
                  <a:lnTo>
                    <a:pt x="373" y="129"/>
                  </a:lnTo>
                  <a:lnTo>
                    <a:pt x="349" y="78"/>
                  </a:lnTo>
                  <a:lnTo>
                    <a:pt x="325" y="46"/>
                  </a:lnTo>
                  <a:lnTo>
                    <a:pt x="289" y="23"/>
                  </a:lnTo>
                  <a:lnTo>
                    <a:pt x="249" y="6"/>
                  </a:lnTo>
                  <a:lnTo>
                    <a:pt x="200" y="0"/>
                  </a:lnTo>
                  <a:lnTo>
                    <a:pt x="154" y="6"/>
                  </a:lnTo>
                  <a:lnTo>
                    <a:pt x="116" y="18"/>
                  </a:lnTo>
                  <a:lnTo>
                    <a:pt x="84" y="40"/>
                  </a:lnTo>
                  <a:lnTo>
                    <a:pt x="59" y="66"/>
                  </a:lnTo>
                  <a:lnTo>
                    <a:pt x="37" y="98"/>
                  </a:lnTo>
                  <a:lnTo>
                    <a:pt x="24" y="132"/>
                  </a:lnTo>
                  <a:lnTo>
                    <a:pt x="13" y="169"/>
                  </a:lnTo>
                  <a:lnTo>
                    <a:pt x="5" y="204"/>
                  </a:lnTo>
                  <a:lnTo>
                    <a:pt x="2" y="238"/>
                  </a:lnTo>
                  <a:lnTo>
                    <a:pt x="0" y="269"/>
                  </a:lnTo>
                  <a:lnTo>
                    <a:pt x="0" y="367"/>
                  </a:lnTo>
                  <a:lnTo>
                    <a:pt x="2" y="401"/>
                  </a:lnTo>
                  <a:lnTo>
                    <a:pt x="8" y="438"/>
                  </a:lnTo>
                  <a:lnTo>
                    <a:pt x="19" y="475"/>
                  </a:lnTo>
                  <a:lnTo>
                    <a:pt x="32" y="513"/>
                  </a:lnTo>
                  <a:lnTo>
                    <a:pt x="51" y="550"/>
                  </a:lnTo>
                  <a:lnTo>
                    <a:pt x="75" y="578"/>
                  </a:lnTo>
                  <a:lnTo>
                    <a:pt x="108" y="604"/>
                  </a:lnTo>
                  <a:lnTo>
                    <a:pt x="149" y="618"/>
                  </a:lnTo>
                  <a:lnTo>
                    <a:pt x="200" y="624"/>
                  </a:lnTo>
                  <a:lnTo>
                    <a:pt x="249" y="618"/>
                  </a:lnTo>
                  <a:lnTo>
                    <a:pt x="289" y="604"/>
                  </a:lnTo>
                  <a:lnTo>
                    <a:pt x="322" y="578"/>
                  </a:lnTo>
                  <a:lnTo>
                    <a:pt x="349" y="550"/>
                  </a:lnTo>
                  <a:lnTo>
                    <a:pt x="368" y="513"/>
                  </a:lnTo>
                  <a:lnTo>
                    <a:pt x="382" y="475"/>
                  </a:lnTo>
                  <a:lnTo>
                    <a:pt x="390" y="438"/>
                  </a:lnTo>
                  <a:lnTo>
                    <a:pt x="395" y="401"/>
                  </a:lnTo>
                  <a:lnTo>
                    <a:pt x="398" y="367"/>
                  </a:lnTo>
                  <a:lnTo>
                    <a:pt x="401" y="338"/>
                  </a:lnTo>
                  <a:lnTo>
                    <a:pt x="401" y="315"/>
                  </a:lnTo>
                  <a:close/>
                  <a:moveTo>
                    <a:pt x="200" y="598"/>
                  </a:moveTo>
                  <a:lnTo>
                    <a:pt x="176" y="596"/>
                  </a:lnTo>
                  <a:lnTo>
                    <a:pt x="149" y="587"/>
                  </a:lnTo>
                  <a:lnTo>
                    <a:pt x="124" y="567"/>
                  </a:lnTo>
                  <a:lnTo>
                    <a:pt x="103" y="538"/>
                  </a:lnTo>
                  <a:lnTo>
                    <a:pt x="89" y="501"/>
                  </a:lnTo>
                  <a:lnTo>
                    <a:pt x="81" y="441"/>
                  </a:lnTo>
                  <a:lnTo>
                    <a:pt x="78" y="372"/>
                  </a:lnTo>
                  <a:lnTo>
                    <a:pt x="78" y="238"/>
                  </a:lnTo>
                  <a:lnTo>
                    <a:pt x="81" y="172"/>
                  </a:lnTo>
                  <a:lnTo>
                    <a:pt x="92" y="118"/>
                  </a:lnTo>
                  <a:lnTo>
                    <a:pt x="105" y="80"/>
                  </a:lnTo>
                  <a:lnTo>
                    <a:pt x="127" y="55"/>
                  </a:lnTo>
                  <a:lnTo>
                    <a:pt x="151" y="38"/>
                  </a:lnTo>
                  <a:lnTo>
                    <a:pt x="176" y="29"/>
                  </a:lnTo>
                  <a:lnTo>
                    <a:pt x="200" y="26"/>
                  </a:lnTo>
                  <a:lnTo>
                    <a:pt x="235" y="32"/>
                  </a:lnTo>
                  <a:lnTo>
                    <a:pt x="265" y="46"/>
                  </a:lnTo>
                  <a:lnTo>
                    <a:pt x="289" y="72"/>
                  </a:lnTo>
                  <a:lnTo>
                    <a:pt x="306" y="109"/>
                  </a:lnTo>
                  <a:lnTo>
                    <a:pt x="317" y="163"/>
                  </a:lnTo>
                  <a:lnTo>
                    <a:pt x="322" y="229"/>
                  </a:lnTo>
                  <a:lnTo>
                    <a:pt x="322" y="369"/>
                  </a:lnTo>
                  <a:lnTo>
                    <a:pt x="319" y="435"/>
                  </a:lnTo>
                  <a:lnTo>
                    <a:pt x="311" y="495"/>
                  </a:lnTo>
                  <a:lnTo>
                    <a:pt x="300" y="533"/>
                  </a:lnTo>
                  <a:lnTo>
                    <a:pt x="281" y="561"/>
                  </a:lnTo>
                  <a:lnTo>
                    <a:pt x="262" y="578"/>
                  </a:lnTo>
                  <a:lnTo>
                    <a:pt x="241" y="593"/>
                  </a:lnTo>
                  <a:lnTo>
                    <a:pt x="219" y="598"/>
                  </a:lnTo>
                  <a:lnTo>
                    <a:pt x="200" y="5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/>
            <p:cNvSpPr>
              <a:spLocks/>
            </p:cNvSpPr>
            <p:nvPr/>
          </p:nvSpPr>
          <p:spPr bwMode="auto">
            <a:xfrm>
              <a:off x="5173" y="3601"/>
              <a:ext cx="274" cy="1305"/>
            </a:xfrm>
            <a:custGeom>
              <a:avLst/>
              <a:gdLst/>
              <a:ahLst/>
              <a:cxnLst>
                <a:cxn ang="0">
                  <a:pos x="269" y="675"/>
                </a:cxn>
                <a:cxn ang="0">
                  <a:pos x="274" y="658"/>
                </a:cxn>
                <a:cxn ang="0">
                  <a:pos x="274" y="646"/>
                </a:cxn>
                <a:cxn ang="0">
                  <a:pos x="271" y="644"/>
                </a:cxn>
                <a:cxn ang="0">
                  <a:pos x="271" y="638"/>
                </a:cxn>
                <a:cxn ang="0">
                  <a:pos x="269" y="629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6" y="14"/>
                </a:cxn>
                <a:cxn ang="0">
                  <a:pos x="41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9" y="3"/>
                </a:cxn>
                <a:cxn ang="0">
                  <a:pos x="3" y="8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6" y="48"/>
                </a:cxn>
                <a:cxn ang="0">
                  <a:pos x="223" y="652"/>
                </a:cxn>
                <a:cxn ang="0">
                  <a:pos x="6" y="1256"/>
                </a:cxn>
                <a:cxn ang="0">
                  <a:pos x="3" y="1265"/>
                </a:cxn>
                <a:cxn ang="0">
                  <a:pos x="0" y="1270"/>
                </a:cxn>
                <a:cxn ang="0">
                  <a:pos x="0" y="1287"/>
                </a:cxn>
                <a:cxn ang="0">
                  <a:pos x="3" y="1293"/>
                </a:cxn>
                <a:cxn ang="0">
                  <a:pos x="9" y="1299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44" y="1293"/>
                </a:cxn>
                <a:cxn ang="0">
                  <a:pos x="46" y="1287"/>
                </a:cxn>
                <a:cxn ang="0">
                  <a:pos x="49" y="1279"/>
                </a:cxn>
                <a:cxn ang="0">
                  <a:pos x="269" y="675"/>
                </a:cxn>
              </a:cxnLst>
              <a:rect l="0" t="0" r="r" b="b"/>
              <a:pathLst>
                <a:path w="274" h="1305">
                  <a:moveTo>
                    <a:pt x="269" y="675"/>
                  </a:moveTo>
                  <a:lnTo>
                    <a:pt x="274" y="658"/>
                  </a:lnTo>
                  <a:lnTo>
                    <a:pt x="274" y="646"/>
                  </a:lnTo>
                  <a:lnTo>
                    <a:pt x="271" y="644"/>
                  </a:lnTo>
                  <a:lnTo>
                    <a:pt x="271" y="638"/>
                  </a:lnTo>
                  <a:lnTo>
                    <a:pt x="269" y="629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6" y="14"/>
                  </a:lnTo>
                  <a:lnTo>
                    <a:pt x="41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6" y="48"/>
                  </a:lnTo>
                  <a:lnTo>
                    <a:pt x="223" y="652"/>
                  </a:lnTo>
                  <a:lnTo>
                    <a:pt x="6" y="1256"/>
                  </a:lnTo>
                  <a:lnTo>
                    <a:pt x="3" y="1265"/>
                  </a:lnTo>
                  <a:lnTo>
                    <a:pt x="0" y="1270"/>
                  </a:lnTo>
                  <a:lnTo>
                    <a:pt x="0" y="1287"/>
                  </a:lnTo>
                  <a:lnTo>
                    <a:pt x="3" y="1293"/>
                  </a:lnTo>
                  <a:lnTo>
                    <a:pt x="9" y="1299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44" y="1293"/>
                  </a:lnTo>
                  <a:lnTo>
                    <a:pt x="46" y="1287"/>
                  </a:lnTo>
                  <a:lnTo>
                    <a:pt x="49" y="1279"/>
                  </a:lnTo>
                  <a:lnTo>
                    <a:pt x="269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3"/>
            <p:cNvSpPr>
              <a:spLocks/>
            </p:cNvSpPr>
            <p:nvPr/>
          </p:nvSpPr>
          <p:spPr bwMode="auto">
            <a:xfrm>
              <a:off x="5962" y="4227"/>
              <a:ext cx="756" cy="52"/>
            </a:xfrm>
            <a:custGeom>
              <a:avLst/>
              <a:gdLst/>
              <a:ahLst/>
              <a:cxnLst>
                <a:cxn ang="0">
                  <a:pos x="715" y="52"/>
                </a:cxn>
                <a:cxn ang="0">
                  <a:pos x="734" y="52"/>
                </a:cxn>
                <a:cxn ang="0">
                  <a:pos x="742" y="49"/>
                </a:cxn>
                <a:cxn ang="0">
                  <a:pos x="748" y="46"/>
                </a:cxn>
                <a:cxn ang="0">
                  <a:pos x="751" y="41"/>
                </a:cxn>
                <a:cxn ang="0">
                  <a:pos x="756" y="35"/>
                </a:cxn>
                <a:cxn ang="0">
                  <a:pos x="756" y="18"/>
                </a:cxn>
                <a:cxn ang="0">
                  <a:pos x="751" y="12"/>
                </a:cxn>
                <a:cxn ang="0">
                  <a:pos x="748" y="6"/>
                </a:cxn>
                <a:cxn ang="0">
                  <a:pos x="742" y="3"/>
                </a:cxn>
                <a:cxn ang="0">
                  <a:pos x="734" y="0"/>
                </a:cxn>
                <a:cxn ang="0">
                  <a:pos x="19" y="0"/>
                </a:cxn>
                <a:cxn ang="0">
                  <a:pos x="8" y="6"/>
                </a:cxn>
                <a:cxn ang="0">
                  <a:pos x="3" y="12"/>
                </a:cxn>
                <a:cxn ang="0">
                  <a:pos x="0" y="18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8" y="46"/>
                </a:cxn>
                <a:cxn ang="0">
                  <a:pos x="19" y="52"/>
                </a:cxn>
                <a:cxn ang="0">
                  <a:pos x="41" y="52"/>
                </a:cxn>
                <a:cxn ang="0">
                  <a:pos x="715" y="52"/>
                </a:cxn>
              </a:cxnLst>
              <a:rect l="0" t="0" r="r" b="b"/>
              <a:pathLst>
                <a:path w="756" h="52">
                  <a:moveTo>
                    <a:pt x="715" y="52"/>
                  </a:moveTo>
                  <a:lnTo>
                    <a:pt x="734" y="52"/>
                  </a:lnTo>
                  <a:lnTo>
                    <a:pt x="742" y="49"/>
                  </a:lnTo>
                  <a:lnTo>
                    <a:pt x="748" y="46"/>
                  </a:lnTo>
                  <a:lnTo>
                    <a:pt x="751" y="41"/>
                  </a:lnTo>
                  <a:lnTo>
                    <a:pt x="756" y="35"/>
                  </a:lnTo>
                  <a:lnTo>
                    <a:pt x="756" y="18"/>
                  </a:lnTo>
                  <a:lnTo>
                    <a:pt x="751" y="12"/>
                  </a:lnTo>
                  <a:lnTo>
                    <a:pt x="748" y="6"/>
                  </a:lnTo>
                  <a:lnTo>
                    <a:pt x="742" y="3"/>
                  </a:lnTo>
                  <a:lnTo>
                    <a:pt x="734" y="0"/>
                  </a:lnTo>
                  <a:lnTo>
                    <a:pt x="19" y="0"/>
                  </a:lnTo>
                  <a:lnTo>
                    <a:pt x="8" y="6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9" y="52"/>
                  </a:lnTo>
                  <a:lnTo>
                    <a:pt x="41" y="52"/>
                  </a:lnTo>
                  <a:lnTo>
                    <a:pt x="715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4"/>
            <p:cNvSpPr>
              <a:spLocks/>
            </p:cNvSpPr>
            <p:nvPr/>
          </p:nvSpPr>
          <p:spPr bwMode="auto">
            <a:xfrm>
              <a:off x="7241" y="3601"/>
              <a:ext cx="51" cy="1305"/>
            </a:xfrm>
            <a:custGeom>
              <a:avLst/>
              <a:gdLst/>
              <a:ahLst/>
              <a:cxnLst>
                <a:cxn ang="0">
                  <a:pos x="51" y="43"/>
                </a:cxn>
                <a:cxn ang="0">
                  <a:pos x="51" y="28"/>
                </a:cxn>
                <a:cxn ang="0">
                  <a:pos x="49" y="20"/>
                </a:cxn>
                <a:cxn ang="0">
                  <a:pos x="49" y="14"/>
                </a:cxn>
                <a:cxn ang="0">
                  <a:pos x="43" y="8"/>
                </a:cxn>
                <a:cxn ang="0">
                  <a:pos x="41" y="3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1" y="3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3" y="20"/>
                </a:cxn>
                <a:cxn ang="0">
                  <a:pos x="0" y="28"/>
                </a:cxn>
                <a:cxn ang="0">
                  <a:pos x="0" y="1276"/>
                </a:cxn>
                <a:cxn ang="0">
                  <a:pos x="3" y="1285"/>
                </a:cxn>
                <a:cxn ang="0">
                  <a:pos x="3" y="1290"/>
                </a:cxn>
                <a:cxn ang="0">
                  <a:pos x="8" y="1296"/>
                </a:cxn>
                <a:cxn ang="0">
                  <a:pos x="11" y="1302"/>
                </a:cxn>
                <a:cxn ang="0">
                  <a:pos x="16" y="1305"/>
                </a:cxn>
                <a:cxn ang="0">
                  <a:pos x="32" y="1305"/>
                </a:cxn>
                <a:cxn ang="0">
                  <a:pos x="41" y="1302"/>
                </a:cxn>
                <a:cxn ang="0">
                  <a:pos x="49" y="1285"/>
                </a:cxn>
                <a:cxn ang="0">
                  <a:pos x="49" y="1276"/>
                </a:cxn>
                <a:cxn ang="0">
                  <a:pos x="51" y="1270"/>
                </a:cxn>
                <a:cxn ang="0">
                  <a:pos x="51" y="1262"/>
                </a:cxn>
                <a:cxn ang="0">
                  <a:pos x="51" y="43"/>
                </a:cxn>
              </a:cxnLst>
              <a:rect l="0" t="0" r="r" b="b"/>
              <a:pathLst>
                <a:path w="51" h="1305">
                  <a:moveTo>
                    <a:pt x="51" y="43"/>
                  </a:moveTo>
                  <a:lnTo>
                    <a:pt x="51" y="28"/>
                  </a:lnTo>
                  <a:lnTo>
                    <a:pt x="49" y="20"/>
                  </a:lnTo>
                  <a:lnTo>
                    <a:pt x="49" y="14"/>
                  </a:lnTo>
                  <a:lnTo>
                    <a:pt x="43" y="8"/>
                  </a:lnTo>
                  <a:lnTo>
                    <a:pt x="41" y="3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1" y="3"/>
                  </a:lnTo>
                  <a:lnTo>
                    <a:pt x="5" y="8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0" y="1276"/>
                  </a:lnTo>
                  <a:lnTo>
                    <a:pt x="3" y="1285"/>
                  </a:lnTo>
                  <a:lnTo>
                    <a:pt x="3" y="1290"/>
                  </a:lnTo>
                  <a:lnTo>
                    <a:pt x="8" y="1296"/>
                  </a:lnTo>
                  <a:lnTo>
                    <a:pt x="11" y="1302"/>
                  </a:lnTo>
                  <a:lnTo>
                    <a:pt x="16" y="1305"/>
                  </a:lnTo>
                  <a:lnTo>
                    <a:pt x="32" y="1305"/>
                  </a:lnTo>
                  <a:lnTo>
                    <a:pt x="41" y="1302"/>
                  </a:lnTo>
                  <a:lnTo>
                    <a:pt x="49" y="1285"/>
                  </a:lnTo>
                  <a:lnTo>
                    <a:pt x="49" y="1276"/>
                  </a:lnTo>
                  <a:lnTo>
                    <a:pt x="51" y="1270"/>
                  </a:lnTo>
                  <a:lnTo>
                    <a:pt x="51" y="1262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5"/>
            <p:cNvSpPr>
              <a:spLocks/>
            </p:cNvSpPr>
            <p:nvPr/>
          </p:nvSpPr>
          <p:spPr bwMode="auto">
            <a:xfrm>
              <a:off x="7550" y="3710"/>
              <a:ext cx="406" cy="869"/>
            </a:xfrm>
            <a:custGeom>
              <a:avLst/>
              <a:gdLst/>
              <a:ahLst/>
              <a:cxnLst>
                <a:cxn ang="0">
                  <a:pos x="252" y="34"/>
                </a:cxn>
                <a:cxn ang="0">
                  <a:pos x="252" y="11"/>
                </a:cxn>
                <a:cxn ang="0">
                  <a:pos x="249" y="5"/>
                </a:cxn>
                <a:cxn ang="0">
                  <a:pos x="244" y="2"/>
                </a:cxn>
                <a:cxn ang="0">
                  <a:pos x="236" y="0"/>
                </a:cxn>
                <a:cxn ang="0">
                  <a:pos x="225" y="0"/>
                </a:cxn>
                <a:cxn ang="0">
                  <a:pos x="184" y="34"/>
                </a:cxn>
                <a:cxn ang="0">
                  <a:pos x="141" y="57"/>
                </a:cxn>
                <a:cxn ang="0">
                  <a:pos x="97" y="71"/>
                </a:cxn>
                <a:cxn ang="0">
                  <a:pos x="57" y="80"/>
                </a:cxn>
                <a:cxn ang="0">
                  <a:pos x="24" y="83"/>
                </a:cxn>
                <a:cxn ang="0">
                  <a:pos x="0" y="83"/>
                </a:cxn>
                <a:cxn ang="0">
                  <a:pos x="0" y="123"/>
                </a:cxn>
                <a:cxn ang="0">
                  <a:pos x="27" y="123"/>
                </a:cxn>
                <a:cxn ang="0">
                  <a:pos x="65" y="120"/>
                </a:cxn>
                <a:cxn ang="0">
                  <a:pos x="111" y="108"/>
                </a:cxn>
                <a:cxn ang="0">
                  <a:pos x="160" y="88"/>
                </a:cxn>
                <a:cxn ang="0">
                  <a:pos x="160" y="786"/>
                </a:cxn>
                <a:cxn ang="0">
                  <a:pos x="154" y="804"/>
                </a:cxn>
                <a:cxn ang="0">
                  <a:pos x="146" y="815"/>
                </a:cxn>
                <a:cxn ang="0">
                  <a:pos x="125" y="824"/>
                </a:cxn>
                <a:cxn ang="0">
                  <a:pos x="92" y="826"/>
                </a:cxn>
                <a:cxn ang="0">
                  <a:pos x="46" y="829"/>
                </a:cxn>
                <a:cxn ang="0">
                  <a:pos x="5" y="829"/>
                </a:cxn>
                <a:cxn ang="0">
                  <a:pos x="5" y="869"/>
                </a:cxn>
                <a:cxn ang="0">
                  <a:pos x="38" y="867"/>
                </a:cxn>
                <a:cxn ang="0">
                  <a:pos x="374" y="867"/>
                </a:cxn>
                <a:cxn ang="0">
                  <a:pos x="406" y="869"/>
                </a:cxn>
                <a:cxn ang="0">
                  <a:pos x="406" y="829"/>
                </a:cxn>
                <a:cxn ang="0">
                  <a:pos x="368" y="829"/>
                </a:cxn>
                <a:cxn ang="0">
                  <a:pos x="320" y="826"/>
                </a:cxn>
                <a:cxn ang="0">
                  <a:pos x="290" y="824"/>
                </a:cxn>
                <a:cxn ang="0">
                  <a:pos x="268" y="815"/>
                </a:cxn>
                <a:cxn ang="0">
                  <a:pos x="257" y="804"/>
                </a:cxn>
                <a:cxn ang="0">
                  <a:pos x="255" y="786"/>
                </a:cxn>
                <a:cxn ang="0">
                  <a:pos x="252" y="766"/>
                </a:cxn>
                <a:cxn ang="0">
                  <a:pos x="252" y="34"/>
                </a:cxn>
              </a:cxnLst>
              <a:rect l="0" t="0" r="r" b="b"/>
              <a:pathLst>
                <a:path w="406" h="869">
                  <a:moveTo>
                    <a:pt x="252" y="34"/>
                  </a:moveTo>
                  <a:lnTo>
                    <a:pt x="252" y="11"/>
                  </a:lnTo>
                  <a:lnTo>
                    <a:pt x="249" y="5"/>
                  </a:lnTo>
                  <a:lnTo>
                    <a:pt x="244" y="2"/>
                  </a:lnTo>
                  <a:lnTo>
                    <a:pt x="236" y="0"/>
                  </a:lnTo>
                  <a:lnTo>
                    <a:pt x="225" y="0"/>
                  </a:lnTo>
                  <a:lnTo>
                    <a:pt x="184" y="34"/>
                  </a:lnTo>
                  <a:lnTo>
                    <a:pt x="141" y="57"/>
                  </a:lnTo>
                  <a:lnTo>
                    <a:pt x="97" y="71"/>
                  </a:lnTo>
                  <a:lnTo>
                    <a:pt x="57" y="80"/>
                  </a:lnTo>
                  <a:lnTo>
                    <a:pt x="24" y="83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65" y="120"/>
                  </a:lnTo>
                  <a:lnTo>
                    <a:pt x="111" y="108"/>
                  </a:lnTo>
                  <a:lnTo>
                    <a:pt x="160" y="88"/>
                  </a:lnTo>
                  <a:lnTo>
                    <a:pt x="160" y="786"/>
                  </a:lnTo>
                  <a:lnTo>
                    <a:pt x="154" y="804"/>
                  </a:lnTo>
                  <a:lnTo>
                    <a:pt x="146" y="815"/>
                  </a:lnTo>
                  <a:lnTo>
                    <a:pt x="125" y="824"/>
                  </a:lnTo>
                  <a:lnTo>
                    <a:pt x="92" y="826"/>
                  </a:lnTo>
                  <a:lnTo>
                    <a:pt x="46" y="829"/>
                  </a:lnTo>
                  <a:lnTo>
                    <a:pt x="5" y="829"/>
                  </a:lnTo>
                  <a:lnTo>
                    <a:pt x="5" y="869"/>
                  </a:lnTo>
                  <a:lnTo>
                    <a:pt x="38" y="867"/>
                  </a:lnTo>
                  <a:lnTo>
                    <a:pt x="374" y="867"/>
                  </a:lnTo>
                  <a:lnTo>
                    <a:pt x="406" y="869"/>
                  </a:lnTo>
                  <a:lnTo>
                    <a:pt x="406" y="829"/>
                  </a:lnTo>
                  <a:lnTo>
                    <a:pt x="368" y="829"/>
                  </a:lnTo>
                  <a:lnTo>
                    <a:pt x="320" y="826"/>
                  </a:lnTo>
                  <a:lnTo>
                    <a:pt x="290" y="824"/>
                  </a:lnTo>
                  <a:lnTo>
                    <a:pt x="268" y="815"/>
                  </a:lnTo>
                  <a:lnTo>
                    <a:pt x="257" y="804"/>
                  </a:lnTo>
                  <a:lnTo>
                    <a:pt x="255" y="786"/>
                  </a:lnTo>
                  <a:lnTo>
                    <a:pt x="252" y="766"/>
                  </a:lnTo>
                  <a:lnTo>
                    <a:pt x="25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16"/>
            <p:cNvSpPr>
              <a:spLocks/>
            </p:cNvSpPr>
            <p:nvPr/>
          </p:nvSpPr>
          <p:spPr bwMode="auto">
            <a:xfrm>
              <a:off x="8127" y="3601"/>
              <a:ext cx="274" cy="1305"/>
            </a:xfrm>
            <a:custGeom>
              <a:avLst/>
              <a:gdLst/>
              <a:ahLst/>
              <a:cxnLst>
                <a:cxn ang="0">
                  <a:pos x="268" y="675"/>
                </a:cxn>
                <a:cxn ang="0">
                  <a:pos x="274" y="658"/>
                </a:cxn>
                <a:cxn ang="0">
                  <a:pos x="274" y="646"/>
                </a:cxn>
                <a:cxn ang="0">
                  <a:pos x="271" y="644"/>
                </a:cxn>
                <a:cxn ang="0">
                  <a:pos x="271" y="638"/>
                </a:cxn>
                <a:cxn ang="0">
                  <a:pos x="268" y="629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6" y="14"/>
                </a:cxn>
                <a:cxn ang="0">
                  <a:pos x="41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6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5" y="48"/>
                </a:cxn>
                <a:cxn ang="0">
                  <a:pos x="222" y="652"/>
                </a:cxn>
                <a:cxn ang="0">
                  <a:pos x="5" y="1256"/>
                </a:cxn>
                <a:cxn ang="0">
                  <a:pos x="3" y="1265"/>
                </a:cxn>
                <a:cxn ang="0">
                  <a:pos x="0" y="1270"/>
                </a:cxn>
                <a:cxn ang="0">
                  <a:pos x="0" y="1287"/>
                </a:cxn>
                <a:cxn ang="0">
                  <a:pos x="3" y="1293"/>
                </a:cxn>
                <a:cxn ang="0">
                  <a:pos x="8" y="1299"/>
                </a:cxn>
                <a:cxn ang="0">
                  <a:pos x="16" y="1305"/>
                </a:cxn>
                <a:cxn ang="0">
                  <a:pos x="33" y="1305"/>
                </a:cxn>
                <a:cxn ang="0">
                  <a:pos x="43" y="1293"/>
                </a:cxn>
                <a:cxn ang="0">
                  <a:pos x="46" y="1287"/>
                </a:cxn>
                <a:cxn ang="0">
                  <a:pos x="49" y="1279"/>
                </a:cxn>
                <a:cxn ang="0">
                  <a:pos x="268" y="675"/>
                </a:cxn>
              </a:cxnLst>
              <a:rect l="0" t="0" r="r" b="b"/>
              <a:pathLst>
                <a:path w="274" h="1305">
                  <a:moveTo>
                    <a:pt x="268" y="675"/>
                  </a:moveTo>
                  <a:lnTo>
                    <a:pt x="274" y="658"/>
                  </a:lnTo>
                  <a:lnTo>
                    <a:pt x="274" y="646"/>
                  </a:lnTo>
                  <a:lnTo>
                    <a:pt x="271" y="644"/>
                  </a:lnTo>
                  <a:lnTo>
                    <a:pt x="271" y="638"/>
                  </a:lnTo>
                  <a:lnTo>
                    <a:pt x="268" y="629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6" y="14"/>
                  </a:lnTo>
                  <a:lnTo>
                    <a:pt x="41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222" y="652"/>
                  </a:lnTo>
                  <a:lnTo>
                    <a:pt x="5" y="1256"/>
                  </a:lnTo>
                  <a:lnTo>
                    <a:pt x="3" y="1265"/>
                  </a:lnTo>
                  <a:lnTo>
                    <a:pt x="0" y="1270"/>
                  </a:lnTo>
                  <a:lnTo>
                    <a:pt x="0" y="1287"/>
                  </a:lnTo>
                  <a:lnTo>
                    <a:pt x="3" y="1293"/>
                  </a:lnTo>
                  <a:lnTo>
                    <a:pt x="8" y="1299"/>
                  </a:lnTo>
                  <a:lnTo>
                    <a:pt x="16" y="1305"/>
                  </a:lnTo>
                  <a:lnTo>
                    <a:pt x="33" y="1305"/>
                  </a:lnTo>
                  <a:lnTo>
                    <a:pt x="43" y="1293"/>
                  </a:lnTo>
                  <a:lnTo>
                    <a:pt x="46" y="1287"/>
                  </a:lnTo>
                  <a:lnTo>
                    <a:pt x="49" y="1279"/>
                  </a:lnTo>
                  <a:lnTo>
                    <a:pt x="268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7"/>
            <p:cNvSpPr>
              <a:spLocks/>
            </p:cNvSpPr>
            <p:nvPr/>
          </p:nvSpPr>
          <p:spPr bwMode="auto">
            <a:xfrm>
              <a:off x="8685" y="3601"/>
              <a:ext cx="49" cy="1305"/>
            </a:xfrm>
            <a:custGeom>
              <a:avLst/>
              <a:gdLst/>
              <a:ahLst/>
              <a:cxnLst>
                <a:cxn ang="0">
                  <a:pos x="49" y="43"/>
                </a:cxn>
                <a:cxn ang="0">
                  <a:pos x="49" y="20"/>
                </a:cxn>
                <a:cxn ang="0">
                  <a:pos x="44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11" y="3"/>
                </a:cxn>
                <a:cxn ang="0">
                  <a:pos x="6" y="8"/>
                </a:cxn>
                <a:cxn ang="0">
                  <a:pos x="0" y="20"/>
                </a:cxn>
                <a:cxn ang="0">
                  <a:pos x="0" y="1285"/>
                </a:cxn>
                <a:cxn ang="0">
                  <a:pos x="6" y="1296"/>
                </a:cxn>
                <a:cxn ang="0">
                  <a:pos x="11" y="1302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38" y="1302"/>
                </a:cxn>
                <a:cxn ang="0">
                  <a:pos x="44" y="1296"/>
                </a:cxn>
                <a:cxn ang="0">
                  <a:pos x="49" y="1285"/>
                </a:cxn>
                <a:cxn ang="0">
                  <a:pos x="49" y="1262"/>
                </a:cxn>
                <a:cxn ang="0">
                  <a:pos x="49" y="43"/>
                </a:cxn>
              </a:cxnLst>
              <a:rect l="0" t="0" r="r" b="b"/>
              <a:pathLst>
                <a:path w="49" h="1305">
                  <a:moveTo>
                    <a:pt x="49" y="43"/>
                  </a:moveTo>
                  <a:lnTo>
                    <a:pt x="49" y="20"/>
                  </a:lnTo>
                  <a:lnTo>
                    <a:pt x="44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8"/>
                  </a:lnTo>
                  <a:lnTo>
                    <a:pt x="0" y="20"/>
                  </a:lnTo>
                  <a:lnTo>
                    <a:pt x="0" y="1285"/>
                  </a:lnTo>
                  <a:lnTo>
                    <a:pt x="6" y="1296"/>
                  </a:lnTo>
                  <a:lnTo>
                    <a:pt x="11" y="1302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38" y="1302"/>
                  </a:lnTo>
                  <a:lnTo>
                    <a:pt x="44" y="1296"/>
                  </a:lnTo>
                  <a:lnTo>
                    <a:pt x="49" y="1285"/>
                  </a:lnTo>
                  <a:lnTo>
                    <a:pt x="49" y="1262"/>
                  </a:lnTo>
                  <a:lnTo>
                    <a:pt x="49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8"/>
            <p:cNvSpPr>
              <a:spLocks/>
            </p:cNvSpPr>
            <p:nvPr/>
          </p:nvSpPr>
          <p:spPr bwMode="auto">
            <a:xfrm>
              <a:off x="8945" y="4001"/>
              <a:ext cx="583" cy="578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4" y="3"/>
                </a:cxn>
                <a:cxn ang="0">
                  <a:pos x="171" y="0"/>
                </a:cxn>
                <a:cxn ang="0">
                  <a:pos x="103" y="9"/>
                </a:cxn>
                <a:cxn ang="0">
                  <a:pos x="46" y="15"/>
                </a:cxn>
                <a:cxn ang="0">
                  <a:pos x="33" y="18"/>
                </a:cxn>
                <a:cxn ang="0">
                  <a:pos x="22" y="32"/>
                </a:cxn>
                <a:cxn ang="0">
                  <a:pos x="25" y="52"/>
                </a:cxn>
                <a:cxn ang="0">
                  <a:pos x="52" y="55"/>
                </a:cxn>
                <a:cxn ang="0">
                  <a:pos x="98" y="60"/>
                </a:cxn>
                <a:cxn ang="0">
                  <a:pos x="111" y="72"/>
                </a:cxn>
                <a:cxn ang="0">
                  <a:pos x="111" y="89"/>
                </a:cxn>
                <a:cxn ang="0">
                  <a:pos x="103" y="135"/>
                </a:cxn>
                <a:cxn ang="0">
                  <a:pos x="14" y="504"/>
                </a:cxn>
                <a:cxn ang="0">
                  <a:pos x="6" y="538"/>
                </a:cxn>
                <a:cxn ang="0">
                  <a:pos x="0" y="564"/>
                </a:cxn>
                <a:cxn ang="0">
                  <a:pos x="3" y="573"/>
                </a:cxn>
                <a:cxn ang="0">
                  <a:pos x="11" y="578"/>
                </a:cxn>
                <a:cxn ang="0">
                  <a:pos x="95" y="564"/>
                </a:cxn>
                <a:cxn ang="0">
                  <a:pos x="233" y="504"/>
                </a:cxn>
                <a:cxn ang="0">
                  <a:pos x="388" y="387"/>
                </a:cxn>
                <a:cxn ang="0">
                  <a:pos x="488" y="267"/>
                </a:cxn>
                <a:cxn ang="0">
                  <a:pos x="548" y="155"/>
                </a:cxn>
                <a:cxn ang="0">
                  <a:pos x="575" y="72"/>
                </a:cxn>
                <a:cxn ang="0">
                  <a:pos x="583" y="26"/>
                </a:cxn>
                <a:cxn ang="0">
                  <a:pos x="575" y="9"/>
                </a:cxn>
                <a:cxn ang="0">
                  <a:pos x="548" y="0"/>
                </a:cxn>
                <a:cxn ang="0">
                  <a:pos x="523" y="9"/>
                </a:cxn>
                <a:cxn ang="0">
                  <a:pos x="499" y="43"/>
                </a:cxn>
                <a:cxn ang="0">
                  <a:pos x="431" y="221"/>
                </a:cxn>
                <a:cxn ang="0">
                  <a:pos x="342" y="355"/>
                </a:cxn>
                <a:cxn ang="0">
                  <a:pos x="242" y="452"/>
                </a:cxn>
                <a:cxn ang="0">
                  <a:pos x="139" y="515"/>
                </a:cxn>
                <a:cxn ang="0">
                  <a:pos x="212" y="15"/>
                </a:cxn>
              </a:cxnLst>
              <a:rect l="0" t="0" r="r" b="b"/>
              <a:pathLst>
                <a:path w="583" h="578">
                  <a:moveTo>
                    <a:pt x="212" y="15"/>
                  </a:moveTo>
                  <a:lnTo>
                    <a:pt x="212" y="6"/>
                  </a:lnTo>
                  <a:lnTo>
                    <a:pt x="209" y="3"/>
                  </a:lnTo>
                  <a:lnTo>
                    <a:pt x="204" y="3"/>
                  </a:lnTo>
                  <a:lnTo>
                    <a:pt x="195" y="0"/>
                  </a:lnTo>
                  <a:lnTo>
                    <a:pt x="171" y="0"/>
                  </a:lnTo>
                  <a:lnTo>
                    <a:pt x="141" y="3"/>
                  </a:lnTo>
                  <a:lnTo>
                    <a:pt x="103" y="9"/>
                  </a:lnTo>
                  <a:lnTo>
                    <a:pt x="71" y="12"/>
                  </a:lnTo>
                  <a:lnTo>
                    <a:pt x="46" y="15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27" y="20"/>
                  </a:lnTo>
                  <a:lnTo>
                    <a:pt x="22" y="32"/>
                  </a:lnTo>
                  <a:lnTo>
                    <a:pt x="22" y="46"/>
                  </a:lnTo>
                  <a:lnTo>
                    <a:pt x="25" y="52"/>
                  </a:lnTo>
                  <a:lnTo>
                    <a:pt x="30" y="55"/>
                  </a:lnTo>
                  <a:lnTo>
                    <a:pt x="52" y="55"/>
                  </a:lnTo>
                  <a:lnTo>
                    <a:pt x="82" y="58"/>
                  </a:lnTo>
                  <a:lnTo>
                    <a:pt x="98" y="60"/>
                  </a:lnTo>
                  <a:lnTo>
                    <a:pt x="109" y="63"/>
                  </a:lnTo>
                  <a:lnTo>
                    <a:pt x="111" y="72"/>
                  </a:lnTo>
                  <a:lnTo>
                    <a:pt x="114" y="78"/>
                  </a:lnTo>
                  <a:lnTo>
                    <a:pt x="111" y="89"/>
                  </a:lnTo>
                  <a:lnTo>
                    <a:pt x="109" y="109"/>
                  </a:lnTo>
                  <a:lnTo>
                    <a:pt x="103" y="135"/>
                  </a:lnTo>
                  <a:lnTo>
                    <a:pt x="95" y="161"/>
                  </a:lnTo>
                  <a:lnTo>
                    <a:pt x="14" y="504"/>
                  </a:lnTo>
                  <a:lnTo>
                    <a:pt x="11" y="521"/>
                  </a:lnTo>
                  <a:lnTo>
                    <a:pt x="6" y="538"/>
                  </a:lnTo>
                  <a:lnTo>
                    <a:pt x="3" y="555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3" y="573"/>
                  </a:lnTo>
                  <a:lnTo>
                    <a:pt x="9" y="576"/>
                  </a:lnTo>
                  <a:lnTo>
                    <a:pt x="11" y="578"/>
                  </a:lnTo>
                  <a:lnTo>
                    <a:pt x="38" y="578"/>
                  </a:lnTo>
                  <a:lnTo>
                    <a:pt x="95" y="564"/>
                  </a:lnTo>
                  <a:lnTo>
                    <a:pt x="163" y="541"/>
                  </a:lnTo>
                  <a:lnTo>
                    <a:pt x="233" y="504"/>
                  </a:lnTo>
                  <a:lnTo>
                    <a:pt x="309" y="452"/>
                  </a:lnTo>
                  <a:lnTo>
                    <a:pt x="388" y="387"/>
                  </a:lnTo>
                  <a:lnTo>
                    <a:pt x="442" y="327"/>
                  </a:lnTo>
                  <a:lnTo>
                    <a:pt x="488" y="267"/>
                  </a:lnTo>
                  <a:lnTo>
                    <a:pt x="521" y="209"/>
                  </a:lnTo>
                  <a:lnTo>
                    <a:pt x="548" y="155"/>
                  </a:lnTo>
                  <a:lnTo>
                    <a:pt x="564" y="109"/>
                  </a:lnTo>
                  <a:lnTo>
                    <a:pt x="575" y="72"/>
                  </a:lnTo>
                  <a:lnTo>
                    <a:pt x="583" y="49"/>
                  </a:lnTo>
                  <a:lnTo>
                    <a:pt x="583" y="26"/>
                  </a:lnTo>
                  <a:lnTo>
                    <a:pt x="578" y="18"/>
                  </a:lnTo>
                  <a:lnTo>
                    <a:pt x="575" y="9"/>
                  </a:lnTo>
                  <a:lnTo>
                    <a:pt x="559" y="3"/>
                  </a:lnTo>
                  <a:lnTo>
                    <a:pt x="548" y="0"/>
                  </a:lnTo>
                  <a:lnTo>
                    <a:pt x="537" y="3"/>
                  </a:lnTo>
                  <a:lnTo>
                    <a:pt x="523" y="9"/>
                  </a:lnTo>
                  <a:lnTo>
                    <a:pt x="510" y="20"/>
                  </a:lnTo>
                  <a:lnTo>
                    <a:pt x="499" y="43"/>
                  </a:lnTo>
                  <a:lnTo>
                    <a:pt x="469" y="138"/>
                  </a:lnTo>
                  <a:lnTo>
                    <a:pt x="431" y="221"/>
                  </a:lnTo>
                  <a:lnTo>
                    <a:pt x="391" y="292"/>
                  </a:lnTo>
                  <a:lnTo>
                    <a:pt x="342" y="355"/>
                  </a:lnTo>
                  <a:lnTo>
                    <a:pt x="293" y="407"/>
                  </a:lnTo>
                  <a:lnTo>
                    <a:pt x="242" y="452"/>
                  </a:lnTo>
                  <a:lnTo>
                    <a:pt x="190" y="487"/>
                  </a:lnTo>
                  <a:lnTo>
                    <a:pt x="139" y="515"/>
                  </a:lnTo>
                  <a:lnTo>
                    <a:pt x="93" y="535"/>
                  </a:lnTo>
                  <a:lnTo>
                    <a:pt x="21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19"/>
            <p:cNvSpPr>
              <a:spLocks/>
            </p:cNvSpPr>
            <p:nvPr/>
          </p:nvSpPr>
          <p:spPr bwMode="auto">
            <a:xfrm>
              <a:off x="9588" y="4167"/>
              <a:ext cx="314" cy="607"/>
            </a:xfrm>
            <a:custGeom>
              <a:avLst/>
              <a:gdLst/>
              <a:ahLst/>
              <a:cxnLst>
                <a:cxn ang="0">
                  <a:pos x="195" y="26"/>
                </a:cxn>
                <a:cxn ang="0">
                  <a:pos x="195" y="9"/>
                </a:cxn>
                <a:cxn ang="0">
                  <a:pos x="192" y="3"/>
                </a:cxn>
                <a:cxn ang="0">
                  <a:pos x="187" y="0"/>
                </a:cxn>
                <a:cxn ang="0">
                  <a:pos x="168" y="0"/>
                </a:cxn>
                <a:cxn ang="0">
                  <a:pos x="132" y="29"/>
                </a:cxn>
                <a:cxn ang="0">
                  <a:pos x="94" y="46"/>
                </a:cxn>
                <a:cxn ang="0">
                  <a:pos x="59" y="55"/>
                </a:cxn>
                <a:cxn ang="0">
                  <a:pos x="24" y="58"/>
                </a:cxn>
                <a:cxn ang="0">
                  <a:pos x="0" y="58"/>
                </a:cxn>
                <a:cxn ang="0">
                  <a:pos x="0" y="92"/>
                </a:cxn>
                <a:cxn ang="0">
                  <a:pos x="21" y="92"/>
                </a:cxn>
                <a:cxn ang="0">
                  <a:pos x="51" y="89"/>
                </a:cxn>
                <a:cxn ang="0">
                  <a:pos x="89" y="80"/>
                </a:cxn>
                <a:cxn ang="0">
                  <a:pos x="124" y="66"/>
                </a:cxn>
                <a:cxn ang="0">
                  <a:pos x="124" y="547"/>
                </a:cxn>
                <a:cxn ang="0">
                  <a:pos x="122" y="555"/>
                </a:cxn>
                <a:cxn ang="0">
                  <a:pos x="113" y="564"/>
                </a:cxn>
                <a:cxn ang="0">
                  <a:pos x="100" y="570"/>
                </a:cxn>
                <a:cxn ang="0">
                  <a:pos x="75" y="573"/>
                </a:cxn>
                <a:cxn ang="0">
                  <a:pos x="5" y="573"/>
                </a:cxn>
                <a:cxn ang="0">
                  <a:pos x="5" y="607"/>
                </a:cxn>
                <a:cxn ang="0">
                  <a:pos x="46" y="607"/>
                </a:cxn>
                <a:cxn ang="0">
                  <a:pos x="75" y="604"/>
                </a:cxn>
                <a:cxn ang="0">
                  <a:pos x="241" y="604"/>
                </a:cxn>
                <a:cxn ang="0">
                  <a:pos x="271" y="607"/>
                </a:cxn>
                <a:cxn ang="0">
                  <a:pos x="314" y="607"/>
                </a:cxn>
                <a:cxn ang="0">
                  <a:pos x="314" y="573"/>
                </a:cxn>
                <a:cxn ang="0">
                  <a:pos x="246" y="573"/>
                </a:cxn>
                <a:cxn ang="0">
                  <a:pos x="222" y="570"/>
                </a:cxn>
                <a:cxn ang="0">
                  <a:pos x="206" y="564"/>
                </a:cxn>
                <a:cxn ang="0">
                  <a:pos x="197" y="555"/>
                </a:cxn>
                <a:cxn ang="0">
                  <a:pos x="195" y="547"/>
                </a:cxn>
                <a:cxn ang="0">
                  <a:pos x="195" y="533"/>
                </a:cxn>
                <a:cxn ang="0">
                  <a:pos x="195" y="26"/>
                </a:cxn>
              </a:cxnLst>
              <a:rect l="0" t="0" r="r" b="b"/>
              <a:pathLst>
                <a:path w="314" h="607">
                  <a:moveTo>
                    <a:pt x="195" y="26"/>
                  </a:moveTo>
                  <a:lnTo>
                    <a:pt x="195" y="9"/>
                  </a:lnTo>
                  <a:lnTo>
                    <a:pt x="192" y="3"/>
                  </a:lnTo>
                  <a:lnTo>
                    <a:pt x="187" y="0"/>
                  </a:lnTo>
                  <a:lnTo>
                    <a:pt x="168" y="0"/>
                  </a:lnTo>
                  <a:lnTo>
                    <a:pt x="132" y="29"/>
                  </a:lnTo>
                  <a:lnTo>
                    <a:pt x="94" y="46"/>
                  </a:lnTo>
                  <a:lnTo>
                    <a:pt x="59" y="55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92"/>
                  </a:lnTo>
                  <a:lnTo>
                    <a:pt x="21" y="92"/>
                  </a:lnTo>
                  <a:lnTo>
                    <a:pt x="51" y="89"/>
                  </a:lnTo>
                  <a:lnTo>
                    <a:pt x="89" y="80"/>
                  </a:lnTo>
                  <a:lnTo>
                    <a:pt x="124" y="66"/>
                  </a:lnTo>
                  <a:lnTo>
                    <a:pt x="124" y="547"/>
                  </a:lnTo>
                  <a:lnTo>
                    <a:pt x="122" y="555"/>
                  </a:lnTo>
                  <a:lnTo>
                    <a:pt x="113" y="564"/>
                  </a:lnTo>
                  <a:lnTo>
                    <a:pt x="100" y="570"/>
                  </a:lnTo>
                  <a:lnTo>
                    <a:pt x="75" y="573"/>
                  </a:lnTo>
                  <a:lnTo>
                    <a:pt x="5" y="573"/>
                  </a:lnTo>
                  <a:lnTo>
                    <a:pt x="5" y="607"/>
                  </a:lnTo>
                  <a:lnTo>
                    <a:pt x="46" y="607"/>
                  </a:lnTo>
                  <a:lnTo>
                    <a:pt x="75" y="604"/>
                  </a:lnTo>
                  <a:lnTo>
                    <a:pt x="241" y="604"/>
                  </a:lnTo>
                  <a:lnTo>
                    <a:pt x="271" y="607"/>
                  </a:lnTo>
                  <a:lnTo>
                    <a:pt x="314" y="607"/>
                  </a:lnTo>
                  <a:lnTo>
                    <a:pt x="314" y="573"/>
                  </a:lnTo>
                  <a:lnTo>
                    <a:pt x="246" y="573"/>
                  </a:lnTo>
                  <a:lnTo>
                    <a:pt x="222" y="570"/>
                  </a:lnTo>
                  <a:lnTo>
                    <a:pt x="206" y="564"/>
                  </a:lnTo>
                  <a:lnTo>
                    <a:pt x="197" y="555"/>
                  </a:lnTo>
                  <a:lnTo>
                    <a:pt x="195" y="547"/>
                  </a:lnTo>
                  <a:lnTo>
                    <a:pt x="195" y="533"/>
                  </a:lnTo>
                  <a:lnTo>
                    <a:pt x="195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0"/>
            <p:cNvSpPr>
              <a:spLocks/>
            </p:cNvSpPr>
            <p:nvPr/>
          </p:nvSpPr>
          <p:spPr bwMode="auto">
            <a:xfrm>
              <a:off x="10121" y="3601"/>
              <a:ext cx="274" cy="1305"/>
            </a:xfrm>
            <a:custGeom>
              <a:avLst/>
              <a:gdLst/>
              <a:ahLst/>
              <a:cxnLst>
                <a:cxn ang="0">
                  <a:pos x="269" y="675"/>
                </a:cxn>
                <a:cxn ang="0">
                  <a:pos x="274" y="658"/>
                </a:cxn>
                <a:cxn ang="0">
                  <a:pos x="274" y="646"/>
                </a:cxn>
                <a:cxn ang="0">
                  <a:pos x="271" y="644"/>
                </a:cxn>
                <a:cxn ang="0">
                  <a:pos x="271" y="638"/>
                </a:cxn>
                <a:cxn ang="0">
                  <a:pos x="269" y="629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6" y="14"/>
                </a:cxn>
                <a:cxn ang="0">
                  <a:pos x="41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9" y="3"/>
                </a:cxn>
                <a:cxn ang="0">
                  <a:pos x="3" y="8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6" y="48"/>
                </a:cxn>
                <a:cxn ang="0">
                  <a:pos x="223" y="652"/>
                </a:cxn>
                <a:cxn ang="0">
                  <a:pos x="6" y="1256"/>
                </a:cxn>
                <a:cxn ang="0">
                  <a:pos x="3" y="1265"/>
                </a:cxn>
                <a:cxn ang="0">
                  <a:pos x="0" y="1270"/>
                </a:cxn>
                <a:cxn ang="0">
                  <a:pos x="0" y="1287"/>
                </a:cxn>
                <a:cxn ang="0">
                  <a:pos x="3" y="1293"/>
                </a:cxn>
                <a:cxn ang="0">
                  <a:pos x="9" y="1299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44" y="1293"/>
                </a:cxn>
                <a:cxn ang="0">
                  <a:pos x="46" y="1287"/>
                </a:cxn>
                <a:cxn ang="0">
                  <a:pos x="49" y="1279"/>
                </a:cxn>
                <a:cxn ang="0">
                  <a:pos x="269" y="675"/>
                </a:cxn>
              </a:cxnLst>
              <a:rect l="0" t="0" r="r" b="b"/>
              <a:pathLst>
                <a:path w="274" h="1305">
                  <a:moveTo>
                    <a:pt x="269" y="675"/>
                  </a:moveTo>
                  <a:lnTo>
                    <a:pt x="274" y="658"/>
                  </a:lnTo>
                  <a:lnTo>
                    <a:pt x="274" y="646"/>
                  </a:lnTo>
                  <a:lnTo>
                    <a:pt x="271" y="644"/>
                  </a:lnTo>
                  <a:lnTo>
                    <a:pt x="271" y="638"/>
                  </a:lnTo>
                  <a:lnTo>
                    <a:pt x="269" y="629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6" y="14"/>
                  </a:lnTo>
                  <a:lnTo>
                    <a:pt x="41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6" y="48"/>
                  </a:lnTo>
                  <a:lnTo>
                    <a:pt x="223" y="652"/>
                  </a:lnTo>
                  <a:lnTo>
                    <a:pt x="6" y="1256"/>
                  </a:lnTo>
                  <a:lnTo>
                    <a:pt x="3" y="1265"/>
                  </a:lnTo>
                  <a:lnTo>
                    <a:pt x="0" y="1270"/>
                  </a:lnTo>
                  <a:lnTo>
                    <a:pt x="0" y="1287"/>
                  </a:lnTo>
                  <a:lnTo>
                    <a:pt x="3" y="1293"/>
                  </a:lnTo>
                  <a:lnTo>
                    <a:pt x="9" y="1299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44" y="1293"/>
                  </a:lnTo>
                  <a:lnTo>
                    <a:pt x="46" y="1287"/>
                  </a:lnTo>
                  <a:lnTo>
                    <a:pt x="49" y="1279"/>
                  </a:lnTo>
                  <a:lnTo>
                    <a:pt x="269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5" name="Group 23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5741581" y="1334487"/>
            <a:ext cx="1515385" cy="244236"/>
            <a:chOff x="3864" y="841"/>
            <a:chExt cx="8097" cy="1305"/>
          </a:xfrm>
        </p:grpSpPr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864" y="841"/>
              <a:ext cx="52" cy="1305"/>
            </a:xfrm>
            <a:custGeom>
              <a:avLst/>
              <a:gdLst/>
              <a:ahLst/>
              <a:cxnLst>
                <a:cxn ang="0">
                  <a:pos x="52" y="43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9" y="14"/>
                </a:cxn>
                <a:cxn ang="0">
                  <a:pos x="44" y="8"/>
                </a:cxn>
                <a:cxn ang="0">
                  <a:pos x="41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11" y="3"/>
                </a:cxn>
                <a:cxn ang="0">
                  <a:pos x="6" y="8"/>
                </a:cxn>
                <a:cxn ang="0">
                  <a:pos x="3" y="14"/>
                </a:cxn>
                <a:cxn ang="0">
                  <a:pos x="3" y="20"/>
                </a:cxn>
                <a:cxn ang="0">
                  <a:pos x="0" y="28"/>
                </a:cxn>
                <a:cxn ang="0">
                  <a:pos x="0" y="1276"/>
                </a:cxn>
                <a:cxn ang="0">
                  <a:pos x="3" y="1285"/>
                </a:cxn>
                <a:cxn ang="0">
                  <a:pos x="3" y="1290"/>
                </a:cxn>
                <a:cxn ang="0">
                  <a:pos x="9" y="1296"/>
                </a:cxn>
                <a:cxn ang="0">
                  <a:pos x="11" y="1302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41" y="1302"/>
                </a:cxn>
                <a:cxn ang="0">
                  <a:pos x="49" y="1285"/>
                </a:cxn>
                <a:cxn ang="0">
                  <a:pos x="49" y="1276"/>
                </a:cxn>
                <a:cxn ang="0">
                  <a:pos x="52" y="1270"/>
                </a:cxn>
                <a:cxn ang="0">
                  <a:pos x="52" y="1262"/>
                </a:cxn>
                <a:cxn ang="0">
                  <a:pos x="52" y="43"/>
                </a:cxn>
              </a:cxnLst>
              <a:rect l="0" t="0" r="r" b="b"/>
              <a:pathLst>
                <a:path w="52" h="1305">
                  <a:moveTo>
                    <a:pt x="52" y="43"/>
                  </a:moveTo>
                  <a:lnTo>
                    <a:pt x="52" y="28"/>
                  </a:lnTo>
                  <a:lnTo>
                    <a:pt x="49" y="20"/>
                  </a:lnTo>
                  <a:lnTo>
                    <a:pt x="49" y="14"/>
                  </a:lnTo>
                  <a:lnTo>
                    <a:pt x="44" y="8"/>
                  </a:lnTo>
                  <a:lnTo>
                    <a:pt x="41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8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0" y="1276"/>
                  </a:lnTo>
                  <a:lnTo>
                    <a:pt x="3" y="1285"/>
                  </a:lnTo>
                  <a:lnTo>
                    <a:pt x="3" y="1290"/>
                  </a:lnTo>
                  <a:lnTo>
                    <a:pt x="9" y="1296"/>
                  </a:lnTo>
                  <a:lnTo>
                    <a:pt x="11" y="1302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41" y="1302"/>
                  </a:lnTo>
                  <a:lnTo>
                    <a:pt x="49" y="1285"/>
                  </a:lnTo>
                  <a:lnTo>
                    <a:pt x="49" y="1276"/>
                  </a:lnTo>
                  <a:lnTo>
                    <a:pt x="52" y="1270"/>
                  </a:lnTo>
                  <a:lnTo>
                    <a:pt x="52" y="1262"/>
                  </a:lnTo>
                  <a:lnTo>
                    <a:pt x="52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26"/>
            <p:cNvSpPr>
              <a:spLocks noEditPoints="1"/>
            </p:cNvSpPr>
            <p:nvPr/>
          </p:nvSpPr>
          <p:spPr bwMode="auto">
            <a:xfrm>
              <a:off x="4111" y="950"/>
              <a:ext cx="520" cy="898"/>
            </a:xfrm>
            <a:custGeom>
              <a:avLst/>
              <a:gdLst/>
              <a:ahLst/>
              <a:cxnLst>
                <a:cxn ang="0">
                  <a:pos x="518" y="374"/>
                </a:cxn>
                <a:cxn ang="0">
                  <a:pos x="496" y="220"/>
                </a:cxn>
                <a:cxn ang="0">
                  <a:pos x="444" y="97"/>
                </a:cxn>
                <a:cxn ang="0">
                  <a:pos x="379" y="34"/>
                </a:cxn>
                <a:cxn ang="0">
                  <a:pos x="314" y="5"/>
                </a:cxn>
                <a:cxn ang="0">
                  <a:pos x="260" y="0"/>
                </a:cxn>
                <a:cxn ang="0">
                  <a:pos x="182" y="14"/>
                </a:cxn>
                <a:cxn ang="0">
                  <a:pos x="108" y="60"/>
                </a:cxn>
                <a:cxn ang="0">
                  <a:pos x="46" y="154"/>
                </a:cxn>
                <a:cxn ang="0">
                  <a:pos x="8" y="297"/>
                </a:cxn>
                <a:cxn ang="0">
                  <a:pos x="0" y="512"/>
                </a:cxn>
                <a:cxn ang="0">
                  <a:pos x="14" y="640"/>
                </a:cxn>
                <a:cxn ang="0">
                  <a:pos x="54" y="766"/>
                </a:cxn>
                <a:cxn ang="0">
                  <a:pos x="119" y="846"/>
                </a:cxn>
                <a:cxn ang="0">
                  <a:pos x="192" y="887"/>
                </a:cxn>
                <a:cxn ang="0">
                  <a:pos x="260" y="898"/>
                </a:cxn>
                <a:cxn ang="0">
                  <a:pos x="322" y="889"/>
                </a:cxn>
                <a:cxn ang="0">
                  <a:pos x="387" y="858"/>
                </a:cxn>
                <a:cxn ang="0">
                  <a:pos x="450" y="795"/>
                </a:cxn>
                <a:cxn ang="0">
                  <a:pos x="499" y="678"/>
                </a:cxn>
                <a:cxn ang="0">
                  <a:pos x="518" y="529"/>
                </a:cxn>
                <a:cxn ang="0">
                  <a:pos x="260" y="869"/>
                </a:cxn>
                <a:cxn ang="0">
                  <a:pos x="214" y="861"/>
                </a:cxn>
                <a:cxn ang="0">
                  <a:pos x="165" y="826"/>
                </a:cxn>
                <a:cxn ang="0">
                  <a:pos x="127" y="761"/>
                </a:cxn>
                <a:cxn ang="0">
                  <a:pos x="108" y="646"/>
                </a:cxn>
                <a:cxn ang="0">
                  <a:pos x="103" y="351"/>
                </a:cxn>
                <a:cxn ang="0">
                  <a:pos x="111" y="194"/>
                </a:cxn>
                <a:cxn ang="0">
                  <a:pos x="141" y="103"/>
                </a:cxn>
                <a:cxn ang="0">
                  <a:pos x="182" y="54"/>
                </a:cxn>
                <a:cxn ang="0">
                  <a:pos x="228" y="31"/>
                </a:cxn>
                <a:cxn ang="0">
                  <a:pos x="260" y="28"/>
                </a:cxn>
                <a:cxn ang="0">
                  <a:pos x="303" y="37"/>
                </a:cxn>
                <a:cxn ang="0">
                  <a:pos x="350" y="65"/>
                </a:cxn>
                <a:cxn ang="0">
                  <a:pos x="393" y="131"/>
                </a:cxn>
                <a:cxn ang="0">
                  <a:pos x="412" y="240"/>
                </a:cxn>
                <a:cxn ang="0">
                  <a:pos x="417" y="532"/>
                </a:cxn>
                <a:cxn ang="0">
                  <a:pos x="404" y="706"/>
                </a:cxn>
                <a:cxn ang="0">
                  <a:pos x="377" y="792"/>
                </a:cxn>
                <a:cxn ang="0">
                  <a:pos x="333" y="844"/>
                </a:cxn>
                <a:cxn ang="0">
                  <a:pos x="284" y="867"/>
                </a:cxn>
              </a:cxnLst>
              <a:rect l="0" t="0" r="r" b="b"/>
              <a:pathLst>
                <a:path w="520" h="898">
                  <a:moveTo>
                    <a:pt x="520" y="452"/>
                  </a:moveTo>
                  <a:lnTo>
                    <a:pt x="518" y="374"/>
                  </a:lnTo>
                  <a:lnTo>
                    <a:pt x="512" y="294"/>
                  </a:lnTo>
                  <a:lnTo>
                    <a:pt x="496" y="220"/>
                  </a:lnTo>
                  <a:lnTo>
                    <a:pt x="471" y="145"/>
                  </a:lnTo>
                  <a:lnTo>
                    <a:pt x="444" y="97"/>
                  </a:lnTo>
                  <a:lnTo>
                    <a:pt x="415" y="63"/>
                  </a:lnTo>
                  <a:lnTo>
                    <a:pt x="379" y="34"/>
                  </a:lnTo>
                  <a:lnTo>
                    <a:pt x="347" y="17"/>
                  </a:lnTo>
                  <a:lnTo>
                    <a:pt x="314" y="5"/>
                  </a:lnTo>
                  <a:lnTo>
                    <a:pt x="284" y="0"/>
                  </a:lnTo>
                  <a:lnTo>
                    <a:pt x="260" y="0"/>
                  </a:lnTo>
                  <a:lnTo>
                    <a:pt x="222" y="2"/>
                  </a:lnTo>
                  <a:lnTo>
                    <a:pt x="182" y="14"/>
                  </a:lnTo>
                  <a:lnTo>
                    <a:pt x="144" y="31"/>
                  </a:lnTo>
                  <a:lnTo>
                    <a:pt x="108" y="60"/>
                  </a:lnTo>
                  <a:lnTo>
                    <a:pt x="73" y="100"/>
                  </a:lnTo>
                  <a:lnTo>
                    <a:pt x="46" y="154"/>
                  </a:lnTo>
                  <a:lnTo>
                    <a:pt x="22" y="223"/>
                  </a:lnTo>
                  <a:lnTo>
                    <a:pt x="8" y="297"/>
                  </a:lnTo>
                  <a:lnTo>
                    <a:pt x="0" y="374"/>
                  </a:lnTo>
                  <a:lnTo>
                    <a:pt x="0" y="512"/>
                  </a:lnTo>
                  <a:lnTo>
                    <a:pt x="5" y="575"/>
                  </a:lnTo>
                  <a:lnTo>
                    <a:pt x="14" y="640"/>
                  </a:lnTo>
                  <a:lnTo>
                    <a:pt x="30" y="703"/>
                  </a:lnTo>
                  <a:lnTo>
                    <a:pt x="54" y="766"/>
                  </a:lnTo>
                  <a:lnTo>
                    <a:pt x="84" y="812"/>
                  </a:lnTo>
                  <a:lnTo>
                    <a:pt x="119" y="846"/>
                  </a:lnTo>
                  <a:lnTo>
                    <a:pt x="154" y="872"/>
                  </a:lnTo>
                  <a:lnTo>
                    <a:pt x="192" y="887"/>
                  </a:lnTo>
                  <a:lnTo>
                    <a:pt x="228" y="895"/>
                  </a:lnTo>
                  <a:lnTo>
                    <a:pt x="260" y="898"/>
                  </a:lnTo>
                  <a:lnTo>
                    <a:pt x="290" y="895"/>
                  </a:lnTo>
                  <a:lnTo>
                    <a:pt x="322" y="889"/>
                  </a:lnTo>
                  <a:lnTo>
                    <a:pt x="355" y="878"/>
                  </a:lnTo>
                  <a:lnTo>
                    <a:pt x="387" y="858"/>
                  </a:lnTo>
                  <a:lnTo>
                    <a:pt x="420" y="832"/>
                  </a:lnTo>
                  <a:lnTo>
                    <a:pt x="450" y="795"/>
                  </a:lnTo>
                  <a:lnTo>
                    <a:pt x="474" y="746"/>
                  </a:lnTo>
                  <a:lnTo>
                    <a:pt x="499" y="678"/>
                  </a:lnTo>
                  <a:lnTo>
                    <a:pt x="512" y="603"/>
                  </a:lnTo>
                  <a:lnTo>
                    <a:pt x="518" y="529"/>
                  </a:lnTo>
                  <a:lnTo>
                    <a:pt x="520" y="452"/>
                  </a:lnTo>
                  <a:close/>
                  <a:moveTo>
                    <a:pt x="260" y="869"/>
                  </a:moveTo>
                  <a:lnTo>
                    <a:pt x="238" y="867"/>
                  </a:lnTo>
                  <a:lnTo>
                    <a:pt x="214" y="861"/>
                  </a:lnTo>
                  <a:lnTo>
                    <a:pt x="190" y="846"/>
                  </a:lnTo>
                  <a:lnTo>
                    <a:pt x="165" y="826"/>
                  </a:lnTo>
                  <a:lnTo>
                    <a:pt x="146" y="798"/>
                  </a:lnTo>
                  <a:lnTo>
                    <a:pt x="127" y="761"/>
                  </a:lnTo>
                  <a:lnTo>
                    <a:pt x="116" y="712"/>
                  </a:lnTo>
                  <a:lnTo>
                    <a:pt x="108" y="646"/>
                  </a:lnTo>
                  <a:lnTo>
                    <a:pt x="103" y="572"/>
                  </a:lnTo>
                  <a:lnTo>
                    <a:pt x="103" y="351"/>
                  </a:lnTo>
                  <a:lnTo>
                    <a:pt x="106" y="271"/>
                  </a:lnTo>
                  <a:lnTo>
                    <a:pt x="111" y="194"/>
                  </a:lnTo>
                  <a:lnTo>
                    <a:pt x="122" y="143"/>
                  </a:lnTo>
                  <a:lnTo>
                    <a:pt x="141" y="103"/>
                  </a:lnTo>
                  <a:lnTo>
                    <a:pt x="160" y="74"/>
                  </a:lnTo>
                  <a:lnTo>
                    <a:pt x="182" y="54"/>
                  </a:lnTo>
                  <a:lnTo>
                    <a:pt x="206" y="40"/>
                  </a:lnTo>
                  <a:lnTo>
                    <a:pt x="228" y="31"/>
                  </a:lnTo>
                  <a:lnTo>
                    <a:pt x="244" y="28"/>
                  </a:lnTo>
                  <a:lnTo>
                    <a:pt x="260" y="28"/>
                  </a:lnTo>
                  <a:lnTo>
                    <a:pt x="279" y="31"/>
                  </a:lnTo>
                  <a:lnTo>
                    <a:pt x="303" y="37"/>
                  </a:lnTo>
                  <a:lnTo>
                    <a:pt x="328" y="48"/>
                  </a:lnTo>
                  <a:lnTo>
                    <a:pt x="350" y="65"/>
                  </a:lnTo>
                  <a:lnTo>
                    <a:pt x="374" y="94"/>
                  </a:lnTo>
                  <a:lnTo>
                    <a:pt x="393" y="131"/>
                  </a:lnTo>
                  <a:lnTo>
                    <a:pt x="406" y="180"/>
                  </a:lnTo>
                  <a:lnTo>
                    <a:pt x="412" y="240"/>
                  </a:lnTo>
                  <a:lnTo>
                    <a:pt x="417" y="306"/>
                  </a:lnTo>
                  <a:lnTo>
                    <a:pt x="417" y="532"/>
                  </a:lnTo>
                  <a:lnTo>
                    <a:pt x="415" y="620"/>
                  </a:lnTo>
                  <a:lnTo>
                    <a:pt x="404" y="706"/>
                  </a:lnTo>
                  <a:lnTo>
                    <a:pt x="393" y="755"/>
                  </a:lnTo>
                  <a:lnTo>
                    <a:pt x="377" y="792"/>
                  </a:lnTo>
                  <a:lnTo>
                    <a:pt x="358" y="824"/>
                  </a:lnTo>
                  <a:lnTo>
                    <a:pt x="333" y="844"/>
                  </a:lnTo>
                  <a:lnTo>
                    <a:pt x="309" y="858"/>
                  </a:lnTo>
                  <a:lnTo>
                    <a:pt x="284" y="867"/>
                  </a:lnTo>
                  <a:lnTo>
                    <a:pt x="260" y="86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27"/>
            <p:cNvSpPr>
              <a:spLocks/>
            </p:cNvSpPr>
            <p:nvPr/>
          </p:nvSpPr>
          <p:spPr bwMode="auto">
            <a:xfrm>
              <a:off x="4750" y="841"/>
              <a:ext cx="274" cy="1305"/>
            </a:xfrm>
            <a:custGeom>
              <a:avLst/>
              <a:gdLst/>
              <a:ahLst/>
              <a:cxnLst>
                <a:cxn ang="0">
                  <a:pos x="269" y="675"/>
                </a:cxn>
                <a:cxn ang="0">
                  <a:pos x="274" y="658"/>
                </a:cxn>
                <a:cxn ang="0">
                  <a:pos x="274" y="646"/>
                </a:cxn>
                <a:cxn ang="0">
                  <a:pos x="271" y="644"/>
                </a:cxn>
                <a:cxn ang="0">
                  <a:pos x="271" y="638"/>
                </a:cxn>
                <a:cxn ang="0">
                  <a:pos x="269" y="629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7" y="14"/>
                </a:cxn>
                <a:cxn ang="0">
                  <a:pos x="41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9" y="3"/>
                </a:cxn>
                <a:cxn ang="0">
                  <a:pos x="3" y="8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6" y="48"/>
                </a:cxn>
                <a:cxn ang="0">
                  <a:pos x="223" y="652"/>
                </a:cxn>
                <a:cxn ang="0">
                  <a:pos x="6" y="1256"/>
                </a:cxn>
                <a:cxn ang="0">
                  <a:pos x="3" y="1265"/>
                </a:cxn>
                <a:cxn ang="0">
                  <a:pos x="0" y="1270"/>
                </a:cxn>
                <a:cxn ang="0">
                  <a:pos x="0" y="1287"/>
                </a:cxn>
                <a:cxn ang="0">
                  <a:pos x="3" y="1293"/>
                </a:cxn>
                <a:cxn ang="0">
                  <a:pos x="9" y="1299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44" y="1293"/>
                </a:cxn>
                <a:cxn ang="0">
                  <a:pos x="47" y="1287"/>
                </a:cxn>
                <a:cxn ang="0">
                  <a:pos x="49" y="1279"/>
                </a:cxn>
                <a:cxn ang="0">
                  <a:pos x="269" y="675"/>
                </a:cxn>
              </a:cxnLst>
              <a:rect l="0" t="0" r="r" b="b"/>
              <a:pathLst>
                <a:path w="274" h="1305">
                  <a:moveTo>
                    <a:pt x="269" y="675"/>
                  </a:moveTo>
                  <a:lnTo>
                    <a:pt x="274" y="658"/>
                  </a:lnTo>
                  <a:lnTo>
                    <a:pt x="274" y="646"/>
                  </a:lnTo>
                  <a:lnTo>
                    <a:pt x="271" y="644"/>
                  </a:lnTo>
                  <a:lnTo>
                    <a:pt x="271" y="638"/>
                  </a:lnTo>
                  <a:lnTo>
                    <a:pt x="269" y="629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7" y="14"/>
                  </a:lnTo>
                  <a:lnTo>
                    <a:pt x="41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6" y="48"/>
                  </a:lnTo>
                  <a:lnTo>
                    <a:pt x="223" y="652"/>
                  </a:lnTo>
                  <a:lnTo>
                    <a:pt x="6" y="1256"/>
                  </a:lnTo>
                  <a:lnTo>
                    <a:pt x="3" y="1265"/>
                  </a:lnTo>
                  <a:lnTo>
                    <a:pt x="0" y="1270"/>
                  </a:lnTo>
                  <a:lnTo>
                    <a:pt x="0" y="1287"/>
                  </a:lnTo>
                  <a:lnTo>
                    <a:pt x="3" y="1293"/>
                  </a:lnTo>
                  <a:lnTo>
                    <a:pt x="9" y="1299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44" y="1293"/>
                  </a:lnTo>
                  <a:lnTo>
                    <a:pt x="47" y="1287"/>
                  </a:lnTo>
                  <a:lnTo>
                    <a:pt x="49" y="1279"/>
                  </a:lnTo>
                  <a:lnTo>
                    <a:pt x="269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28"/>
            <p:cNvSpPr>
              <a:spLocks/>
            </p:cNvSpPr>
            <p:nvPr/>
          </p:nvSpPr>
          <p:spPr bwMode="auto">
            <a:xfrm>
              <a:off x="5309" y="841"/>
              <a:ext cx="48" cy="1305"/>
            </a:xfrm>
            <a:custGeom>
              <a:avLst/>
              <a:gdLst/>
              <a:ahLst/>
              <a:cxnLst>
                <a:cxn ang="0">
                  <a:pos x="48" y="43"/>
                </a:cxn>
                <a:cxn ang="0">
                  <a:pos x="48" y="20"/>
                </a:cxn>
                <a:cxn ang="0">
                  <a:pos x="43" y="8"/>
                </a:cxn>
                <a:cxn ang="0">
                  <a:pos x="38" y="3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1" y="3"/>
                </a:cxn>
                <a:cxn ang="0">
                  <a:pos x="5" y="8"/>
                </a:cxn>
                <a:cxn ang="0">
                  <a:pos x="0" y="20"/>
                </a:cxn>
                <a:cxn ang="0">
                  <a:pos x="0" y="1285"/>
                </a:cxn>
                <a:cxn ang="0">
                  <a:pos x="5" y="1296"/>
                </a:cxn>
                <a:cxn ang="0">
                  <a:pos x="11" y="1302"/>
                </a:cxn>
                <a:cxn ang="0">
                  <a:pos x="16" y="1305"/>
                </a:cxn>
                <a:cxn ang="0">
                  <a:pos x="32" y="1305"/>
                </a:cxn>
                <a:cxn ang="0">
                  <a:pos x="38" y="1302"/>
                </a:cxn>
                <a:cxn ang="0">
                  <a:pos x="43" y="1296"/>
                </a:cxn>
                <a:cxn ang="0">
                  <a:pos x="48" y="1285"/>
                </a:cxn>
                <a:cxn ang="0">
                  <a:pos x="48" y="1262"/>
                </a:cxn>
                <a:cxn ang="0">
                  <a:pos x="48" y="43"/>
                </a:cxn>
              </a:cxnLst>
              <a:rect l="0" t="0" r="r" b="b"/>
              <a:pathLst>
                <a:path w="48" h="1305">
                  <a:moveTo>
                    <a:pt x="48" y="43"/>
                  </a:moveTo>
                  <a:lnTo>
                    <a:pt x="48" y="20"/>
                  </a:lnTo>
                  <a:lnTo>
                    <a:pt x="43" y="8"/>
                  </a:lnTo>
                  <a:lnTo>
                    <a:pt x="38" y="3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1" y="3"/>
                  </a:lnTo>
                  <a:lnTo>
                    <a:pt x="5" y="8"/>
                  </a:lnTo>
                  <a:lnTo>
                    <a:pt x="0" y="20"/>
                  </a:lnTo>
                  <a:lnTo>
                    <a:pt x="0" y="1285"/>
                  </a:lnTo>
                  <a:lnTo>
                    <a:pt x="5" y="1296"/>
                  </a:lnTo>
                  <a:lnTo>
                    <a:pt x="11" y="1302"/>
                  </a:lnTo>
                  <a:lnTo>
                    <a:pt x="16" y="1305"/>
                  </a:lnTo>
                  <a:lnTo>
                    <a:pt x="32" y="1305"/>
                  </a:lnTo>
                  <a:lnTo>
                    <a:pt x="38" y="1302"/>
                  </a:lnTo>
                  <a:lnTo>
                    <a:pt x="43" y="1296"/>
                  </a:lnTo>
                  <a:lnTo>
                    <a:pt x="48" y="1285"/>
                  </a:lnTo>
                  <a:lnTo>
                    <a:pt x="48" y="1262"/>
                  </a:lnTo>
                  <a:lnTo>
                    <a:pt x="48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29"/>
            <p:cNvSpPr>
              <a:spLocks/>
            </p:cNvSpPr>
            <p:nvPr/>
          </p:nvSpPr>
          <p:spPr bwMode="auto">
            <a:xfrm>
              <a:off x="5569" y="1241"/>
              <a:ext cx="582" cy="578"/>
            </a:xfrm>
            <a:custGeom>
              <a:avLst/>
              <a:gdLst/>
              <a:ahLst/>
              <a:cxnLst>
                <a:cxn ang="0">
                  <a:pos x="211" y="6"/>
                </a:cxn>
                <a:cxn ang="0">
                  <a:pos x="203" y="3"/>
                </a:cxn>
                <a:cxn ang="0">
                  <a:pos x="171" y="0"/>
                </a:cxn>
                <a:cxn ang="0">
                  <a:pos x="103" y="9"/>
                </a:cxn>
                <a:cxn ang="0">
                  <a:pos x="46" y="15"/>
                </a:cxn>
                <a:cxn ang="0">
                  <a:pos x="32" y="18"/>
                </a:cxn>
                <a:cxn ang="0">
                  <a:pos x="21" y="32"/>
                </a:cxn>
                <a:cxn ang="0">
                  <a:pos x="24" y="52"/>
                </a:cxn>
                <a:cxn ang="0">
                  <a:pos x="51" y="55"/>
                </a:cxn>
                <a:cxn ang="0">
                  <a:pos x="97" y="60"/>
                </a:cxn>
                <a:cxn ang="0">
                  <a:pos x="111" y="72"/>
                </a:cxn>
                <a:cxn ang="0">
                  <a:pos x="111" y="89"/>
                </a:cxn>
                <a:cxn ang="0">
                  <a:pos x="103" y="135"/>
                </a:cxn>
                <a:cxn ang="0">
                  <a:pos x="13" y="504"/>
                </a:cxn>
                <a:cxn ang="0">
                  <a:pos x="5" y="538"/>
                </a:cxn>
                <a:cxn ang="0">
                  <a:pos x="0" y="564"/>
                </a:cxn>
                <a:cxn ang="0">
                  <a:pos x="3" y="573"/>
                </a:cxn>
                <a:cxn ang="0">
                  <a:pos x="11" y="578"/>
                </a:cxn>
                <a:cxn ang="0">
                  <a:pos x="95" y="564"/>
                </a:cxn>
                <a:cxn ang="0">
                  <a:pos x="233" y="504"/>
                </a:cxn>
                <a:cxn ang="0">
                  <a:pos x="387" y="387"/>
                </a:cxn>
                <a:cxn ang="0">
                  <a:pos x="488" y="267"/>
                </a:cxn>
                <a:cxn ang="0">
                  <a:pos x="547" y="155"/>
                </a:cxn>
                <a:cxn ang="0">
                  <a:pos x="574" y="72"/>
                </a:cxn>
                <a:cxn ang="0">
                  <a:pos x="582" y="26"/>
                </a:cxn>
                <a:cxn ang="0">
                  <a:pos x="574" y="9"/>
                </a:cxn>
                <a:cxn ang="0">
                  <a:pos x="547" y="0"/>
                </a:cxn>
                <a:cxn ang="0">
                  <a:pos x="523" y="9"/>
                </a:cxn>
                <a:cxn ang="0">
                  <a:pos x="498" y="43"/>
                </a:cxn>
                <a:cxn ang="0">
                  <a:pos x="431" y="221"/>
                </a:cxn>
                <a:cxn ang="0">
                  <a:pos x="341" y="355"/>
                </a:cxn>
                <a:cxn ang="0">
                  <a:pos x="241" y="452"/>
                </a:cxn>
                <a:cxn ang="0">
                  <a:pos x="138" y="515"/>
                </a:cxn>
                <a:cxn ang="0">
                  <a:pos x="211" y="15"/>
                </a:cxn>
              </a:cxnLst>
              <a:rect l="0" t="0" r="r" b="b"/>
              <a:pathLst>
                <a:path w="582" h="578">
                  <a:moveTo>
                    <a:pt x="211" y="15"/>
                  </a:moveTo>
                  <a:lnTo>
                    <a:pt x="211" y="6"/>
                  </a:lnTo>
                  <a:lnTo>
                    <a:pt x="208" y="3"/>
                  </a:lnTo>
                  <a:lnTo>
                    <a:pt x="203" y="3"/>
                  </a:lnTo>
                  <a:lnTo>
                    <a:pt x="195" y="0"/>
                  </a:lnTo>
                  <a:lnTo>
                    <a:pt x="171" y="0"/>
                  </a:lnTo>
                  <a:lnTo>
                    <a:pt x="141" y="3"/>
                  </a:lnTo>
                  <a:lnTo>
                    <a:pt x="103" y="9"/>
                  </a:lnTo>
                  <a:lnTo>
                    <a:pt x="70" y="12"/>
                  </a:lnTo>
                  <a:lnTo>
                    <a:pt x="46" y="15"/>
                  </a:lnTo>
                  <a:lnTo>
                    <a:pt x="35" y="15"/>
                  </a:lnTo>
                  <a:lnTo>
                    <a:pt x="32" y="18"/>
                  </a:lnTo>
                  <a:lnTo>
                    <a:pt x="27" y="20"/>
                  </a:lnTo>
                  <a:lnTo>
                    <a:pt x="21" y="32"/>
                  </a:lnTo>
                  <a:lnTo>
                    <a:pt x="21" y="46"/>
                  </a:lnTo>
                  <a:lnTo>
                    <a:pt x="24" y="52"/>
                  </a:lnTo>
                  <a:lnTo>
                    <a:pt x="30" y="55"/>
                  </a:lnTo>
                  <a:lnTo>
                    <a:pt x="51" y="55"/>
                  </a:lnTo>
                  <a:lnTo>
                    <a:pt x="81" y="58"/>
                  </a:lnTo>
                  <a:lnTo>
                    <a:pt x="97" y="60"/>
                  </a:lnTo>
                  <a:lnTo>
                    <a:pt x="108" y="63"/>
                  </a:lnTo>
                  <a:lnTo>
                    <a:pt x="111" y="72"/>
                  </a:lnTo>
                  <a:lnTo>
                    <a:pt x="114" y="78"/>
                  </a:lnTo>
                  <a:lnTo>
                    <a:pt x="111" y="89"/>
                  </a:lnTo>
                  <a:lnTo>
                    <a:pt x="108" y="109"/>
                  </a:lnTo>
                  <a:lnTo>
                    <a:pt x="103" y="135"/>
                  </a:lnTo>
                  <a:lnTo>
                    <a:pt x="95" y="161"/>
                  </a:lnTo>
                  <a:lnTo>
                    <a:pt x="13" y="504"/>
                  </a:lnTo>
                  <a:lnTo>
                    <a:pt x="11" y="521"/>
                  </a:lnTo>
                  <a:lnTo>
                    <a:pt x="5" y="538"/>
                  </a:lnTo>
                  <a:lnTo>
                    <a:pt x="3" y="555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3" y="573"/>
                  </a:lnTo>
                  <a:lnTo>
                    <a:pt x="8" y="576"/>
                  </a:lnTo>
                  <a:lnTo>
                    <a:pt x="11" y="578"/>
                  </a:lnTo>
                  <a:lnTo>
                    <a:pt x="38" y="578"/>
                  </a:lnTo>
                  <a:lnTo>
                    <a:pt x="95" y="564"/>
                  </a:lnTo>
                  <a:lnTo>
                    <a:pt x="162" y="541"/>
                  </a:lnTo>
                  <a:lnTo>
                    <a:pt x="233" y="504"/>
                  </a:lnTo>
                  <a:lnTo>
                    <a:pt x="309" y="452"/>
                  </a:lnTo>
                  <a:lnTo>
                    <a:pt x="387" y="387"/>
                  </a:lnTo>
                  <a:lnTo>
                    <a:pt x="441" y="327"/>
                  </a:lnTo>
                  <a:lnTo>
                    <a:pt x="488" y="267"/>
                  </a:lnTo>
                  <a:lnTo>
                    <a:pt x="520" y="209"/>
                  </a:lnTo>
                  <a:lnTo>
                    <a:pt x="547" y="155"/>
                  </a:lnTo>
                  <a:lnTo>
                    <a:pt x="563" y="109"/>
                  </a:lnTo>
                  <a:lnTo>
                    <a:pt x="574" y="72"/>
                  </a:lnTo>
                  <a:lnTo>
                    <a:pt x="582" y="49"/>
                  </a:lnTo>
                  <a:lnTo>
                    <a:pt x="582" y="26"/>
                  </a:lnTo>
                  <a:lnTo>
                    <a:pt x="577" y="18"/>
                  </a:lnTo>
                  <a:lnTo>
                    <a:pt x="574" y="9"/>
                  </a:lnTo>
                  <a:lnTo>
                    <a:pt x="558" y="3"/>
                  </a:lnTo>
                  <a:lnTo>
                    <a:pt x="547" y="0"/>
                  </a:lnTo>
                  <a:lnTo>
                    <a:pt x="536" y="3"/>
                  </a:lnTo>
                  <a:lnTo>
                    <a:pt x="523" y="9"/>
                  </a:lnTo>
                  <a:lnTo>
                    <a:pt x="509" y="20"/>
                  </a:lnTo>
                  <a:lnTo>
                    <a:pt x="498" y="43"/>
                  </a:lnTo>
                  <a:lnTo>
                    <a:pt x="469" y="138"/>
                  </a:lnTo>
                  <a:lnTo>
                    <a:pt x="431" y="221"/>
                  </a:lnTo>
                  <a:lnTo>
                    <a:pt x="390" y="292"/>
                  </a:lnTo>
                  <a:lnTo>
                    <a:pt x="341" y="355"/>
                  </a:lnTo>
                  <a:lnTo>
                    <a:pt x="292" y="407"/>
                  </a:lnTo>
                  <a:lnTo>
                    <a:pt x="241" y="452"/>
                  </a:lnTo>
                  <a:lnTo>
                    <a:pt x="189" y="487"/>
                  </a:lnTo>
                  <a:lnTo>
                    <a:pt x="138" y="515"/>
                  </a:lnTo>
                  <a:lnTo>
                    <a:pt x="92" y="535"/>
                  </a:lnTo>
                  <a:lnTo>
                    <a:pt x="211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0"/>
            <p:cNvSpPr>
              <a:spLocks noEditPoints="1"/>
            </p:cNvSpPr>
            <p:nvPr/>
          </p:nvSpPr>
          <p:spPr bwMode="auto">
            <a:xfrm>
              <a:off x="6160" y="1407"/>
              <a:ext cx="401" cy="624"/>
            </a:xfrm>
            <a:custGeom>
              <a:avLst/>
              <a:gdLst/>
              <a:ahLst/>
              <a:cxnLst>
                <a:cxn ang="0">
                  <a:pos x="398" y="244"/>
                </a:cxn>
                <a:cxn ang="0">
                  <a:pos x="373" y="129"/>
                </a:cxn>
                <a:cxn ang="0">
                  <a:pos x="325" y="46"/>
                </a:cxn>
                <a:cxn ang="0">
                  <a:pos x="249" y="6"/>
                </a:cxn>
                <a:cxn ang="0">
                  <a:pos x="154" y="6"/>
                </a:cxn>
                <a:cxn ang="0">
                  <a:pos x="84" y="40"/>
                </a:cxn>
                <a:cxn ang="0">
                  <a:pos x="37" y="98"/>
                </a:cxn>
                <a:cxn ang="0">
                  <a:pos x="13" y="169"/>
                </a:cxn>
                <a:cxn ang="0">
                  <a:pos x="2" y="238"/>
                </a:cxn>
                <a:cxn ang="0">
                  <a:pos x="0" y="367"/>
                </a:cxn>
                <a:cxn ang="0">
                  <a:pos x="8" y="438"/>
                </a:cxn>
                <a:cxn ang="0">
                  <a:pos x="32" y="513"/>
                </a:cxn>
                <a:cxn ang="0">
                  <a:pos x="75" y="578"/>
                </a:cxn>
                <a:cxn ang="0">
                  <a:pos x="149" y="618"/>
                </a:cxn>
                <a:cxn ang="0">
                  <a:pos x="249" y="618"/>
                </a:cxn>
                <a:cxn ang="0">
                  <a:pos x="322" y="578"/>
                </a:cxn>
                <a:cxn ang="0">
                  <a:pos x="368" y="513"/>
                </a:cxn>
                <a:cxn ang="0">
                  <a:pos x="390" y="438"/>
                </a:cxn>
                <a:cxn ang="0">
                  <a:pos x="398" y="367"/>
                </a:cxn>
                <a:cxn ang="0">
                  <a:pos x="401" y="315"/>
                </a:cxn>
                <a:cxn ang="0">
                  <a:pos x="176" y="596"/>
                </a:cxn>
                <a:cxn ang="0">
                  <a:pos x="124" y="567"/>
                </a:cxn>
                <a:cxn ang="0">
                  <a:pos x="89" y="501"/>
                </a:cxn>
                <a:cxn ang="0">
                  <a:pos x="78" y="372"/>
                </a:cxn>
                <a:cxn ang="0">
                  <a:pos x="81" y="172"/>
                </a:cxn>
                <a:cxn ang="0">
                  <a:pos x="105" y="80"/>
                </a:cxn>
                <a:cxn ang="0">
                  <a:pos x="151" y="38"/>
                </a:cxn>
                <a:cxn ang="0">
                  <a:pos x="200" y="26"/>
                </a:cxn>
                <a:cxn ang="0">
                  <a:pos x="265" y="46"/>
                </a:cxn>
                <a:cxn ang="0">
                  <a:pos x="306" y="109"/>
                </a:cxn>
                <a:cxn ang="0">
                  <a:pos x="322" y="229"/>
                </a:cxn>
                <a:cxn ang="0">
                  <a:pos x="319" y="435"/>
                </a:cxn>
                <a:cxn ang="0">
                  <a:pos x="300" y="533"/>
                </a:cxn>
                <a:cxn ang="0">
                  <a:pos x="262" y="578"/>
                </a:cxn>
                <a:cxn ang="0">
                  <a:pos x="219" y="598"/>
                </a:cxn>
              </a:cxnLst>
              <a:rect l="0" t="0" r="r" b="b"/>
              <a:pathLst>
                <a:path w="401" h="624">
                  <a:moveTo>
                    <a:pt x="401" y="315"/>
                  </a:moveTo>
                  <a:lnTo>
                    <a:pt x="398" y="244"/>
                  </a:lnTo>
                  <a:lnTo>
                    <a:pt x="390" y="183"/>
                  </a:lnTo>
                  <a:lnTo>
                    <a:pt x="373" y="129"/>
                  </a:lnTo>
                  <a:lnTo>
                    <a:pt x="349" y="78"/>
                  </a:lnTo>
                  <a:lnTo>
                    <a:pt x="325" y="46"/>
                  </a:lnTo>
                  <a:lnTo>
                    <a:pt x="289" y="23"/>
                  </a:lnTo>
                  <a:lnTo>
                    <a:pt x="249" y="6"/>
                  </a:lnTo>
                  <a:lnTo>
                    <a:pt x="200" y="0"/>
                  </a:lnTo>
                  <a:lnTo>
                    <a:pt x="154" y="6"/>
                  </a:lnTo>
                  <a:lnTo>
                    <a:pt x="116" y="18"/>
                  </a:lnTo>
                  <a:lnTo>
                    <a:pt x="84" y="40"/>
                  </a:lnTo>
                  <a:lnTo>
                    <a:pt x="59" y="66"/>
                  </a:lnTo>
                  <a:lnTo>
                    <a:pt x="37" y="98"/>
                  </a:lnTo>
                  <a:lnTo>
                    <a:pt x="24" y="132"/>
                  </a:lnTo>
                  <a:lnTo>
                    <a:pt x="13" y="169"/>
                  </a:lnTo>
                  <a:lnTo>
                    <a:pt x="5" y="204"/>
                  </a:lnTo>
                  <a:lnTo>
                    <a:pt x="2" y="238"/>
                  </a:lnTo>
                  <a:lnTo>
                    <a:pt x="0" y="269"/>
                  </a:lnTo>
                  <a:lnTo>
                    <a:pt x="0" y="367"/>
                  </a:lnTo>
                  <a:lnTo>
                    <a:pt x="2" y="401"/>
                  </a:lnTo>
                  <a:lnTo>
                    <a:pt x="8" y="438"/>
                  </a:lnTo>
                  <a:lnTo>
                    <a:pt x="19" y="475"/>
                  </a:lnTo>
                  <a:lnTo>
                    <a:pt x="32" y="513"/>
                  </a:lnTo>
                  <a:lnTo>
                    <a:pt x="51" y="550"/>
                  </a:lnTo>
                  <a:lnTo>
                    <a:pt x="75" y="578"/>
                  </a:lnTo>
                  <a:lnTo>
                    <a:pt x="108" y="604"/>
                  </a:lnTo>
                  <a:lnTo>
                    <a:pt x="149" y="618"/>
                  </a:lnTo>
                  <a:lnTo>
                    <a:pt x="200" y="624"/>
                  </a:lnTo>
                  <a:lnTo>
                    <a:pt x="249" y="618"/>
                  </a:lnTo>
                  <a:lnTo>
                    <a:pt x="289" y="604"/>
                  </a:lnTo>
                  <a:lnTo>
                    <a:pt x="322" y="578"/>
                  </a:lnTo>
                  <a:lnTo>
                    <a:pt x="349" y="550"/>
                  </a:lnTo>
                  <a:lnTo>
                    <a:pt x="368" y="513"/>
                  </a:lnTo>
                  <a:lnTo>
                    <a:pt x="382" y="475"/>
                  </a:lnTo>
                  <a:lnTo>
                    <a:pt x="390" y="438"/>
                  </a:lnTo>
                  <a:lnTo>
                    <a:pt x="395" y="401"/>
                  </a:lnTo>
                  <a:lnTo>
                    <a:pt x="398" y="367"/>
                  </a:lnTo>
                  <a:lnTo>
                    <a:pt x="401" y="338"/>
                  </a:lnTo>
                  <a:lnTo>
                    <a:pt x="401" y="315"/>
                  </a:lnTo>
                  <a:close/>
                  <a:moveTo>
                    <a:pt x="200" y="598"/>
                  </a:moveTo>
                  <a:lnTo>
                    <a:pt x="176" y="596"/>
                  </a:lnTo>
                  <a:lnTo>
                    <a:pt x="149" y="587"/>
                  </a:lnTo>
                  <a:lnTo>
                    <a:pt x="124" y="567"/>
                  </a:lnTo>
                  <a:lnTo>
                    <a:pt x="103" y="538"/>
                  </a:lnTo>
                  <a:lnTo>
                    <a:pt x="89" y="501"/>
                  </a:lnTo>
                  <a:lnTo>
                    <a:pt x="81" y="441"/>
                  </a:lnTo>
                  <a:lnTo>
                    <a:pt x="78" y="372"/>
                  </a:lnTo>
                  <a:lnTo>
                    <a:pt x="78" y="238"/>
                  </a:lnTo>
                  <a:lnTo>
                    <a:pt x="81" y="172"/>
                  </a:lnTo>
                  <a:lnTo>
                    <a:pt x="92" y="118"/>
                  </a:lnTo>
                  <a:lnTo>
                    <a:pt x="105" y="80"/>
                  </a:lnTo>
                  <a:lnTo>
                    <a:pt x="127" y="55"/>
                  </a:lnTo>
                  <a:lnTo>
                    <a:pt x="151" y="38"/>
                  </a:lnTo>
                  <a:lnTo>
                    <a:pt x="176" y="29"/>
                  </a:lnTo>
                  <a:lnTo>
                    <a:pt x="200" y="26"/>
                  </a:lnTo>
                  <a:lnTo>
                    <a:pt x="235" y="32"/>
                  </a:lnTo>
                  <a:lnTo>
                    <a:pt x="265" y="46"/>
                  </a:lnTo>
                  <a:lnTo>
                    <a:pt x="289" y="72"/>
                  </a:lnTo>
                  <a:lnTo>
                    <a:pt x="306" y="109"/>
                  </a:lnTo>
                  <a:lnTo>
                    <a:pt x="317" y="163"/>
                  </a:lnTo>
                  <a:lnTo>
                    <a:pt x="322" y="229"/>
                  </a:lnTo>
                  <a:lnTo>
                    <a:pt x="322" y="369"/>
                  </a:lnTo>
                  <a:lnTo>
                    <a:pt x="319" y="435"/>
                  </a:lnTo>
                  <a:lnTo>
                    <a:pt x="311" y="495"/>
                  </a:lnTo>
                  <a:lnTo>
                    <a:pt x="300" y="533"/>
                  </a:lnTo>
                  <a:lnTo>
                    <a:pt x="281" y="561"/>
                  </a:lnTo>
                  <a:lnTo>
                    <a:pt x="262" y="578"/>
                  </a:lnTo>
                  <a:lnTo>
                    <a:pt x="241" y="593"/>
                  </a:lnTo>
                  <a:lnTo>
                    <a:pt x="219" y="598"/>
                  </a:lnTo>
                  <a:lnTo>
                    <a:pt x="200" y="59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1"/>
            <p:cNvSpPr>
              <a:spLocks/>
            </p:cNvSpPr>
            <p:nvPr/>
          </p:nvSpPr>
          <p:spPr bwMode="auto">
            <a:xfrm>
              <a:off x="6739" y="841"/>
              <a:ext cx="274" cy="1305"/>
            </a:xfrm>
            <a:custGeom>
              <a:avLst/>
              <a:gdLst/>
              <a:ahLst/>
              <a:cxnLst>
                <a:cxn ang="0">
                  <a:pos x="269" y="675"/>
                </a:cxn>
                <a:cxn ang="0">
                  <a:pos x="274" y="658"/>
                </a:cxn>
                <a:cxn ang="0">
                  <a:pos x="274" y="646"/>
                </a:cxn>
                <a:cxn ang="0">
                  <a:pos x="271" y="644"/>
                </a:cxn>
                <a:cxn ang="0">
                  <a:pos x="271" y="638"/>
                </a:cxn>
                <a:cxn ang="0">
                  <a:pos x="269" y="629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6" y="14"/>
                </a:cxn>
                <a:cxn ang="0">
                  <a:pos x="41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9" y="3"/>
                </a:cxn>
                <a:cxn ang="0">
                  <a:pos x="3" y="8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6" y="48"/>
                </a:cxn>
                <a:cxn ang="0">
                  <a:pos x="223" y="652"/>
                </a:cxn>
                <a:cxn ang="0">
                  <a:pos x="6" y="1256"/>
                </a:cxn>
                <a:cxn ang="0">
                  <a:pos x="3" y="1265"/>
                </a:cxn>
                <a:cxn ang="0">
                  <a:pos x="0" y="1270"/>
                </a:cxn>
                <a:cxn ang="0">
                  <a:pos x="0" y="1287"/>
                </a:cxn>
                <a:cxn ang="0">
                  <a:pos x="3" y="1293"/>
                </a:cxn>
                <a:cxn ang="0">
                  <a:pos x="9" y="1299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44" y="1293"/>
                </a:cxn>
                <a:cxn ang="0">
                  <a:pos x="46" y="1287"/>
                </a:cxn>
                <a:cxn ang="0">
                  <a:pos x="49" y="1279"/>
                </a:cxn>
                <a:cxn ang="0">
                  <a:pos x="269" y="675"/>
                </a:cxn>
              </a:cxnLst>
              <a:rect l="0" t="0" r="r" b="b"/>
              <a:pathLst>
                <a:path w="274" h="1305">
                  <a:moveTo>
                    <a:pt x="269" y="675"/>
                  </a:moveTo>
                  <a:lnTo>
                    <a:pt x="274" y="658"/>
                  </a:lnTo>
                  <a:lnTo>
                    <a:pt x="274" y="646"/>
                  </a:lnTo>
                  <a:lnTo>
                    <a:pt x="271" y="644"/>
                  </a:lnTo>
                  <a:lnTo>
                    <a:pt x="271" y="638"/>
                  </a:lnTo>
                  <a:lnTo>
                    <a:pt x="269" y="629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6" y="14"/>
                  </a:lnTo>
                  <a:lnTo>
                    <a:pt x="41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6" y="48"/>
                  </a:lnTo>
                  <a:lnTo>
                    <a:pt x="223" y="652"/>
                  </a:lnTo>
                  <a:lnTo>
                    <a:pt x="6" y="1256"/>
                  </a:lnTo>
                  <a:lnTo>
                    <a:pt x="3" y="1265"/>
                  </a:lnTo>
                  <a:lnTo>
                    <a:pt x="0" y="1270"/>
                  </a:lnTo>
                  <a:lnTo>
                    <a:pt x="0" y="1287"/>
                  </a:lnTo>
                  <a:lnTo>
                    <a:pt x="3" y="1293"/>
                  </a:lnTo>
                  <a:lnTo>
                    <a:pt x="9" y="1299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44" y="1293"/>
                  </a:lnTo>
                  <a:lnTo>
                    <a:pt x="46" y="1287"/>
                  </a:lnTo>
                  <a:lnTo>
                    <a:pt x="49" y="1279"/>
                  </a:lnTo>
                  <a:lnTo>
                    <a:pt x="269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2"/>
            <p:cNvSpPr>
              <a:spLocks/>
            </p:cNvSpPr>
            <p:nvPr/>
          </p:nvSpPr>
          <p:spPr bwMode="auto">
            <a:xfrm>
              <a:off x="7528" y="1467"/>
              <a:ext cx="756" cy="52"/>
            </a:xfrm>
            <a:custGeom>
              <a:avLst/>
              <a:gdLst/>
              <a:ahLst/>
              <a:cxnLst>
                <a:cxn ang="0">
                  <a:pos x="715" y="52"/>
                </a:cxn>
                <a:cxn ang="0">
                  <a:pos x="734" y="52"/>
                </a:cxn>
                <a:cxn ang="0">
                  <a:pos x="742" y="49"/>
                </a:cxn>
                <a:cxn ang="0">
                  <a:pos x="748" y="46"/>
                </a:cxn>
                <a:cxn ang="0">
                  <a:pos x="751" y="41"/>
                </a:cxn>
                <a:cxn ang="0">
                  <a:pos x="756" y="35"/>
                </a:cxn>
                <a:cxn ang="0">
                  <a:pos x="756" y="18"/>
                </a:cxn>
                <a:cxn ang="0">
                  <a:pos x="751" y="12"/>
                </a:cxn>
                <a:cxn ang="0">
                  <a:pos x="748" y="6"/>
                </a:cxn>
                <a:cxn ang="0">
                  <a:pos x="742" y="3"/>
                </a:cxn>
                <a:cxn ang="0">
                  <a:pos x="734" y="0"/>
                </a:cxn>
                <a:cxn ang="0">
                  <a:pos x="19" y="0"/>
                </a:cxn>
                <a:cxn ang="0">
                  <a:pos x="8" y="6"/>
                </a:cxn>
                <a:cxn ang="0">
                  <a:pos x="3" y="12"/>
                </a:cxn>
                <a:cxn ang="0">
                  <a:pos x="0" y="18"/>
                </a:cxn>
                <a:cxn ang="0">
                  <a:pos x="0" y="35"/>
                </a:cxn>
                <a:cxn ang="0">
                  <a:pos x="3" y="41"/>
                </a:cxn>
                <a:cxn ang="0">
                  <a:pos x="8" y="46"/>
                </a:cxn>
                <a:cxn ang="0">
                  <a:pos x="19" y="52"/>
                </a:cxn>
                <a:cxn ang="0">
                  <a:pos x="41" y="52"/>
                </a:cxn>
                <a:cxn ang="0">
                  <a:pos x="715" y="52"/>
                </a:cxn>
              </a:cxnLst>
              <a:rect l="0" t="0" r="r" b="b"/>
              <a:pathLst>
                <a:path w="756" h="52">
                  <a:moveTo>
                    <a:pt x="715" y="52"/>
                  </a:moveTo>
                  <a:lnTo>
                    <a:pt x="734" y="52"/>
                  </a:lnTo>
                  <a:lnTo>
                    <a:pt x="742" y="49"/>
                  </a:lnTo>
                  <a:lnTo>
                    <a:pt x="748" y="46"/>
                  </a:lnTo>
                  <a:lnTo>
                    <a:pt x="751" y="41"/>
                  </a:lnTo>
                  <a:lnTo>
                    <a:pt x="756" y="35"/>
                  </a:lnTo>
                  <a:lnTo>
                    <a:pt x="756" y="18"/>
                  </a:lnTo>
                  <a:lnTo>
                    <a:pt x="751" y="12"/>
                  </a:lnTo>
                  <a:lnTo>
                    <a:pt x="748" y="6"/>
                  </a:lnTo>
                  <a:lnTo>
                    <a:pt x="742" y="3"/>
                  </a:lnTo>
                  <a:lnTo>
                    <a:pt x="734" y="0"/>
                  </a:lnTo>
                  <a:lnTo>
                    <a:pt x="19" y="0"/>
                  </a:lnTo>
                  <a:lnTo>
                    <a:pt x="8" y="6"/>
                  </a:lnTo>
                  <a:lnTo>
                    <a:pt x="3" y="12"/>
                  </a:lnTo>
                  <a:lnTo>
                    <a:pt x="0" y="18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8" y="46"/>
                  </a:lnTo>
                  <a:lnTo>
                    <a:pt x="19" y="52"/>
                  </a:lnTo>
                  <a:lnTo>
                    <a:pt x="41" y="52"/>
                  </a:lnTo>
                  <a:lnTo>
                    <a:pt x="715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33"/>
            <p:cNvSpPr>
              <a:spLocks/>
            </p:cNvSpPr>
            <p:nvPr/>
          </p:nvSpPr>
          <p:spPr bwMode="auto">
            <a:xfrm>
              <a:off x="8807" y="841"/>
              <a:ext cx="51" cy="1305"/>
            </a:xfrm>
            <a:custGeom>
              <a:avLst/>
              <a:gdLst/>
              <a:ahLst/>
              <a:cxnLst>
                <a:cxn ang="0">
                  <a:pos x="51" y="43"/>
                </a:cxn>
                <a:cxn ang="0">
                  <a:pos x="51" y="28"/>
                </a:cxn>
                <a:cxn ang="0">
                  <a:pos x="49" y="20"/>
                </a:cxn>
                <a:cxn ang="0">
                  <a:pos x="49" y="14"/>
                </a:cxn>
                <a:cxn ang="0">
                  <a:pos x="43" y="8"/>
                </a:cxn>
                <a:cxn ang="0">
                  <a:pos x="41" y="3"/>
                </a:cxn>
                <a:cxn ang="0">
                  <a:pos x="32" y="0"/>
                </a:cxn>
                <a:cxn ang="0">
                  <a:pos x="16" y="0"/>
                </a:cxn>
                <a:cxn ang="0">
                  <a:pos x="11" y="3"/>
                </a:cxn>
                <a:cxn ang="0">
                  <a:pos x="5" y="8"/>
                </a:cxn>
                <a:cxn ang="0">
                  <a:pos x="3" y="14"/>
                </a:cxn>
                <a:cxn ang="0">
                  <a:pos x="3" y="20"/>
                </a:cxn>
                <a:cxn ang="0">
                  <a:pos x="0" y="28"/>
                </a:cxn>
                <a:cxn ang="0">
                  <a:pos x="0" y="1276"/>
                </a:cxn>
                <a:cxn ang="0">
                  <a:pos x="3" y="1285"/>
                </a:cxn>
                <a:cxn ang="0">
                  <a:pos x="3" y="1290"/>
                </a:cxn>
                <a:cxn ang="0">
                  <a:pos x="8" y="1296"/>
                </a:cxn>
                <a:cxn ang="0">
                  <a:pos x="11" y="1302"/>
                </a:cxn>
                <a:cxn ang="0">
                  <a:pos x="16" y="1305"/>
                </a:cxn>
                <a:cxn ang="0">
                  <a:pos x="32" y="1305"/>
                </a:cxn>
                <a:cxn ang="0">
                  <a:pos x="41" y="1302"/>
                </a:cxn>
                <a:cxn ang="0">
                  <a:pos x="49" y="1285"/>
                </a:cxn>
                <a:cxn ang="0">
                  <a:pos x="49" y="1276"/>
                </a:cxn>
                <a:cxn ang="0">
                  <a:pos x="51" y="1270"/>
                </a:cxn>
                <a:cxn ang="0">
                  <a:pos x="51" y="1262"/>
                </a:cxn>
                <a:cxn ang="0">
                  <a:pos x="51" y="43"/>
                </a:cxn>
              </a:cxnLst>
              <a:rect l="0" t="0" r="r" b="b"/>
              <a:pathLst>
                <a:path w="51" h="1305">
                  <a:moveTo>
                    <a:pt x="51" y="43"/>
                  </a:moveTo>
                  <a:lnTo>
                    <a:pt x="51" y="28"/>
                  </a:lnTo>
                  <a:lnTo>
                    <a:pt x="49" y="20"/>
                  </a:lnTo>
                  <a:lnTo>
                    <a:pt x="49" y="14"/>
                  </a:lnTo>
                  <a:lnTo>
                    <a:pt x="43" y="8"/>
                  </a:lnTo>
                  <a:lnTo>
                    <a:pt x="41" y="3"/>
                  </a:lnTo>
                  <a:lnTo>
                    <a:pt x="32" y="0"/>
                  </a:lnTo>
                  <a:lnTo>
                    <a:pt x="16" y="0"/>
                  </a:lnTo>
                  <a:lnTo>
                    <a:pt x="11" y="3"/>
                  </a:lnTo>
                  <a:lnTo>
                    <a:pt x="5" y="8"/>
                  </a:lnTo>
                  <a:lnTo>
                    <a:pt x="3" y="14"/>
                  </a:lnTo>
                  <a:lnTo>
                    <a:pt x="3" y="20"/>
                  </a:lnTo>
                  <a:lnTo>
                    <a:pt x="0" y="28"/>
                  </a:lnTo>
                  <a:lnTo>
                    <a:pt x="0" y="1276"/>
                  </a:lnTo>
                  <a:lnTo>
                    <a:pt x="3" y="1285"/>
                  </a:lnTo>
                  <a:lnTo>
                    <a:pt x="3" y="1290"/>
                  </a:lnTo>
                  <a:lnTo>
                    <a:pt x="8" y="1296"/>
                  </a:lnTo>
                  <a:lnTo>
                    <a:pt x="11" y="1302"/>
                  </a:lnTo>
                  <a:lnTo>
                    <a:pt x="16" y="1305"/>
                  </a:lnTo>
                  <a:lnTo>
                    <a:pt x="32" y="1305"/>
                  </a:lnTo>
                  <a:lnTo>
                    <a:pt x="41" y="1302"/>
                  </a:lnTo>
                  <a:lnTo>
                    <a:pt x="49" y="1285"/>
                  </a:lnTo>
                  <a:lnTo>
                    <a:pt x="49" y="1276"/>
                  </a:lnTo>
                  <a:lnTo>
                    <a:pt x="51" y="1270"/>
                  </a:lnTo>
                  <a:lnTo>
                    <a:pt x="51" y="1262"/>
                  </a:lnTo>
                  <a:lnTo>
                    <a:pt x="51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34"/>
            <p:cNvSpPr>
              <a:spLocks/>
            </p:cNvSpPr>
            <p:nvPr/>
          </p:nvSpPr>
          <p:spPr bwMode="auto">
            <a:xfrm>
              <a:off x="9116" y="950"/>
              <a:ext cx="406" cy="869"/>
            </a:xfrm>
            <a:custGeom>
              <a:avLst/>
              <a:gdLst/>
              <a:ahLst/>
              <a:cxnLst>
                <a:cxn ang="0">
                  <a:pos x="252" y="34"/>
                </a:cxn>
                <a:cxn ang="0">
                  <a:pos x="252" y="11"/>
                </a:cxn>
                <a:cxn ang="0">
                  <a:pos x="249" y="5"/>
                </a:cxn>
                <a:cxn ang="0">
                  <a:pos x="244" y="2"/>
                </a:cxn>
                <a:cxn ang="0">
                  <a:pos x="236" y="0"/>
                </a:cxn>
                <a:cxn ang="0">
                  <a:pos x="225" y="0"/>
                </a:cxn>
                <a:cxn ang="0">
                  <a:pos x="184" y="34"/>
                </a:cxn>
                <a:cxn ang="0">
                  <a:pos x="141" y="57"/>
                </a:cxn>
                <a:cxn ang="0">
                  <a:pos x="97" y="71"/>
                </a:cxn>
                <a:cxn ang="0">
                  <a:pos x="57" y="80"/>
                </a:cxn>
                <a:cxn ang="0">
                  <a:pos x="24" y="83"/>
                </a:cxn>
                <a:cxn ang="0">
                  <a:pos x="0" y="83"/>
                </a:cxn>
                <a:cxn ang="0">
                  <a:pos x="0" y="123"/>
                </a:cxn>
                <a:cxn ang="0">
                  <a:pos x="27" y="123"/>
                </a:cxn>
                <a:cxn ang="0">
                  <a:pos x="65" y="120"/>
                </a:cxn>
                <a:cxn ang="0">
                  <a:pos x="111" y="108"/>
                </a:cxn>
                <a:cxn ang="0">
                  <a:pos x="160" y="88"/>
                </a:cxn>
                <a:cxn ang="0">
                  <a:pos x="160" y="786"/>
                </a:cxn>
                <a:cxn ang="0">
                  <a:pos x="154" y="804"/>
                </a:cxn>
                <a:cxn ang="0">
                  <a:pos x="146" y="815"/>
                </a:cxn>
                <a:cxn ang="0">
                  <a:pos x="125" y="824"/>
                </a:cxn>
                <a:cxn ang="0">
                  <a:pos x="92" y="826"/>
                </a:cxn>
                <a:cxn ang="0">
                  <a:pos x="46" y="829"/>
                </a:cxn>
                <a:cxn ang="0">
                  <a:pos x="5" y="829"/>
                </a:cxn>
                <a:cxn ang="0">
                  <a:pos x="5" y="869"/>
                </a:cxn>
                <a:cxn ang="0">
                  <a:pos x="38" y="867"/>
                </a:cxn>
                <a:cxn ang="0">
                  <a:pos x="374" y="867"/>
                </a:cxn>
                <a:cxn ang="0">
                  <a:pos x="406" y="869"/>
                </a:cxn>
                <a:cxn ang="0">
                  <a:pos x="406" y="829"/>
                </a:cxn>
                <a:cxn ang="0">
                  <a:pos x="368" y="829"/>
                </a:cxn>
                <a:cxn ang="0">
                  <a:pos x="320" y="826"/>
                </a:cxn>
                <a:cxn ang="0">
                  <a:pos x="290" y="824"/>
                </a:cxn>
                <a:cxn ang="0">
                  <a:pos x="268" y="815"/>
                </a:cxn>
                <a:cxn ang="0">
                  <a:pos x="257" y="804"/>
                </a:cxn>
                <a:cxn ang="0">
                  <a:pos x="255" y="786"/>
                </a:cxn>
                <a:cxn ang="0">
                  <a:pos x="252" y="766"/>
                </a:cxn>
                <a:cxn ang="0">
                  <a:pos x="252" y="34"/>
                </a:cxn>
              </a:cxnLst>
              <a:rect l="0" t="0" r="r" b="b"/>
              <a:pathLst>
                <a:path w="406" h="869">
                  <a:moveTo>
                    <a:pt x="252" y="34"/>
                  </a:moveTo>
                  <a:lnTo>
                    <a:pt x="252" y="11"/>
                  </a:lnTo>
                  <a:lnTo>
                    <a:pt x="249" y="5"/>
                  </a:lnTo>
                  <a:lnTo>
                    <a:pt x="244" y="2"/>
                  </a:lnTo>
                  <a:lnTo>
                    <a:pt x="236" y="0"/>
                  </a:lnTo>
                  <a:lnTo>
                    <a:pt x="225" y="0"/>
                  </a:lnTo>
                  <a:lnTo>
                    <a:pt x="184" y="34"/>
                  </a:lnTo>
                  <a:lnTo>
                    <a:pt x="141" y="57"/>
                  </a:lnTo>
                  <a:lnTo>
                    <a:pt x="97" y="71"/>
                  </a:lnTo>
                  <a:lnTo>
                    <a:pt x="57" y="80"/>
                  </a:lnTo>
                  <a:lnTo>
                    <a:pt x="24" y="83"/>
                  </a:lnTo>
                  <a:lnTo>
                    <a:pt x="0" y="83"/>
                  </a:lnTo>
                  <a:lnTo>
                    <a:pt x="0" y="123"/>
                  </a:lnTo>
                  <a:lnTo>
                    <a:pt x="27" y="123"/>
                  </a:lnTo>
                  <a:lnTo>
                    <a:pt x="65" y="120"/>
                  </a:lnTo>
                  <a:lnTo>
                    <a:pt x="111" y="108"/>
                  </a:lnTo>
                  <a:lnTo>
                    <a:pt x="160" y="88"/>
                  </a:lnTo>
                  <a:lnTo>
                    <a:pt x="160" y="786"/>
                  </a:lnTo>
                  <a:lnTo>
                    <a:pt x="154" y="804"/>
                  </a:lnTo>
                  <a:lnTo>
                    <a:pt x="146" y="815"/>
                  </a:lnTo>
                  <a:lnTo>
                    <a:pt x="125" y="824"/>
                  </a:lnTo>
                  <a:lnTo>
                    <a:pt x="92" y="826"/>
                  </a:lnTo>
                  <a:lnTo>
                    <a:pt x="46" y="829"/>
                  </a:lnTo>
                  <a:lnTo>
                    <a:pt x="5" y="829"/>
                  </a:lnTo>
                  <a:lnTo>
                    <a:pt x="5" y="869"/>
                  </a:lnTo>
                  <a:lnTo>
                    <a:pt x="38" y="867"/>
                  </a:lnTo>
                  <a:lnTo>
                    <a:pt x="374" y="867"/>
                  </a:lnTo>
                  <a:lnTo>
                    <a:pt x="406" y="869"/>
                  </a:lnTo>
                  <a:lnTo>
                    <a:pt x="406" y="829"/>
                  </a:lnTo>
                  <a:lnTo>
                    <a:pt x="368" y="829"/>
                  </a:lnTo>
                  <a:lnTo>
                    <a:pt x="320" y="826"/>
                  </a:lnTo>
                  <a:lnTo>
                    <a:pt x="290" y="824"/>
                  </a:lnTo>
                  <a:lnTo>
                    <a:pt x="268" y="815"/>
                  </a:lnTo>
                  <a:lnTo>
                    <a:pt x="257" y="804"/>
                  </a:lnTo>
                  <a:lnTo>
                    <a:pt x="255" y="786"/>
                  </a:lnTo>
                  <a:lnTo>
                    <a:pt x="252" y="766"/>
                  </a:lnTo>
                  <a:lnTo>
                    <a:pt x="25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35"/>
            <p:cNvSpPr>
              <a:spLocks/>
            </p:cNvSpPr>
            <p:nvPr/>
          </p:nvSpPr>
          <p:spPr bwMode="auto">
            <a:xfrm>
              <a:off x="9693" y="841"/>
              <a:ext cx="274" cy="1305"/>
            </a:xfrm>
            <a:custGeom>
              <a:avLst/>
              <a:gdLst/>
              <a:ahLst/>
              <a:cxnLst>
                <a:cxn ang="0">
                  <a:pos x="268" y="675"/>
                </a:cxn>
                <a:cxn ang="0">
                  <a:pos x="274" y="658"/>
                </a:cxn>
                <a:cxn ang="0">
                  <a:pos x="274" y="646"/>
                </a:cxn>
                <a:cxn ang="0">
                  <a:pos x="271" y="644"/>
                </a:cxn>
                <a:cxn ang="0">
                  <a:pos x="271" y="638"/>
                </a:cxn>
                <a:cxn ang="0">
                  <a:pos x="268" y="629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6" y="14"/>
                </a:cxn>
                <a:cxn ang="0">
                  <a:pos x="41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6" y="0"/>
                </a:cxn>
                <a:cxn ang="0">
                  <a:pos x="8" y="3"/>
                </a:cxn>
                <a:cxn ang="0">
                  <a:pos x="3" y="8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5" y="48"/>
                </a:cxn>
                <a:cxn ang="0">
                  <a:pos x="222" y="652"/>
                </a:cxn>
                <a:cxn ang="0">
                  <a:pos x="5" y="1256"/>
                </a:cxn>
                <a:cxn ang="0">
                  <a:pos x="3" y="1265"/>
                </a:cxn>
                <a:cxn ang="0">
                  <a:pos x="0" y="1270"/>
                </a:cxn>
                <a:cxn ang="0">
                  <a:pos x="0" y="1287"/>
                </a:cxn>
                <a:cxn ang="0">
                  <a:pos x="3" y="1293"/>
                </a:cxn>
                <a:cxn ang="0">
                  <a:pos x="8" y="1299"/>
                </a:cxn>
                <a:cxn ang="0">
                  <a:pos x="16" y="1305"/>
                </a:cxn>
                <a:cxn ang="0">
                  <a:pos x="33" y="1305"/>
                </a:cxn>
                <a:cxn ang="0">
                  <a:pos x="43" y="1293"/>
                </a:cxn>
                <a:cxn ang="0">
                  <a:pos x="46" y="1287"/>
                </a:cxn>
                <a:cxn ang="0">
                  <a:pos x="49" y="1279"/>
                </a:cxn>
                <a:cxn ang="0">
                  <a:pos x="268" y="675"/>
                </a:cxn>
              </a:cxnLst>
              <a:rect l="0" t="0" r="r" b="b"/>
              <a:pathLst>
                <a:path w="274" h="1305">
                  <a:moveTo>
                    <a:pt x="268" y="675"/>
                  </a:moveTo>
                  <a:lnTo>
                    <a:pt x="274" y="658"/>
                  </a:lnTo>
                  <a:lnTo>
                    <a:pt x="274" y="646"/>
                  </a:lnTo>
                  <a:lnTo>
                    <a:pt x="271" y="644"/>
                  </a:lnTo>
                  <a:lnTo>
                    <a:pt x="271" y="638"/>
                  </a:lnTo>
                  <a:lnTo>
                    <a:pt x="268" y="629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6" y="14"/>
                  </a:lnTo>
                  <a:lnTo>
                    <a:pt x="41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6" y="0"/>
                  </a:lnTo>
                  <a:lnTo>
                    <a:pt x="8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5" y="48"/>
                  </a:lnTo>
                  <a:lnTo>
                    <a:pt x="222" y="652"/>
                  </a:lnTo>
                  <a:lnTo>
                    <a:pt x="5" y="1256"/>
                  </a:lnTo>
                  <a:lnTo>
                    <a:pt x="3" y="1265"/>
                  </a:lnTo>
                  <a:lnTo>
                    <a:pt x="0" y="1270"/>
                  </a:lnTo>
                  <a:lnTo>
                    <a:pt x="0" y="1287"/>
                  </a:lnTo>
                  <a:lnTo>
                    <a:pt x="3" y="1293"/>
                  </a:lnTo>
                  <a:lnTo>
                    <a:pt x="8" y="1299"/>
                  </a:lnTo>
                  <a:lnTo>
                    <a:pt x="16" y="1305"/>
                  </a:lnTo>
                  <a:lnTo>
                    <a:pt x="33" y="1305"/>
                  </a:lnTo>
                  <a:lnTo>
                    <a:pt x="43" y="1293"/>
                  </a:lnTo>
                  <a:lnTo>
                    <a:pt x="46" y="1287"/>
                  </a:lnTo>
                  <a:lnTo>
                    <a:pt x="49" y="1279"/>
                  </a:lnTo>
                  <a:lnTo>
                    <a:pt x="268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36"/>
            <p:cNvSpPr>
              <a:spLocks/>
            </p:cNvSpPr>
            <p:nvPr/>
          </p:nvSpPr>
          <p:spPr bwMode="auto">
            <a:xfrm>
              <a:off x="10251" y="841"/>
              <a:ext cx="49" cy="1305"/>
            </a:xfrm>
            <a:custGeom>
              <a:avLst/>
              <a:gdLst/>
              <a:ahLst/>
              <a:cxnLst>
                <a:cxn ang="0">
                  <a:pos x="49" y="43"/>
                </a:cxn>
                <a:cxn ang="0">
                  <a:pos x="49" y="20"/>
                </a:cxn>
                <a:cxn ang="0">
                  <a:pos x="44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11" y="3"/>
                </a:cxn>
                <a:cxn ang="0">
                  <a:pos x="6" y="8"/>
                </a:cxn>
                <a:cxn ang="0">
                  <a:pos x="0" y="20"/>
                </a:cxn>
                <a:cxn ang="0">
                  <a:pos x="0" y="1285"/>
                </a:cxn>
                <a:cxn ang="0">
                  <a:pos x="6" y="1296"/>
                </a:cxn>
                <a:cxn ang="0">
                  <a:pos x="11" y="1302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38" y="1302"/>
                </a:cxn>
                <a:cxn ang="0">
                  <a:pos x="44" y="1296"/>
                </a:cxn>
                <a:cxn ang="0">
                  <a:pos x="49" y="1285"/>
                </a:cxn>
                <a:cxn ang="0">
                  <a:pos x="49" y="1262"/>
                </a:cxn>
                <a:cxn ang="0">
                  <a:pos x="49" y="43"/>
                </a:cxn>
              </a:cxnLst>
              <a:rect l="0" t="0" r="r" b="b"/>
              <a:pathLst>
                <a:path w="49" h="1305">
                  <a:moveTo>
                    <a:pt x="49" y="43"/>
                  </a:moveTo>
                  <a:lnTo>
                    <a:pt x="49" y="20"/>
                  </a:lnTo>
                  <a:lnTo>
                    <a:pt x="44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11" y="3"/>
                  </a:lnTo>
                  <a:lnTo>
                    <a:pt x="6" y="8"/>
                  </a:lnTo>
                  <a:lnTo>
                    <a:pt x="0" y="20"/>
                  </a:lnTo>
                  <a:lnTo>
                    <a:pt x="0" y="1285"/>
                  </a:lnTo>
                  <a:lnTo>
                    <a:pt x="6" y="1296"/>
                  </a:lnTo>
                  <a:lnTo>
                    <a:pt x="11" y="1302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38" y="1302"/>
                  </a:lnTo>
                  <a:lnTo>
                    <a:pt x="44" y="1296"/>
                  </a:lnTo>
                  <a:lnTo>
                    <a:pt x="49" y="1285"/>
                  </a:lnTo>
                  <a:lnTo>
                    <a:pt x="49" y="1262"/>
                  </a:lnTo>
                  <a:lnTo>
                    <a:pt x="49" y="4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37"/>
            <p:cNvSpPr>
              <a:spLocks/>
            </p:cNvSpPr>
            <p:nvPr/>
          </p:nvSpPr>
          <p:spPr bwMode="auto">
            <a:xfrm>
              <a:off x="10511" y="1241"/>
              <a:ext cx="583" cy="578"/>
            </a:xfrm>
            <a:custGeom>
              <a:avLst/>
              <a:gdLst/>
              <a:ahLst/>
              <a:cxnLst>
                <a:cxn ang="0">
                  <a:pos x="212" y="6"/>
                </a:cxn>
                <a:cxn ang="0">
                  <a:pos x="204" y="3"/>
                </a:cxn>
                <a:cxn ang="0">
                  <a:pos x="171" y="0"/>
                </a:cxn>
                <a:cxn ang="0">
                  <a:pos x="103" y="9"/>
                </a:cxn>
                <a:cxn ang="0">
                  <a:pos x="46" y="15"/>
                </a:cxn>
                <a:cxn ang="0">
                  <a:pos x="33" y="18"/>
                </a:cxn>
                <a:cxn ang="0">
                  <a:pos x="22" y="32"/>
                </a:cxn>
                <a:cxn ang="0">
                  <a:pos x="25" y="52"/>
                </a:cxn>
                <a:cxn ang="0">
                  <a:pos x="52" y="55"/>
                </a:cxn>
                <a:cxn ang="0">
                  <a:pos x="98" y="60"/>
                </a:cxn>
                <a:cxn ang="0">
                  <a:pos x="111" y="72"/>
                </a:cxn>
                <a:cxn ang="0">
                  <a:pos x="111" y="89"/>
                </a:cxn>
                <a:cxn ang="0">
                  <a:pos x="103" y="135"/>
                </a:cxn>
                <a:cxn ang="0">
                  <a:pos x="14" y="504"/>
                </a:cxn>
                <a:cxn ang="0">
                  <a:pos x="6" y="538"/>
                </a:cxn>
                <a:cxn ang="0">
                  <a:pos x="0" y="564"/>
                </a:cxn>
                <a:cxn ang="0">
                  <a:pos x="3" y="573"/>
                </a:cxn>
                <a:cxn ang="0">
                  <a:pos x="11" y="578"/>
                </a:cxn>
                <a:cxn ang="0">
                  <a:pos x="95" y="564"/>
                </a:cxn>
                <a:cxn ang="0">
                  <a:pos x="233" y="504"/>
                </a:cxn>
                <a:cxn ang="0">
                  <a:pos x="388" y="387"/>
                </a:cxn>
                <a:cxn ang="0">
                  <a:pos x="488" y="267"/>
                </a:cxn>
                <a:cxn ang="0">
                  <a:pos x="548" y="155"/>
                </a:cxn>
                <a:cxn ang="0">
                  <a:pos x="575" y="72"/>
                </a:cxn>
                <a:cxn ang="0">
                  <a:pos x="583" y="26"/>
                </a:cxn>
                <a:cxn ang="0">
                  <a:pos x="575" y="9"/>
                </a:cxn>
                <a:cxn ang="0">
                  <a:pos x="548" y="0"/>
                </a:cxn>
                <a:cxn ang="0">
                  <a:pos x="523" y="9"/>
                </a:cxn>
                <a:cxn ang="0">
                  <a:pos x="499" y="43"/>
                </a:cxn>
                <a:cxn ang="0">
                  <a:pos x="431" y="221"/>
                </a:cxn>
                <a:cxn ang="0">
                  <a:pos x="342" y="355"/>
                </a:cxn>
                <a:cxn ang="0">
                  <a:pos x="242" y="452"/>
                </a:cxn>
                <a:cxn ang="0">
                  <a:pos x="139" y="515"/>
                </a:cxn>
                <a:cxn ang="0">
                  <a:pos x="212" y="15"/>
                </a:cxn>
              </a:cxnLst>
              <a:rect l="0" t="0" r="r" b="b"/>
              <a:pathLst>
                <a:path w="583" h="578">
                  <a:moveTo>
                    <a:pt x="212" y="15"/>
                  </a:moveTo>
                  <a:lnTo>
                    <a:pt x="212" y="6"/>
                  </a:lnTo>
                  <a:lnTo>
                    <a:pt x="209" y="3"/>
                  </a:lnTo>
                  <a:lnTo>
                    <a:pt x="204" y="3"/>
                  </a:lnTo>
                  <a:lnTo>
                    <a:pt x="195" y="0"/>
                  </a:lnTo>
                  <a:lnTo>
                    <a:pt x="171" y="0"/>
                  </a:lnTo>
                  <a:lnTo>
                    <a:pt x="141" y="3"/>
                  </a:lnTo>
                  <a:lnTo>
                    <a:pt x="103" y="9"/>
                  </a:lnTo>
                  <a:lnTo>
                    <a:pt x="71" y="12"/>
                  </a:lnTo>
                  <a:lnTo>
                    <a:pt x="46" y="15"/>
                  </a:lnTo>
                  <a:lnTo>
                    <a:pt x="36" y="15"/>
                  </a:lnTo>
                  <a:lnTo>
                    <a:pt x="33" y="18"/>
                  </a:lnTo>
                  <a:lnTo>
                    <a:pt x="27" y="20"/>
                  </a:lnTo>
                  <a:lnTo>
                    <a:pt x="22" y="32"/>
                  </a:lnTo>
                  <a:lnTo>
                    <a:pt x="22" y="46"/>
                  </a:lnTo>
                  <a:lnTo>
                    <a:pt x="25" y="52"/>
                  </a:lnTo>
                  <a:lnTo>
                    <a:pt x="30" y="55"/>
                  </a:lnTo>
                  <a:lnTo>
                    <a:pt x="52" y="55"/>
                  </a:lnTo>
                  <a:lnTo>
                    <a:pt x="82" y="58"/>
                  </a:lnTo>
                  <a:lnTo>
                    <a:pt x="98" y="60"/>
                  </a:lnTo>
                  <a:lnTo>
                    <a:pt x="109" y="63"/>
                  </a:lnTo>
                  <a:lnTo>
                    <a:pt x="111" y="72"/>
                  </a:lnTo>
                  <a:lnTo>
                    <a:pt x="114" y="78"/>
                  </a:lnTo>
                  <a:lnTo>
                    <a:pt x="111" y="89"/>
                  </a:lnTo>
                  <a:lnTo>
                    <a:pt x="109" y="109"/>
                  </a:lnTo>
                  <a:lnTo>
                    <a:pt x="103" y="135"/>
                  </a:lnTo>
                  <a:lnTo>
                    <a:pt x="95" y="161"/>
                  </a:lnTo>
                  <a:lnTo>
                    <a:pt x="14" y="504"/>
                  </a:lnTo>
                  <a:lnTo>
                    <a:pt x="11" y="521"/>
                  </a:lnTo>
                  <a:lnTo>
                    <a:pt x="6" y="538"/>
                  </a:lnTo>
                  <a:lnTo>
                    <a:pt x="3" y="555"/>
                  </a:lnTo>
                  <a:lnTo>
                    <a:pt x="0" y="564"/>
                  </a:lnTo>
                  <a:lnTo>
                    <a:pt x="0" y="570"/>
                  </a:lnTo>
                  <a:lnTo>
                    <a:pt x="3" y="573"/>
                  </a:lnTo>
                  <a:lnTo>
                    <a:pt x="9" y="576"/>
                  </a:lnTo>
                  <a:lnTo>
                    <a:pt x="11" y="578"/>
                  </a:lnTo>
                  <a:lnTo>
                    <a:pt x="38" y="578"/>
                  </a:lnTo>
                  <a:lnTo>
                    <a:pt x="95" y="564"/>
                  </a:lnTo>
                  <a:lnTo>
                    <a:pt x="163" y="541"/>
                  </a:lnTo>
                  <a:lnTo>
                    <a:pt x="233" y="504"/>
                  </a:lnTo>
                  <a:lnTo>
                    <a:pt x="309" y="452"/>
                  </a:lnTo>
                  <a:lnTo>
                    <a:pt x="388" y="387"/>
                  </a:lnTo>
                  <a:lnTo>
                    <a:pt x="442" y="327"/>
                  </a:lnTo>
                  <a:lnTo>
                    <a:pt x="488" y="267"/>
                  </a:lnTo>
                  <a:lnTo>
                    <a:pt x="521" y="209"/>
                  </a:lnTo>
                  <a:lnTo>
                    <a:pt x="548" y="155"/>
                  </a:lnTo>
                  <a:lnTo>
                    <a:pt x="564" y="109"/>
                  </a:lnTo>
                  <a:lnTo>
                    <a:pt x="575" y="72"/>
                  </a:lnTo>
                  <a:lnTo>
                    <a:pt x="583" y="49"/>
                  </a:lnTo>
                  <a:lnTo>
                    <a:pt x="583" y="26"/>
                  </a:lnTo>
                  <a:lnTo>
                    <a:pt x="578" y="18"/>
                  </a:lnTo>
                  <a:lnTo>
                    <a:pt x="575" y="9"/>
                  </a:lnTo>
                  <a:lnTo>
                    <a:pt x="559" y="3"/>
                  </a:lnTo>
                  <a:lnTo>
                    <a:pt x="548" y="0"/>
                  </a:lnTo>
                  <a:lnTo>
                    <a:pt x="537" y="3"/>
                  </a:lnTo>
                  <a:lnTo>
                    <a:pt x="523" y="9"/>
                  </a:lnTo>
                  <a:lnTo>
                    <a:pt x="510" y="20"/>
                  </a:lnTo>
                  <a:lnTo>
                    <a:pt x="499" y="43"/>
                  </a:lnTo>
                  <a:lnTo>
                    <a:pt x="469" y="138"/>
                  </a:lnTo>
                  <a:lnTo>
                    <a:pt x="431" y="221"/>
                  </a:lnTo>
                  <a:lnTo>
                    <a:pt x="391" y="292"/>
                  </a:lnTo>
                  <a:lnTo>
                    <a:pt x="342" y="355"/>
                  </a:lnTo>
                  <a:lnTo>
                    <a:pt x="293" y="407"/>
                  </a:lnTo>
                  <a:lnTo>
                    <a:pt x="242" y="452"/>
                  </a:lnTo>
                  <a:lnTo>
                    <a:pt x="190" y="487"/>
                  </a:lnTo>
                  <a:lnTo>
                    <a:pt x="139" y="515"/>
                  </a:lnTo>
                  <a:lnTo>
                    <a:pt x="93" y="535"/>
                  </a:lnTo>
                  <a:lnTo>
                    <a:pt x="21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38"/>
            <p:cNvSpPr>
              <a:spLocks/>
            </p:cNvSpPr>
            <p:nvPr/>
          </p:nvSpPr>
          <p:spPr bwMode="auto">
            <a:xfrm>
              <a:off x="11154" y="1407"/>
              <a:ext cx="314" cy="607"/>
            </a:xfrm>
            <a:custGeom>
              <a:avLst/>
              <a:gdLst/>
              <a:ahLst/>
              <a:cxnLst>
                <a:cxn ang="0">
                  <a:pos x="195" y="26"/>
                </a:cxn>
                <a:cxn ang="0">
                  <a:pos x="195" y="9"/>
                </a:cxn>
                <a:cxn ang="0">
                  <a:pos x="192" y="3"/>
                </a:cxn>
                <a:cxn ang="0">
                  <a:pos x="187" y="0"/>
                </a:cxn>
                <a:cxn ang="0">
                  <a:pos x="168" y="0"/>
                </a:cxn>
                <a:cxn ang="0">
                  <a:pos x="132" y="29"/>
                </a:cxn>
                <a:cxn ang="0">
                  <a:pos x="94" y="46"/>
                </a:cxn>
                <a:cxn ang="0">
                  <a:pos x="59" y="55"/>
                </a:cxn>
                <a:cxn ang="0">
                  <a:pos x="24" y="58"/>
                </a:cxn>
                <a:cxn ang="0">
                  <a:pos x="0" y="58"/>
                </a:cxn>
                <a:cxn ang="0">
                  <a:pos x="0" y="92"/>
                </a:cxn>
                <a:cxn ang="0">
                  <a:pos x="21" y="92"/>
                </a:cxn>
                <a:cxn ang="0">
                  <a:pos x="51" y="89"/>
                </a:cxn>
                <a:cxn ang="0">
                  <a:pos x="89" y="80"/>
                </a:cxn>
                <a:cxn ang="0">
                  <a:pos x="124" y="66"/>
                </a:cxn>
                <a:cxn ang="0">
                  <a:pos x="124" y="547"/>
                </a:cxn>
                <a:cxn ang="0">
                  <a:pos x="122" y="555"/>
                </a:cxn>
                <a:cxn ang="0">
                  <a:pos x="113" y="564"/>
                </a:cxn>
                <a:cxn ang="0">
                  <a:pos x="100" y="570"/>
                </a:cxn>
                <a:cxn ang="0">
                  <a:pos x="75" y="573"/>
                </a:cxn>
                <a:cxn ang="0">
                  <a:pos x="5" y="573"/>
                </a:cxn>
                <a:cxn ang="0">
                  <a:pos x="5" y="607"/>
                </a:cxn>
                <a:cxn ang="0">
                  <a:pos x="46" y="607"/>
                </a:cxn>
                <a:cxn ang="0">
                  <a:pos x="75" y="604"/>
                </a:cxn>
                <a:cxn ang="0">
                  <a:pos x="241" y="604"/>
                </a:cxn>
                <a:cxn ang="0">
                  <a:pos x="271" y="607"/>
                </a:cxn>
                <a:cxn ang="0">
                  <a:pos x="314" y="607"/>
                </a:cxn>
                <a:cxn ang="0">
                  <a:pos x="314" y="573"/>
                </a:cxn>
                <a:cxn ang="0">
                  <a:pos x="246" y="573"/>
                </a:cxn>
                <a:cxn ang="0">
                  <a:pos x="222" y="570"/>
                </a:cxn>
                <a:cxn ang="0">
                  <a:pos x="206" y="564"/>
                </a:cxn>
                <a:cxn ang="0">
                  <a:pos x="197" y="555"/>
                </a:cxn>
                <a:cxn ang="0">
                  <a:pos x="195" y="547"/>
                </a:cxn>
                <a:cxn ang="0">
                  <a:pos x="195" y="533"/>
                </a:cxn>
                <a:cxn ang="0">
                  <a:pos x="195" y="26"/>
                </a:cxn>
              </a:cxnLst>
              <a:rect l="0" t="0" r="r" b="b"/>
              <a:pathLst>
                <a:path w="314" h="607">
                  <a:moveTo>
                    <a:pt x="195" y="26"/>
                  </a:moveTo>
                  <a:lnTo>
                    <a:pt x="195" y="9"/>
                  </a:lnTo>
                  <a:lnTo>
                    <a:pt x="192" y="3"/>
                  </a:lnTo>
                  <a:lnTo>
                    <a:pt x="187" y="0"/>
                  </a:lnTo>
                  <a:lnTo>
                    <a:pt x="168" y="0"/>
                  </a:lnTo>
                  <a:lnTo>
                    <a:pt x="132" y="29"/>
                  </a:lnTo>
                  <a:lnTo>
                    <a:pt x="94" y="46"/>
                  </a:lnTo>
                  <a:lnTo>
                    <a:pt x="59" y="55"/>
                  </a:lnTo>
                  <a:lnTo>
                    <a:pt x="24" y="58"/>
                  </a:lnTo>
                  <a:lnTo>
                    <a:pt x="0" y="58"/>
                  </a:lnTo>
                  <a:lnTo>
                    <a:pt x="0" y="92"/>
                  </a:lnTo>
                  <a:lnTo>
                    <a:pt x="21" y="92"/>
                  </a:lnTo>
                  <a:lnTo>
                    <a:pt x="51" y="89"/>
                  </a:lnTo>
                  <a:lnTo>
                    <a:pt x="89" y="80"/>
                  </a:lnTo>
                  <a:lnTo>
                    <a:pt x="124" y="66"/>
                  </a:lnTo>
                  <a:lnTo>
                    <a:pt x="124" y="547"/>
                  </a:lnTo>
                  <a:lnTo>
                    <a:pt x="122" y="555"/>
                  </a:lnTo>
                  <a:lnTo>
                    <a:pt x="113" y="564"/>
                  </a:lnTo>
                  <a:lnTo>
                    <a:pt x="100" y="570"/>
                  </a:lnTo>
                  <a:lnTo>
                    <a:pt x="75" y="573"/>
                  </a:lnTo>
                  <a:lnTo>
                    <a:pt x="5" y="573"/>
                  </a:lnTo>
                  <a:lnTo>
                    <a:pt x="5" y="607"/>
                  </a:lnTo>
                  <a:lnTo>
                    <a:pt x="46" y="607"/>
                  </a:lnTo>
                  <a:lnTo>
                    <a:pt x="75" y="604"/>
                  </a:lnTo>
                  <a:lnTo>
                    <a:pt x="241" y="604"/>
                  </a:lnTo>
                  <a:lnTo>
                    <a:pt x="271" y="607"/>
                  </a:lnTo>
                  <a:lnTo>
                    <a:pt x="314" y="607"/>
                  </a:lnTo>
                  <a:lnTo>
                    <a:pt x="314" y="573"/>
                  </a:lnTo>
                  <a:lnTo>
                    <a:pt x="246" y="573"/>
                  </a:lnTo>
                  <a:lnTo>
                    <a:pt x="222" y="570"/>
                  </a:lnTo>
                  <a:lnTo>
                    <a:pt x="206" y="564"/>
                  </a:lnTo>
                  <a:lnTo>
                    <a:pt x="197" y="555"/>
                  </a:lnTo>
                  <a:lnTo>
                    <a:pt x="195" y="547"/>
                  </a:lnTo>
                  <a:lnTo>
                    <a:pt x="195" y="533"/>
                  </a:lnTo>
                  <a:lnTo>
                    <a:pt x="195" y="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39"/>
            <p:cNvSpPr>
              <a:spLocks/>
            </p:cNvSpPr>
            <p:nvPr/>
          </p:nvSpPr>
          <p:spPr bwMode="auto">
            <a:xfrm>
              <a:off x="11687" y="841"/>
              <a:ext cx="274" cy="1305"/>
            </a:xfrm>
            <a:custGeom>
              <a:avLst/>
              <a:gdLst/>
              <a:ahLst/>
              <a:cxnLst>
                <a:cxn ang="0">
                  <a:pos x="269" y="675"/>
                </a:cxn>
                <a:cxn ang="0">
                  <a:pos x="274" y="658"/>
                </a:cxn>
                <a:cxn ang="0">
                  <a:pos x="274" y="646"/>
                </a:cxn>
                <a:cxn ang="0">
                  <a:pos x="271" y="644"/>
                </a:cxn>
                <a:cxn ang="0">
                  <a:pos x="271" y="638"/>
                </a:cxn>
                <a:cxn ang="0">
                  <a:pos x="269" y="629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6" y="14"/>
                </a:cxn>
                <a:cxn ang="0">
                  <a:pos x="41" y="8"/>
                </a:cxn>
                <a:cxn ang="0">
                  <a:pos x="38" y="3"/>
                </a:cxn>
                <a:cxn ang="0">
                  <a:pos x="33" y="0"/>
                </a:cxn>
                <a:cxn ang="0">
                  <a:pos x="17" y="0"/>
                </a:cxn>
                <a:cxn ang="0">
                  <a:pos x="9" y="3"/>
                </a:cxn>
                <a:cxn ang="0">
                  <a:pos x="3" y="8"/>
                </a:cxn>
                <a:cxn ang="0">
                  <a:pos x="0" y="17"/>
                </a:cxn>
                <a:cxn ang="0">
                  <a:pos x="0" y="34"/>
                </a:cxn>
                <a:cxn ang="0">
                  <a:pos x="3" y="40"/>
                </a:cxn>
                <a:cxn ang="0">
                  <a:pos x="6" y="48"/>
                </a:cxn>
                <a:cxn ang="0">
                  <a:pos x="223" y="652"/>
                </a:cxn>
                <a:cxn ang="0">
                  <a:pos x="6" y="1256"/>
                </a:cxn>
                <a:cxn ang="0">
                  <a:pos x="3" y="1265"/>
                </a:cxn>
                <a:cxn ang="0">
                  <a:pos x="0" y="1270"/>
                </a:cxn>
                <a:cxn ang="0">
                  <a:pos x="0" y="1287"/>
                </a:cxn>
                <a:cxn ang="0">
                  <a:pos x="3" y="1293"/>
                </a:cxn>
                <a:cxn ang="0">
                  <a:pos x="9" y="1299"/>
                </a:cxn>
                <a:cxn ang="0">
                  <a:pos x="17" y="1305"/>
                </a:cxn>
                <a:cxn ang="0">
                  <a:pos x="33" y="1305"/>
                </a:cxn>
                <a:cxn ang="0">
                  <a:pos x="44" y="1293"/>
                </a:cxn>
                <a:cxn ang="0">
                  <a:pos x="46" y="1287"/>
                </a:cxn>
                <a:cxn ang="0">
                  <a:pos x="49" y="1279"/>
                </a:cxn>
                <a:cxn ang="0">
                  <a:pos x="269" y="675"/>
                </a:cxn>
              </a:cxnLst>
              <a:rect l="0" t="0" r="r" b="b"/>
              <a:pathLst>
                <a:path w="274" h="1305">
                  <a:moveTo>
                    <a:pt x="269" y="675"/>
                  </a:moveTo>
                  <a:lnTo>
                    <a:pt x="274" y="658"/>
                  </a:lnTo>
                  <a:lnTo>
                    <a:pt x="274" y="646"/>
                  </a:lnTo>
                  <a:lnTo>
                    <a:pt x="271" y="644"/>
                  </a:lnTo>
                  <a:lnTo>
                    <a:pt x="271" y="638"/>
                  </a:lnTo>
                  <a:lnTo>
                    <a:pt x="269" y="629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6" y="14"/>
                  </a:lnTo>
                  <a:lnTo>
                    <a:pt x="41" y="8"/>
                  </a:lnTo>
                  <a:lnTo>
                    <a:pt x="38" y="3"/>
                  </a:lnTo>
                  <a:lnTo>
                    <a:pt x="33" y="0"/>
                  </a:lnTo>
                  <a:lnTo>
                    <a:pt x="17" y="0"/>
                  </a:lnTo>
                  <a:lnTo>
                    <a:pt x="9" y="3"/>
                  </a:lnTo>
                  <a:lnTo>
                    <a:pt x="3" y="8"/>
                  </a:lnTo>
                  <a:lnTo>
                    <a:pt x="0" y="17"/>
                  </a:lnTo>
                  <a:lnTo>
                    <a:pt x="0" y="34"/>
                  </a:lnTo>
                  <a:lnTo>
                    <a:pt x="3" y="40"/>
                  </a:lnTo>
                  <a:lnTo>
                    <a:pt x="6" y="48"/>
                  </a:lnTo>
                  <a:lnTo>
                    <a:pt x="223" y="652"/>
                  </a:lnTo>
                  <a:lnTo>
                    <a:pt x="6" y="1256"/>
                  </a:lnTo>
                  <a:lnTo>
                    <a:pt x="3" y="1265"/>
                  </a:lnTo>
                  <a:lnTo>
                    <a:pt x="0" y="1270"/>
                  </a:lnTo>
                  <a:lnTo>
                    <a:pt x="0" y="1287"/>
                  </a:lnTo>
                  <a:lnTo>
                    <a:pt x="3" y="1293"/>
                  </a:lnTo>
                  <a:lnTo>
                    <a:pt x="9" y="1299"/>
                  </a:lnTo>
                  <a:lnTo>
                    <a:pt x="17" y="1305"/>
                  </a:lnTo>
                  <a:lnTo>
                    <a:pt x="33" y="1305"/>
                  </a:lnTo>
                  <a:lnTo>
                    <a:pt x="44" y="1293"/>
                  </a:lnTo>
                  <a:lnTo>
                    <a:pt x="46" y="1287"/>
                  </a:lnTo>
                  <a:lnTo>
                    <a:pt x="49" y="1279"/>
                  </a:lnTo>
                  <a:lnTo>
                    <a:pt x="269" y="6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0" name="Group 42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3477643" y="3520994"/>
            <a:ext cx="1670954" cy="273827"/>
            <a:chOff x="2137" y="3196"/>
            <a:chExt cx="8714" cy="1428"/>
          </a:xfrm>
        </p:grpSpPr>
        <p:sp>
          <p:nvSpPr>
            <p:cNvPr id="194" name="Freeform 44"/>
            <p:cNvSpPr>
              <a:spLocks/>
            </p:cNvSpPr>
            <p:nvPr/>
          </p:nvSpPr>
          <p:spPr bwMode="auto">
            <a:xfrm>
              <a:off x="2137" y="3346"/>
              <a:ext cx="285" cy="1278"/>
            </a:xfrm>
            <a:custGeom>
              <a:avLst/>
              <a:gdLst/>
              <a:ahLst/>
              <a:cxnLst>
                <a:cxn ang="0">
                  <a:pos x="285" y="1263"/>
                </a:cxn>
                <a:cxn ang="0">
                  <a:pos x="285" y="1261"/>
                </a:cxn>
                <a:cxn ang="0">
                  <a:pos x="282" y="1258"/>
                </a:cxn>
                <a:cxn ang="0">
                  <a:pos x="282" y="1255"/>
                </a:cxn>
                <a:cxn ang="0">
                  <a:pos x="263" y="1235"/>
                </a:cxn>
                <a:cxn ang="0">
                  <a:pos x="211" y="1173"/>
                </a:cxn>
                <a:cxn ang="0">
                  <a:pos x="167" y="1102"/>
                </a:cxn>
                <a:cxn ang="0">
                  <a:pos x="134" y="1028"/>
                </a:cxn>
                <a:cxn ang="0">
                  <a:pos x="109" y="949"/>
                </a:cxn>
                <a:cxn ang="0">
                  <a:pos x="90" y="870"/>
                </a:cxn>
                <a:cxn ang="0">
                  <a:pos x="79" y="790"/>
                </a:cxn>
                <a:cxn ang="0">
                  <a:pos x="71" y="714"/>
                </a:cxn>
                <a:cxn ang="0">
                  <a:pos x="71" y="637"/>
                </a:cxn>
                <a:cxn ang="0">
                  <a:pos x="74" y="544"/>
                </a:cxn>
                <a:cxn ang="0">
                  <a:pos x="82" y="450"/>
                </a:cxn>
                <a:cxn ang="0">
                  <a:pos x="101" y="357"/>
                </a:cxn>
                <a:cxn ang="0">
                  <a:pos x="126" y="269"/>
                </a:cxn>
                <a:cxn ang="0">
                  <a:pos x="164" y="187"/>
                </a:cxn>
                <a:cxn ang="0">
                  <a:pos x="211" y="107"/>
                </a:cxn>
                <a:cxn ang="0">
                  <a:pos x="268" y="34"/>
                </a:cxn>
                <a:cxn ang="0">
                  <a:pos x="276" y="28"/>
                </a:cxn>
                <a:cxn ang="0">
                  <a:pos x="279" y="22"/>
                </a:cxn>
                <a:cxn ang="0">
                  <a:pos x="285" y="17"/>
                </a:cxn>
                <a:cxn ang="0">
                  <a:pos x="285" y="8"/>
                </a:cxn>
                <a:cxn ang="0">
                  <a:pos x="282" y="3"/>
                </a:cxn>
                <a:cxn ang="0">
                  <a:pos x="276" y="0"/>
                </a:cxn>
                <a:cxn ang="0">
                  <a:pos x="274" y="0"/>
                </a:cxn>
                <a:cxn ang="0">
                  <a:pos x="265" y="5"/>
                </a:cxn>
                <a:cxn ang="0">
                  <a:pos x="246" y="17"/>
                </a:cxn>
                <a:cxn ang="0">
                  <a:pos x="224" y="37"/>
                </a:cxn>
                <a:cxn ang="0">
                  <a:pos x="197" y="65"/>
                </a:cxn>
                <a:cxn ang="0">
                  <a:pos x="167" y="99"/>
                </a:cxn>
                <a:cxn ang="0">
                  <a:pos x="137" y="141"/>
                </a:cxn>
                <a:cxn ang="0">
                  <a:pos x="104" y="192"/>
                </a:cxn>
                <a:cxn ang="0">
                  <a:pos x="76" y="249"/>
                </a:cxn>
                <a:cxn ang="0">
                  <a:pos x="38" y="354"/>
                </a:cxn>
                <a:cxn ang="0">
                  <a:pos x="14" y="456"/>
                </a:cxn>
                <a:cxn ang="0">
                  <a:pos x="3" y="552"/>
                </a:cxn>
                <a:cxn ang="0">
                  <a:pos x="0" y="637"/>
                </a:cxn>
                <a:cxn ang="0">
                  <a:pos x="3" y="702"/>
                </a:cxn>
                <a:cxn ang="0">
                  <a:pos x="8" y="779"/>
                </a:cxn>
                <a:cxn ang="0">
                  <a:pos x="22" y="864"/>
                </a:cxn>
                <a:cxn ang="0">
                  <a:pos x="46" y="949"/>
                </a:cxn>
                <a:cxn ang="0">
                  <a:pos x="79" y="1037"/>
                </a:cxn>
                <a:cxn ang="0">
                  <a:pos x="112" y="1099"/>
                </a:cxn>
                <a:cxn ang="0">
                  <a:pos x="148" y="1153"/>
                </a:cxn>
                <a:cxn ang="0">
                  <a:pos x="183" y="1198"/>
                </a:cxn>
                <a:cxn ang="0">
                  <a:pos x="216" y="1232"/>
                </a:cxn>
                <a:cxn ang="0">
                  <a:pos x="241" y="1255"/>
                </a:cxn>
                <a:cxn ang="0">
                  <a:pos x="263" y="1272"/>
                </a:cxn>
                <a:cxn ang="0">
                  <a:pos x="274" y="1278"/>
                </a:cxn>
                <a:cxn ang="0">
                  <a:pos x="279" y="1278"/>
                </a:cxn>
                <a:cxn ang="0">
                  <a:pos x="282" y="1275"/>
                </a:cxn>
                <a:cxn ang="0">
                  <a:pos x="285" y="1269"/>
                </a:cxn>
                <a:cxn ang="0">
                  <a:pos x="285" y="1263"/>
                </a:cxn>
              </a:cxnLst>
              <a:rect l="0" t="0" r="r" b="b"/>
              <a:pathLst>
                <a:path w="285" h="1278">
                  <a:moveTo>
                    <a:pt x="285" y="1263"/>
                  </a:moveTo>
                  <a:lnTo>
                    <a:pt x="285" y="1261"/>
                  </a:lnTo>
                  <a:lnTo>
                    <a:pt x="282" y="1258"/>
                  </a:lnTo>
                  <a:lnTo>
                    <a:pt x="282" y="1255"/>
                  </a:lnTo>
                  <a:lnTo>
                    <a:pt x="263" y="1235"/>
                  </a:lnTo>
                  <a:lnTo>
                    <a:pt x="211" y="1173"/>
                  </a:lnTo>
                  <a:lnTo>
                    <a:pt x="167" y="1102"/>
                  </a:lnTo>
                  <a:lnTo>
                    <a:pt x="134" y="1028"/>
                  </a:lnTo>
                  <a:lnTo>
                    <a:pt x="109" y="949"/>
                  </a:lnTo>
                  <a:lnTo>
                    <a:pt x="90" y="870"/>
                  </a:lnTo>
                  <a:lnTo>
                    <a:pt x="79" y="790"/>
                  </a:lnTo>
                  <a:lnTo>
                    <a:pt x="71" y="714"/>
                  </a:lnTo>
                  <a:lnTo>
                    <a:pt x="71" y="637"/>
                  </a:lnTo>
                  <a:lnTo>
                    <a:pt x="74" y="544"/>
                  </a:lnTo>
                  <a:lnTo>
                    <a:pt x="82" y="450"/>
                  </a:lnTo>
                  <a:lnTo>
                    <a:pt x="101" y="357"/>
                  </a:lnTo>
                  <a:lnTo>
                    <a:pt x="126" y="269"/>
                  </a:lnTo>
                  <a:lnTo>
                    <a:pt x="164" y="187"/>
                  </a:lnTo>
                  <a:lnTo>
                    <a:pt x="211" y="107"/>
                  </a:lnTo>
                  <a:lnTo>
                    <a:pt x="268" y="34"/>
                  </a:lnTo>
                  <a:lnTo>
                    <a:pt x="276" y="28"/>
                  </a:lnTo>
                  <a:lnTo>
                    <a:pt x="279" y="22"/>
                  </a:lnTo>
                  <a:lnTo>
                    <a:pt x="285" y="17"/>
                  </a:lnTo>
                  <a:lnTo>
                    <a:pt x="285" y="8"/>
                  </a:lnTo>
                  <a:lnTo>
                    <a:pt x="282" y="3"/>
                  </a:lnTo>
                  <a:lnTo>
                    <a:pt x="276" y="0"/>
                  </a:lnTo>
                  <a:lnTo>
                    <a:pt x="274" y="0"/>
                  </a:lnTo>
                  <a:lnTo>
                    <a:pt x="265" y="5"/>
                  </a:lnTo>
                  <a:lnTo>
                    <a:pt x="246" y="17"/>
                  </a:lnTo>
                  <a:lnTo>
                    <a:pt x="224" y="37"/>
                  </a:lnTo>
                  <a:lnTo>
                    <a:pt x="197" y="65"/>
                  </a:lnTo>
                  <a:lnTo>
                    <a:pt x="167" y="99"/>
                  </a:lnTo>
                  <a:lnTo>
                    <a:pt x="137" y="141"/>
                  </a:lnTo>
                  <a:lnTo>
                    <a:pt x="104" y="192"/>
                  </a:lnTo>
                  <a:lnTo>
                    <a:pt x="76" y="249"/>
                  </a:lnTo>
                  <a:lnTo>
                    <a:pt x="38" y="354"/>
                  </a:lnTo>
                  <a:lnTo>
                    <a:pt x="14" y="456"/>
                  </a:lnTo>
                  <a:lnTo>
                    <a:pt x="3" y="552"/>
                  </a:lnTo>
                  <a:lnTo>
                    <a:pt x="0" y="637"/>
                  </a:lnTo>
                  <a:lnTo>
                    <a:pt x="3" y="702"/>
                  </a:lnTo>
                  <a:lnTo>
                    <a:pt x="8" y="779"/>
                  </a:lnTo>
                  <a:lnTo>
                    <a:pt x="22" y="864"/>
                  </a:lnTo>
                  <a:lnTo>
                    <a:pt x="46" y="949"/>
                  </a:lnTo>
                  <a:lnTo>
                    <a:pt x="79" y="1037"/>
                  </a:lnTo>
                  <a:lnTo>
                    <a:pt x="112" y="1099"/>
                  </a:lnTo>
                  <a:lnTo>
                    <a:pt x="148" y="1153"/>
                  </a:lnTo>
                  <a:lnTo>
                    <a:pt x="183" y="1198"/>
                  </a:lnTo>
                  <a:lnTo>
                    <a:pt x="216" y="1232"/>
                  </a:lnTo>
                  <a:lnTo>
                    <a:pt x="241" y="1255"/>
                  </a:lnTo>
                  <a:lnTo>
                    <a:pt x="263" y="1272"/>
                  </a:lnTo>
                  <a:lnTo>
                    <a:pt x="274" y="1278"/>
                  </a:lnTo>
                  <a:lnTo>
                    <a:pt x="279" y="1278"/>
                  </a:lnTo>
                  <a:lnTo>
                    <a:pt x="282" y="1275"/>
                  </a:lnTo>
                  <a:lnTo>
                    <a:pt x="285" y="1269"/>
                  </a:lnTo>
                  <a:lnTo>
                    <a:pt x="285" y="12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45"/>
            <p:cNvSpPr>
              <a:spLocks/>
            </p:cNvSpPr>
            <p:nvPr/>
          </p:nvSpPr>
          <p:spPr bwMode="auto">
            <a:xfrm>
              <a:off x="2641" y="3346"/>
              <a:ext cx="49" cy="1278"/>
            </a:xfrm>
            <a:custGeom>
              <a:avLst/>
              <a:gdLst/>
              <a:ahLst/>
              <a:cxnLst>
                <a:cxn ang="0">
                  <a:pos x="49" y="42"/>
                </a:cxn>
                <a:cxn ang="0">
                  <a:pos x="49" y="28"/>
                </a:cxn>
                <a:cxn ang="0">
                  <a:pos x="46" y="22"/>
                </a:cxn>
                <a:cxn ang="0">
                  <a:pos x="46" y="14"/>
                </a:cxn>
                <a:cxn ang="0">
                  <a:pos x="38" y="5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1" y="5"/>
                </a:cxn>
                <a:cxn ang="0">
                  <a:pos x="5" y="8"/>
                </a:cxn>
                <a:cxn ang="0">
                  <a:pos x="2" y="14"/>
                </a:cxn>
                <a:cxn ang="0">
                  <a:pos x="0" y="22"/>
                </a:cxn>
                <a:cxn ang="0">
                  <a:pos x="0" y="1255"/>
                </a:cxn>
                <a:cxn ang="0">
                  <a:pos x="2" y="1263"/>
                </a:cxn>
                <a:cxn ang="0">
                  <a:pos x="5" y="1269"/>
                </a:cxn>
                <a:cxn ang="0">
                  <a:pos x="8" y="1272"/>
                </a:cxn>
                <a:cxn ang="0">
                  <a:pos x="24" y="1278"/>
                </a:cxn>
                <a:cxn ang="0">
                  <a:pos x="32" y="1275"/>
                </a:cxn>
                <a:cxn ang="0">
                  <a:pos x="43" y="1269"/>
                </a:cxn>
                <a:cxn ang="0">
                  <a:pos x="46" y="1263"/>
                </a:cxn>
                <a:cxn ang="0">
                  <a:pos x="46" y="1249"/>
                </a:cxn>
                <a:cxn ang="0">
                  <a:pos x="49" y="1241"/>
                </a:cxn>
                <a:cxn ang="0">
                  <a:pos x="49" y="1235"/>
                </a:cxn>
                <a:cxn ang="0">
                  <a:pos x="49" y="42"/>
                </a:cxn>
              </a:cxnLst>
              <a:rect l="0" t="0" r="r" b="b"/>
              <a:pathLst>
                <a:path w="49" h="1278">
                  <a:moveTo>
                    <a:pt x="49" y="42"/>
                  </a:moveTo>
                  <a:lnTo>
                    <a:pt x="49" y="28"/>
                  </a:lnTo>
                  <a:lnTo>
                    <a:pt x="46" y="22"/>
                  </a:lnTo>
                  <a:lnTo>
                    <a:pt x="46" y="14"/>
                  </a:lnTo>
                  <a:lnTo>
                    <a:pt x="38" y="5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1" y="5"/>
                  </a:lnTo>
                  <a:lnTo>
                    <a:pt x="5" y="8"/>
                  </a:lnTo>
                  <a:lnTo>
                    <a:pt x="2" y="14"/>
                  </a:lnTo>
                  <a:lnTo>
                    <a:pt x="0" y="22"/>
                  </a:lnTo>
                  <a:lnTo>
                    <a:pt x="0" y="1255"/>
                  </a:lnTo>
                  <a:lnTo>
                    <a:pt x="2" y="1263"/>
                  </a:lnTo>
                  <a:lnTo>
                    <a:pt x="5" y="1269"/>
                  </a:lnTo>
                  <a:lnTo>
                    <a:pt x="8" y="1272"/>
                  </a:lnTo>
                  <a:lnTo>
                    <a:pt x="24" y="1278"/>
                  </a:lnTo>
                  <a:lnTo>
                    <a:pt x="32" y="1275"/>
                  </a:lnTo>
                  <a:lnTo>
                    <a:pt x="43" y="1269"/>
                  </a:lnTo>
                  <a:lnTo>
                    <a:pt x="46" y="1263"/>
                  </a:lnTo>
                  <a:lnTo>
                    <a:pt x="46" y="1249"/>
                  </a:lnTo>
                  <a:lnTo>
                    <a:pt x="49" y="1241"/>
                  </a:lnTo>
                  <a:lnTo>
                    <a:pt x="49" y="1235"/>
                  </a:lnTo>
                  <a:lnTo>
                    <a:pt x="49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46"/>
            <p:cNvSpPr>
              <a:spLocks noEditPoints="1"/>
            </p:cNvSpPr>
            <p:nvPr/>
          </p:nvSpPr>
          <p:spPr bwMode="auto">
            <a:xfrm>
              <a:off x="2884" y="3453"/>
              <a:ext cx="518" cy="879"/>
            </a:xfrm>
            <a:custGeom>
              <a:avLst/>
              <a:gdLst/>
              <a:ahLst/>
              <a:cxnLst>
                <a:cxn ang="0">
                  <a:pos x="515" y="366"/>
                </a:cxn>
                <a:cxn ang="0">
                  <a:pos x="496" y="216"/>
                </a:cxn>
                <a:cxn ang="0">
                  <a:pos x="441" y="97"/>
                </a:cxn>
                <a:cxn ang="0">
                  <a:pos x="378" y="34"/>
                </a:cxn>
                <a:cxn ang="0">
                  <a:pos x="312" y="6"/>
                </a:cxn>
                <a:cxn ang="0">
                  <a:pos x="260" y="0"/>
                </a:cxn>
                <a:cxn ang="0">
                  <a:pos x="181" y="15"/>
                </a:cxn>
                <a:cxn ang="0">
                  <a:pos x="107" y="60"/>
                </a:cxn>
                <a:cxn ang="0">
                  <a:pos x="44" y="153"/>
                </a:cxn>
                <a:cxn ang="0">
                  <a:pos x="6" y="292"/>
                </a:cxn>
                <a:cxn ang="0">
                  <a:pos x="0" y="502"/>
                </a:cxn>
                <a:cxn ang="0">
                  <a:pos x="14" y="627"/>
                </a:cxn>
                <a:cxn ang="0">
                  <a:pos x="55" y="748"/>
                </a:cxn>
                <a:cxn ang="0">
                  <a:pos x="118" y="828"/>
                </a:cxn>
                <a:cxn ang="0">
                  <a:pos x="189" y="867"/>
                </a:cxn>
                <a:cxn ang="0">
                  <a:pos x="258" y="879"/>
                </a:cxn>
                <a:cxn ang="0">
                  <a:pos x="331" y="867"/>
                </a:cxn>
                <a:cxn ang="0">
                  <a:pos x="408" y="822"/>
                </a:cxn>
                <a:cxn ang="0">
                  <a:pos x="474" y="731"/>
                </a:cxn>
                <a:cxn ang="0">
                  <a:pos x="509" y="593"/>
                </a:cxn>
                <a:cxn ang="0">
                  <a:pos x="518" y="442"/>
                </a:cxn>
                <a:cxn ang="0">
                  <a:pos x="236" y="848"/>
                </a:cxn>
                <a:cxn ang="0">
                  <a:pos x="189" y="828"/>
                </a:cxn>
                <a:cxn ang="0">
                  <a:pos x="145" y="780"/>
                </a:cxn>
                <a:cxn ang="0">
                  <a:pos x="115" y="697"/>
                </a:cxn>
                <a:cxn ang="0">
                  <a:pos x="102" y="491"/>
                </a:cxn>
                <a:cxn ang="0">
                  <a:pos x="104" y="264"/>
                </a:cxn>
                <a:cxn ang="0">
                  <a:pos x="123" y="142"/>
                </a:cxn>
                <a:cxn ang="0">
                  <a:pos x="159" y="74"/>
                </a:cxn>
                <a:cxn ang="0">
                  <a:pos x="206" y="40"/>
                </a:cxn>
                <a:cxn ang="0">
                  <a:pos x="244" y="29"/>
                </a:cxn>
                <a:cxn ang="0">
                  <a:pos x="277" y="32"/>
                </a:cxn>
                <a:cxn ang="0">
                  <a:pos x="326" y="49"/>
                </a:cxn>
                <a:cxn ang="0">
                  <a:pos x="373" y="94"/>
                </a:cxn>
                <a:cxn ang="0">
                  <a:pos x="403" y="179"/>
                </a:cxn>
                <a:cxn ang="0">
                  <a:pos x="414" y="298"/>
                </a:cxn>
                <a:cxn ang="0">
                  <a:pos x="416" y="519"/>
                </a:cxn>
                <a:cxn ang="0">
                  <a:pos x="403" y="692"/>
                </a:cxn>
                <a:cxn ang="0">
                  <a:pos x="370" y="785"/>
                </a:cxn>
                <a:cxn ang="0">
                  <a:pos x="315" y="836"/>
                </a:cxn>
                <a:cxn ang="0">
                  <a:pos x="258" y="850"/>
                </a:cxn>
              </a:cxnLst>
              <a:rect l="0" t="0" r="r" b="b"/>
              <a:pathLst>
                <a:path w="518" h="879">
                  <a:moveTo>
                    <a:pt x="518" y="442"/>
                  </a:moveTo>
                  <a:lnTo>
                    <a:pt x="515" y="366"/>
                  </a:lnTo>
                  <a:lnTo>
                    <a:pt x="509" y="289"/>
                  </a:lnTo>
                  <a:lnTo>
                    <a:pt x="496" y="216"/>
                  </a:lnTo>
                  <a:lnTo>
                    <a:pt x="468" y="142"/>
                  </a:lnTo>
                  <a:lnTo>
                    <a:pt x="441" y="97"/>
                  </a:lnTo>
                  <a:lnTo>
                    <a:pt x="411" y="60"/>
                  </a:lnTo>
                  <a:lnTo>
                    <a:pt x="378" y="34"/>
                  </a:lnTo>
                  <a:lnTo>
                    <a:pt x="345" y="17"/>
                  </a:lnTo>
                  <a:lnTo>
                    <a:pt x="312" y="6"/>
                  </a:lnTo>
                  <a:lnTo>
                    <a:pt x="285" y="3"/>
                  </a:lnTo>
                  <a:lnTo>
                    <a:pt x="260" y="0"/>
                  </a:lnTo>
                  <a:lnTo>
                    <a:pt x="222" y="3"/>
                  </a:lnTo>
                  <a:lnTo>
                    <a:pt x="181" y="15"/>
                  </a:lnTo>
                  <a:lnTo>
                    <a:pt x="143" y="32"/>
                  </a:lnTo>
                  <a:lnTo>
                    <a:pt x="107" y="60"/>
                  </a:lnTo>
                  <a:lnTo>
                    <a:pt x="74" y="100"/>
                  </a:lnTo>
                  <a:lnTo>
                    <a:pt x="44" y="153"/>
                  </a:lnTo>
                  <a:lnTo>
                    <a:pt x="19" y="221"/>
                  </a:lnTo>
                  <a:lnTo>
                    <a:pt x="6" y="292"/>
                  </a:lnTo>
                  <a:lnTo>
                    <a:pt x="0" y="366"/>
                  </a:lnTo>
                  <a:lnTo>
                    <a:pt x="0" y="502"/>
                  </a:lnTo>
                  <a:lnTo>
                    <a:pt x="3" y="564"/>
                  </a:lnTo>
                  <a:lnTo>
                    <a:pt x="14" y="627"/>
                  </a:lnTo>
                  <a:lnTo>
                    <a:pt x="30" y="689"/>
                  </a:lnTo>
                  <a:lnTo>
                    <a:pt x="55" y="748"/>
                  </a:lnTo>
                  <a:lnTo>
                    <a:pt x="85" y="794"/>
                  </a:lnTo>
                  <a:lnTo>
                    <a:pt x="118" y="828"/>
                  </a:lnTo>
                  <a:lnTo>
                    <a:pt x="154" y="853"/>
                  </a:lnTo>
                  <a:lnTo>
                    <a:pt x="189" y="867"/>
                  </a:lnTo>
                  <a:lnTo>
                    <a:pt x="225" y="876"/>
                  </a:lnTo>
                  <a:lnTo>
                    <a:pt x="258" y="879"/>
                  </a:lnTo>
                  <a:lnTo>
                    <a:pt x="293" y="876"/>
                  </a:lnTo>
                  <a:lnTo>
                    <a:pt x="331" y="867"/>
                  </a:lnTo>
                  <a:lnTo>
                    <a:pt x="370" y="850"/>
                  </a:lnTo>
                  <a:lnTo>
                    <a:pt x="408" y="822"/>
                  </a:lnTo>
                  <a:lnTo>
                    <a:pt x="444" y="782"/>
                  </a:lnTo>
                  <a:lnTo>
                    <a:pt x="474" y="731"/>
                  </a:lnTo>
                  <a:lnTo>
                    <a:pt x="496" y="663"/>
                  </a:lnTo>
                  <a:lnTo>
                    <a:pt x="509" y="593"/>
                  </a:lnTo>
                  <a:lnTo>
                    <a:pt x="518" y="516"/>
                  </a:lnTo>
                  <a:lnTo>
                    <a:pt x="518" y="442"/>
                  </a:lnTo>
                  <a:close/>
                  <a:moveTo>
                    <a:pt x="258" y="850"/>
                  </a:moveTo>
                  <a:lnTo>
                    <a:pt x="236" y="848"/>
                  </a:lnTo>
                  <a:lnTo>
                    <a:pt x="211" y="842"/>
                  </a:lnTo>
                  <a:lnTo>
                    <a:pt x="189" y="828"/>
                  </a:lnTo>
                  <a:lnTo>
                    <a:pt x="164" y="808"/>
                  </a:lnTo>
                  <a:lnTo>
                    <a:pt x="145" y="780"/>
                  </a:lnTo>
                  <a:lnTo>
                    <a:pt x="126" y="743"/>
                  </a:lnTo>
                  <a:lnTo>
                    <a:pt x="115" y="697"/>
                  </a:lnTo>
                  <a:lnTo>
                    <a:pt x="107" y="632"/>
                  </a:lnTo>
                  <a:lnTo>
                    <a:pt x="102" y="491"/>
                  </a:lnTo>
                  <a:lnTo>
                    <a:pt x="102" y="343"/>
                  </a:lnTo>
                  <a:lnTo>
                    <a:pt x="104" y="264"/>
                  </a:lnTo>
                  <a:lnTo>
                    <a:pt x="112" y="193"/>
                  </a:lnTo>
                  <a:lnTo>
                    <a:pt x="123" y="142"/>
                  </a:lnTo>
                  <a:lnTo>
                    <a:pt x="140" y="102"/>
                  </a:lnTo>
                  <a:lnTo>
                    <a:pt x="159" y="74"/>
                  </a:lnTo>
                  <a:lnTo>
                    <a:pt x="181" y="54"/>
                  </a:lnTo>
                  <a:lnTo>
                    <a:pt x="206" y="40"/>
                  </a:lnTo>
                  <a:lnTo>
                    <a:pt x="225" y="32"/>
                  </a:lnTo>
                  <a:lnTo>
                    <a:pt x="244" y="29"/>
                  </a:lnTo>
                  <a:lnTo>
                    <a:pt x="258" y="29"/>
                  </a:lnTo>
                  <a:lnTo>
                    <a:pt x="277" y="32"/>
                  </a:lnTo>
                  <a:lnTo>
                    <a:pt x="301" y="37"/>
                  </a:lnTo>
                  <a:lnTo>
                    <a:pt x="326" y="49"/>
                  </a:lnTo>
                  <a:lnTo>
                    <a:pt x="348" y="66"/>
                  </a:lnTo>
                  <a:lnTo>
                    <a:pt x="373" y="94"/>
                  </a:lnTo>
                  <a:lnTo>
                    <a:pt x="389" y="131"/>
                  </a:lnTo>
                  <a:lnTo>
                    <a:pt x="403" y="179"/>
                  </a:lnTo>
                  <a:lnTo>
                    <a:pt x="411" y="236"/>
                  </a:lnTo>
                  <a:lnTo>
                    <a:pt x="414" y="298"/>
                  </a:lnTo>
                  <a:lnTo>
                    <a:pt x="416" y="363"/>
                  </a:lnTo>
                  <a:lnTo>
                    <a:pt x="416" y="519"/>
                  </a:lnTo>
                  <a:lnTo>
                    <a:pt x="411" y="607"/>
                  </a:lnTo>
                  <a:lnTo>
                    <a:pt x="403" y="692"/>
                  </a:lnTo>
                  <a:lnTo>
                    <a:pt x="389" y="746"/>
                  </a:lnTo>
                  <a:lnTo>
                    <a:pt x="370" y="785"/>
                  </a:lnTo>
                  <a:lnTo>
                    <a:pt x="345" y="816"/>
                  </a:lnTo>
                  <a:lnTo>
                    <a:pt x="315" y="836"/>
                  </a:lnTo>
                  <a:lnTo>
                    <a:pt x="288" y="848"/>
                  </a:lnTo>
                  <a:lnTo>
                    <a:pt x="258" y="8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47"/>
            <p:cNvSpPr>
              <a:spLocks/>
            </p:cNvSpPr>
            <p:nvPr/>
          </p:nvSpPr>
          <p:spPr bwMode="auto">
            <a:xfrm>
              <a:off x="3560" y="3453"/>
              <a:ext cx="408" cy="850"/>
            </a:xfrm>
            <a:custGeom>
              <a:avLst/>
              <a:gdLst/>
              <a:ahLst/>
              <a:cxnLst>
                <a:cxn ang="0">
                  <a:pos x="255" y="34"/>
                </a:cxn>
                <a:cxn ang="0">
                  <a:pos x="255" y="20"/>
                </a:cxn>
                <a:cxn ang="0">
                  <a:pos x="252" y="12"/>
                </a:cxn>
                <a:cxn ang="0">
                  <a:pos x="250" y="6"/>
                </a:cxn>
                <a:cxn ang="0">
                  <a:pos x="247" y="3"/>
                </a:cxn>
                <a:cxn ang="0">
                  <a:pos x="239" y="0"/>
                </a:cxn>
                <a:cxn ang="0">
                  <a:pos x="225" y="0"/>
                </a:cxn>
                <a:cxn ang="0">
                  <a:pos x="184" y="34"/>
                </a:cxn>
                <a:cxn ang="0">
                  <a:pos x="143" y="57"/>
                </a:cxn>
                <a:cxn ang="0">
                  <a:pos x="99" y="71"/>
                </a:cxn>
                <a:cxn ang="0">
                  <a:pos x="61" y="80"/>
                </a:cxn>
                <a:cxn ang="0">
                  <a:pos x="25" y="83"/>
                </a:cxn>
                <a:cxn ang="0">
                  <a:pos x="0" y="83"/>
                </a:cxn>
                <a:cxn ang="0">
                  <a:pos x="0" y="122"/>
                </a:cxn>
                <a:cxn ang="0">
                  <a:pos x="28" y="122"/>
                </a:cxn>
                <a:cxn ang="0">
                  <a:pos x="66" y="117"/>
                </a:cxn>
                <a:cxn ang="0">
                  <a:pos x="113" y="108"/>
                </a:cxn>
                <a:cxn ang="0">
                  <a:pos x="162" y="88"/>
                </a:cxn>
                <a:cxn ang="0">
                  <a:pos x="162" y="768"/>
                </a:cxn>
                <a:cxn ang="0">
                  <a:pos x="156" y="785"/>
                </a:cxn>
                <a:cxn ang="0">
                  <a:pos x="146" y="797"/>
                </a:cxn>
                <a:cxn ang="0">
                  <a:pos x="126" y="805"/>
                </a:cxn>
                <a:cxn ang="0">
                  <a:pos x="96" y="811"/>
                </a:cxn>
                <a:cxn ang="0">
                  <a:pos x="9" y="811"/>
                </a:cxn>
                <a:cxn ang="0">
                  <a:pos x="9" y="850"/>
                </a:cxn>
                <a:cxn ang="0">
                  <a:pos x="42" y="848"/>
                </a:cxn>
                <a:cxn ang="0">
                  <a:pos x="376" y="848"/>
                </a:cxn>
                <a:cxn ang="0">
                  <a:pos x="408" y="850"/>
                </a:cxn>
                <a:cxn ang="0">
                  <a:pos x="408" y="811"/>
                </a:cxn>
                <a:cxn ang="0">
                  <a:pos x="321" y="811"/>
                </a:cxn>
                <a:cxn ang="0">
                  <a:pos x="288" y="805"/>
                </a:cxn>
                <a:cxn ang="0">
                  <a:pos x="269" y="797"/>
                </a:cxn>
                <a:cxn ang="0">
                  <a:pos x="258" y="785"/>
                </a:cxn>
                <a:cxn ang="0">
                  <a:pos x="255" y="771"/>
                </a:cxn>
                <a:cxn ang="0">
                  <a:pos x="255" y="748"/>
                </a:cxn>
                <a:cxn ang="0">
                  <a:pos x="255" y="34"/>
                </a:cxn>
              </a:cxnLst>
              <a:rect l="0" t="0" r="r" b="b"/>
              <a:pathLst>
                <a:path w="408" h="850">
                  <a:moveTo>
                    <a:pt x="255" y="34"/>
                  </a:moveTo>
                  <a:lnTo>
                    <a:pt x="255" y="20"/>
                  </a:lnTo>
                  <a:lnTo>
                    <a:pt x="252" y="12"/>
                  </a:lnTo>
                  <a:lnTo>
                    <a:pt x="250" y="6"/>
                  </a:lnTo>
                  <a:lnTo>
                    <a:pt x="247" y="3"/>
                  </a:lnTo>
                  <a:lnTo>
                    <a:pt x="239" y="0"/>
                  </a:lnTo>
                  <a:lnTo>
                    <a:pt x="225" y="0"/>
                  </a:lnTo>
                  <a:lnTo>
                    <a:pt x="184" y="34"/>
                  </a:lnTo>
                  <a:lnTo>
                    <a:pt x="143" y="57"/>
                  </a:lnTo>
                  <a:lnTo>
                    <a:pt x="99" y="71"/>
                  </a:lnTo>
                  <a:lnTo>
                    <a:pt x="61" y="80"/>
                  </a:lnTo>
                  <a:lnTo>
                    <a:pt x="25" y="83"/>
                  </a:lnTo>
                  <a:lnTo>
                    <a:pt x="0" y="83"/>
                  </a:lnTo>
                  <a:lnTo>
                    <a:pt x="0" y="122"/>
                  </a:lnTo>
                  <a:lnTo>
                    <a:pt x="28" y="122"/>
                  </a:lnTo>
                  <a:lnTo>
                    <a:pt x="66" y="117"/>
                  </a:lnTo>
                  <a:lnTo>
                    <a:pt x="113" y="108"/>
                  </a:lnTo>
                  <a:lnTo>
                    <a:pt x="162" y="88"/>
                  </a:lnTo>
                  <a:lnTo>
                    <a:pt x="162" y="768"/>
                  </a:lnTo>
                  <a:lnTo>
                    <a:pt x="156" y="785"/>
                  </a:lnTo>
                  <a:lnTo>
                    <a:pt x="146" y="797"/>
                  </a:lnTo>
                  <a:lnTo>
                    <a:pt x="126" y="805"/>
                  </a:lnTo>
                  <a:lnTo>
                    <a:pt x="96" y="811"/>
                  </a:lnTo>
                  <a:lnTo>
                    <a:pt x="9" y="811"/>
                  </a:lnTo>
                  <a:lnTo>
                    <a:pt x="9" y="850"/>
                  </a:lnTo>
                  <a:lnTo>
                    <a:pt x="42" y="848"/>
                  </a:lnTo>
                  <a:lnTo>
                    <a:pt x="376" y="848"/>
                  </a:lnTo>
                  <a:lnTo>
                    <a:pt x="408" y="850"/>
                  </a:lnTo>
                  <a:lnTo>
                    <a:pt x="408" y="811"/>
                  </a:lnTo>
                  <a:lnTo>
                    <a:pt x="321" y="811"/>
                  </a:lnTo>
                  <a:lnTo>
                    <a:pt x="288" y="805"/>
                  </a:lnTo>
                  <a:lnTo>
                    <a:pt x="269" y="797"/>
                  </a:lnTo>
                  <a:lnTo>
                    <a:pt x="258" y="785"/>
                  </a:lnTo>
                  <a:lnTo>
                    <a:pt x="255" y="771"/>
                  </a:lnTo>
                  <a:lnTo>
                    <a:pt x="255" y="748"/>
                  </a:lnTo>
                  <a:lnTo>
                    <a:pt x="255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48"/>
            <p:cNvSpPr>
              <a:spLocks/>
            </p:cNvSpPr>
            <p:nvPr/>
          </p:nvSpPr>
          <p:spPr bwMode="auto">
            <a:xfrm>
              <a:off x="4135" y="3346"/>
              <a:ext cx="274" cy="1278"/>
            </a:xfrm>
            <a:custGeom>
              <a:avLst/>
              <a:gdLst/>
              <a:ahLst/>
              <a:cxnLst>
                <a:cxn ang="0">
                  <a:pos x="269" y="663"/>
                </a:cxn>
                <a:cxn ang="0">
                  <a:pos x="271" y="654"/>
                </a:cxn>
                <a:cxn ang="0">
                  <a:pos x="274" y="649"/>
                </a:cxn>
                <a:cxn ang="0">
                  <a:pos x="274" y="629"/>
                </a:cxn>
                <a:cxn ang="0">
                  <a:pos x="271" y="623"/>
                </a:cxn>
                <a:cxn ang="0">
                  <a:pos x="269" y="615"/>
                </a:cxn>
                <a:cxn ang="0">
                  <a:pos x="52" y="28"/>
                </a:cxn>
                <a:cxn ang="0">
                  <a:pos x="50" y="20"/>
                </a:cxn>
                <a:cxn ang="0">
                  <a:pos x="44" y="8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7" y="3"/>
                </a:cxn>
                <a:cxn ang="0">
                  <a:pos x="9" y="8"/>
                </a:cxn>
                <a:cxn ang="0">
                  <a:pos x="3" y="17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3" y="39"/>
                </a:cxn>
                <a:cxn ang="0">
                  <a:pos x="6" y="48"/>
                </a:cxn>
                <a:cxn ang="0">
                  <a:pos x="225" y="637"/>
                </a:cxn>
                <a:cxn ang="0">
                  <a:pos x="6" y="1227"/>
                </a:cxn>
                <a:cxn ang="0">
                  <a:pos x="3" y="1235"/>
                </a:cxn>
                <a:cxn ang="0">
                  <a:pos x="3" y="1241"/>
                </a:cxn>
                <a:cxn ang="0">
                  <a:pos x="0" y="1246"/>
                </a:cxn>
                <a:cxn ang="0">
                  <a:pos x="0" y="1252"/>
                </a:cxn>
                <a:cxn ang="0">
                  <a:pos x="3" y="1261"/>
                </a:cxn>
                <a:cxn ang="0">
                  <a:pos x="9" y="1269"/>
                </a:cxn>
                <a:cxn ang="0">
                  <a:pos x="17" y="1275"/>
                </a:cxn>
                <a:cxn ang="0">
                  <a:pos x="25" y="1278"/>
                </a:cxn>
                <a:cxn ang="0">
                  <a:pos x="41" y="1272"/>
                </a:cxn>
                <a:cxn ang="0">
                  <a:pos x="44" y="1266"/>
                </a:cxn>
                <a:cxn ang="0">
                  <a:pos x="50" y="1258"/>
                </a:cxn>
                <a:cxn ang="0">
                  <a:pos x="52" y="1252"/>
                </a:cxn>
                <a:cxn ang="0">
                  <a:pos x="269" y="663"/>
                </a:cxn>
              </a:cxnLst>
              <a:rect l="0" t="0" r="r" b="b"/>
              <a:pathLst>
                <a:path w="274" h="1278">
                  <a:moveTo>
                    <a:pt x="269" y="663"/>
                  </a:moveTo>
                  <a:lnTo>
                    <a:pt x="271" y="654"/>
                  </a:lnTo>
                  <a:lnTo>
                    <a:pt x="274" y="64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9" y="615"/>
                  </a:lnTo>
                  <a:lnTo>
                    <a:pt x="52" y="28"/>
                  </a:lnTo>
                  <a:lnTo>
                    <a:pt x="50" y="20"/>
                  </a:lnTo>
                  <a:lnTo>
                    <a:pt x="44" y="8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9" y="8"/>
                  </a:lnTo>
                  <a:lnTo>
                    <a:pt x="3" y="1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6" y="48"/>
                  </a:lnTo>
                  <a:lnTo>
                    <a:pt x="225" y="637"/>
                  </a:lnTo>
                  <a:lnTo>
                    <a:pt x="6" y="1227"/>
                  </a:lnTo>
                  <a:lnTo>
                    <a:pt x="3" y="1235"/>
                  </a:lnTo>
                  <a:lnTo>
                    <a:pt x="3" y="1241"/>
                  </a:lnTo>
                  <a:lnTo>
                    <a:pt x="0" y="1246"/>
                  </a:lnTo>
                  <a:lnTo>
                    <a:pt x="0" y="1252"/>
                  </a:lnTo>
                  <a:lnTo>
                    <a:pt x="3" y="1261"/>
                  </a:lnTo>
                  <a:lnTo>
                    <a:pt x="9" y="1269"/>
                  </a:lnTo>
                  <a:lnTo>
                    <a:pt x="17" y="1275"/>
                  </a:lnTo>
                  <a:lnTo>
                    <a:pt x="25" y="1278"/>
                  </a:lnTo>
                  <a:lnTo>
                    <a:pt x="41" y="1272"/>
                  </a:lnTo>
                  <a:lnTo>
                    <a:pt x="44" y="1266"/>
                  </a:lnTo>
                  <a:lnTo>
                    <a:pt x="50" y="1258"/>
                  </a:lnTo>
                  <a:lnTo>
                    <a:pt x="52" y="1252"/>
                  </a:lnTo>
                  <a:lnTo>
                    <a:pt x="269" y="6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49"/>
            <p:cNvSpPr>
              <a:spLocks/>
            </p:cNvSpPr>
            <p:nvPr/>
          </p:nvSpPr>
          <p:spPr bwMode="auto">
            <a:xfrm>
              <a:off x="4924" y="3958"/>
              <a:ext cx="755" cy="51"/>
            </a:xfrm>
            <a:custGeom>
              <a:avLst/>
              <a:gdLst/>
              <a:ahLst/>
              <a:cxnLst>
                <a:cxn ang="0">
                  <a:pos x="714" y="51"/>
                </a:cxn>
                <a:cxn ang="0">
                  <a:pos x="734" y="51"/>
                </a:cxn>
                <a:cxn ang="0">
                  <a:pos x="742" y="48"/>
                </a:cxn>
                <a:cxn ang="0">
                  <a:pos x="747" y="45"/>
                </a:cxn>
                <a:cxn ang="0">
                  <a:pos x="750" y="42"/>
                </a:cxn>
                <a:cxn ang="0">
                  <a:pos x="755" y="25"/>
                </a:cxn>
                <a:cxn ang="0">
                  <a:pos x="753" y="17"/>
                </a:cxn>
                <a:cxn ang="0">
                  <a:pos x="750" y="11"/>
                </a:cxn>
                <a:cxn ang="0">
                  <a:pos x="742" y="3"/>
                </a:cxn>
                <a:cxn ang="0">
                  <a:pos x="728" y="3"/>
                </a:cxn>
                <a:cxn ang="0">
                  <a:pos x="720" y="0"/>
                </a:cxn>
                <a:cxn ang="0">
                  <a:pos x="27" y="0"/>
                </a:cxn>
                <a:cxn ang="0">
                  <a:pos x="22" y="3"/>
                </a:cxn>
                <a:cxn ang="0">
                  <a:pos x="14" y="3"/>
                </a:cxn>
                <a:cxn ang="0">
                  <a:pos x="5" y="11"/>
                </a:cxn>
                <a:cxn ang="0">
                  <a:pos x="3" y="17"/>
                </a:cxn>
                <a:cxn ang="0">
                  <a:pos x="0" y="25"/>
                </a:cxn>
                <a:cxn ang="0">
                  <a:pos x="3" y="34"/>
                </a:cxn>
                <a:cxn ang="0">
                  <a:pos x="8" y="45"/>
                </a:cxn>
                <a:cxn ang="0">
                  <a:pos x="14" y="48"/>
                </a:cxn>
                <a:cxn ang="0">
                  <a:pos x="22" y="51"/>
                </a:cxn>
                <a:cxn ang="0">
                  <a:pos x="41" y="51"/>
                </a:cxn>
                <a:cxn ang="0">
                  <a:pos x="714" y="51"/>
                </a:cxn>
              </a:cxnLst>
              <a:rect l="0" t="0" r="r" b="b"/>
              <a:pathLst>
                <a:path w="755" h="51">
                  <a:moveTo>
                    <a:pt x="714" y="51"/>
                  </a:moveTo>
                  <a:lnTo>
                    <a:pt x="734" y="51"/>
                  </a:lnTo>
                  <a:lnTo>
                    <a:pt x="742" y="48"/>
                  </a:lnTo>
                  <a:lnTo>
                    <a:pt x="747" y="45"/>
                  </a:lnTo>
                  <a:lnTo>
                    <a:pt x="750" y="42"/>
                  </a:lnTo>
                  <a:lnTo>
                    <a:pt x="755" y="25"/>
                  </a:lnTo>
                  <a:lnTo>
                    <a:pt x="753" y="17"/>
                  </a:lnTo>
                  <a:lnTo>
                    <a:pt x="750" y="11"/>
                  </a:lnTo>
                  <a:lnTo>
                    <a:pt x="742" y="3"/>
                  </a:lnTo>
                  <a:lnTo>
                    <a:pt x="728" y="3"/>
                  </a:lnTo>
                  <a:lnTo>
                    <a:pt x="720" y="0"/>
                  </a:lnTo>
                  <a:lnTo>
                    <a:pt x="27" y="0"/>
                  </a:lnTo>
                  <a:lnTo>
                    <a:pt x="22" y="3"/>
                  </a:lnTo>
                  <a:lnTo>
                    <a:pt x="14" y="3"/>
                  </a:lnTo>
                  <a:lnTo>
                    <a:pt x="5" y="11"/>
                  </a:lnTo>
                  <a:lnTo>
                    <a:pt x="3" y="17"/>
                  </a:lnTo>
                  <a:lnTo>
                    <a:pt x="0" y="25"/>
                  </a:lnTo>
                  <a:lnTo>
                    <a:pt x="3" y="34"/>
                  </a:lnTo>
                  <a:lnTo>
                    <a:pt x="8" y="45"/>
                  </a:lnTo>
                  <a:lnTo>
                    <a:pt x="14" y="48"/>
                  </a:lnTo>
                  <a:lnTo>
                    <a:pt x="22" y="51"/>
                  </a:lnTo>
                  <a:lnTo>
                    <a:pt x="41" y="51"/>
                  </a:lnTo>
                  <a:lnTo>
                    <a:pt x="714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0"/>
            <p:cNvSpPr>
              <a:spLocks/>
            </p:cNvSpPr>
            <p:nvPr/>
          </p:nvSpPr>
          <p:spPr bwMode="auto">
            <a:xfrm>
              <a:off x="6202" y="3346"/>
              <a:ext cx="50" cy="1278"/>
            </a:xfrm>
            <a:custGeom>
              <a:avLst/>
              <a:gdLst/>
              <a:ahLst/>
              <a:cxnLst>
                <a:cxn ang="0">
                  <a:pos x="50" y="42"/>
                </a:cxn>
                <a:cxn ang="0">
                  <a:pos x="50" y="28"/>
                </a:cxn>
                <a:cxn ang="0">
                  <a:pos x="47" y="22"/>
                </a:cxn>
                <a:cxn ang="0">
                  <a:pos x="47" y="14"/>
                </a:cxn>
                <a:cxn ang="0">
                  <a:pos x="39" y="5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7" y="0"/>
                </a:cxn>
                <a:cxn ang="0">
                  <a:pos x="11" y="5"/>
                </a:cxn>
                <a:cxn ang="0">
                  <a:pos x="6" y="8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0" y="1255"/>
                </a:cxn>
                <a:cxn ang="0">
                  <a:pos x="3" y="1263"/>
                </a:cxn>
                <a:cxn ang="0">
                  <a:pos x="6" y="1269"/>
                </a:cxn>
                <a:cxn ang="0">
                  <a:pos x="9" y="1272"/>
                </a:cxn>
                <a:cxn ang="0">
                  <a:pos x="25" y="1278"/>
                </a:cxn>
                <a:cxn ang="0">
                  <a:pos x="33" y="1275"/>
                </a:cxn>
                <a:cxn ang="0">
                  <a:pos x="44" y="1269"/>
                </a:cxn>
                <a:cxn ang="0">
                  <a:pos x="47" y="1263"/>
                </a:cxn>
                <a:cxn ang="0">
                  <a:pos x="47" y="1249"/>
                </a:cxn>
                <a:cxn ang="0">
                  <a:pos x="50" y="1241"/>
                </a:cxn>
                <a:cxn ang="0">
                  <a:pos x="50" y="1235"/>
                </a:cxn>
                <a:cxn ang="0">
                  <a:pos x="50" y="42"/>
                </a:cxn>
              </a:cxnLst>
              <a:rect l="0" t="0" r="r" b="b"/>
              <a:pathLst>
                <a:path w="50" h="1278">
                  <a:moveTo>
                    <a:pt x="50" y="42"/>
                  </a:moveTo>
                  <a:lnTo>
                    <a:pt x="50" y="28"/>
                  </a:lnTo>
                  <a:lnTo>
                    <a:pt x="47" y="22"/>
                  </a:lnTo>
                  <a:lnTo>
                    <a:pt x="47" y="14"/>
                  </a:lnTo>
                  <a:lnTo>
                    <a:pt x="39" y="5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1" y="5"/>
                  </a:lnTo>
                  <a:lnTo>
                    <a:pt x="6" y="8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1255"/>
                  </a:lnTo>
                  <a:lnTo>
                    <a:pt x="3" y="1263"/>
                  </a:lnTo>
                  <a:lnTo>
                    <a:pt x="6" y="1269"/>
                  </a:lnTo>
                  <a:lnTo>
                    <a:pt x="9" y="1272"/>
                  </a:lnTo>
                  <a:lnTo>
                    <a:pt x="25" y="1278"/>
                  </a:lnTo>
                  <a:lnTo>
                    <a:pt x="33" y="1275"/>
                  </a:lnTo>
                  <a:lnTo>
                    <a:pt x="44" y="1269"/>
                  </a:lnTo>
                  <a:lnTo>
                    <a:pt x="47" y="1263"/>
                  </a:lnTo>
                  <a:lnTo>
                    <a:pt x="47" y="1249"/>
                  </a:lnTo>
                  <a:lnTo>
                    <a:pt x="50" y="1241"/>
                  </a:lnTo>
                  <a:lnTo>
                    <a:pt x="50" y="1235"/>
                  </a:lnTo>
                  <a:lnTo>
                    <a:pt x="50" y="4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1"/>
            <p:cNvSpPr>
              <a:spLocks/>
            </p:cNvSpPr>
            <p:nvPr/>
          </p:nvSpPr>
          <p:spPr bwMode="auto">
            <a:xfrm>
              <a:off x="6506" y="3453"/>
              <a:ext cx="408" cy="850"/>
            </a:xfrm>
            <a:custGeom>
              <a:avLst/>
              <a:gdLst/>
              <a:ahLst/>
              <a:cxnLst>
                <a:cxn ang="0">
                  <a:pos x="252" y="34"/>
                </a:cxn>
                <a:cxn ang="0">
                  <a:pos x="252" y="12"/>
                </a:cxn>
                <a:cxn ang="0">
                  <a:pos x="249" y="6"/>
                </a:cxn>
                <a:cxn ang="0">
                  <a:pos x="244" y="3"/>
                </a:cxn>
                <a:cxn ang="0">
                  <a:pos x="236" y="0"/>
                </a:cxn>
                <a:cxn ang="0">
                  <a:pos x="225" y="0"/>
                </a:cxn>
                <a:cxn ang="0">
                  <a:pos x="184" y="34"/>
                </a:cxn>
                <a:cxn ang="0">
                  <a:pos x="143" y="57"/>
                </a:cxn>
                <a:cxn ang="0">
                  <a:pos x="99" y="71"/>
                </a:cxn>
                <a:cxn ang="0">
                  <a:pos x="60" y="80"/>
                </a:cxn>
                <a:cxn ang="0">
                  <a:pos x="25" y="83"/>
                </a:cxn>
                <a:cxn ang="0">
                  <a:pos x="0" y="83"/>
                </a:cxn>
                <a:cxn ang="0">
                  <a:pos x="0" y="122"/>
                </a:cxn>
                <a:cxn ang="0">
                  <a:pos x="28" y="122"/>
                </a:cxn>
                <a:cxn ang="0">
                  <a:pos x="66" y="117"/>
                </a:cxn>
                <a:cxn ang="0">
                  <a:pos x="112" y="108"/>
                </a:cxn>
                <a:cxn ang="0">
                  <a:pos x="162" y="88"/>
                </a:cxn>
                <a:cxn ang="0">
                  <a:pos x="162" y="768"/>
                </a:cxn>
                <a:cxn ang="0">
                  <a:pos x="156" y="785"/>
                </a:cxn>
                <a:cxn ang="0">
                  <a:pos x="145" y="797"/>
                </a:cxn>
                <a:cxn ang="0">
                  <a:pos x="126" y="805"/>
                </a:cxn>
                <a:cxn ang="0">
                  <a:pos x="93" y="811"/>
                </a:cxn>
                <a:cxn ang="0">
                  <a:pos x="8" y="811"/>
                </a:cxn>
                <a:cxn ang="0">
                  <a:pos x="8" y="850"/>
                </a:cxn>
                <a:cxn ang="0">
                  <a:pos x="41" y="848"/>
                </a:cxn>
                <a:cxn ang="0">
                  <a:pos x="375" y="848"/>
                </a:cxn>
                <a:cxn ang="0">
                  <a:pos x="408" y="850"/>
                </a:cxn>
                <a:cxn ang="0">
                  <a:pos x="408" y="811"/>
                </a:cxn>
                <a:cxn ang="0">
                  <a:pos x="321" y="811"/>
                </a:cxn>
                <a:cxn ang="0">
                  <a:pos x="288" y="805"/>
                </a:cxn>
                <a:cxn ang="0">
                  <a:pos x="269" y="797"/>
                </a:cxn>
                <a:cxn ang="0">
                  <a:pos x="258" y="785"/>
                </a:cxn>
                <a:cxn ang="0">
                  <a:pos x="255" y="771"/>
                </a:cxn>
                <a:cxn ang="0">
                  <a:pos x="252" y="748"/>
                </a:cxn>
                <a:cxn ang="0">
                  <a:pos x="252" y="34"/>
                </a:cxn>
              </a:cxnLst>
              <a:rect l="0" t="0" r="r" b="b"/>
              <a:pathLst>
                <a:path w="408" h="850">
                  <a:moveTo>
                    <a:pt x="252" y="34"/>
                  </a:moveTo>
                  <a:lnTo>
                    <a:pt x="252" y="12"/>
                  </a:lnTo>
                  <a:lnTo>
                    <a:pt x="249" y="6"/>
                  </a:lnTo>
                  <a:lnTo>
                    <a:pt x="244" y="3"/>
                  </a:lnTo>
                  <a:lnTo>
                    <a:pt x="236" y="0"/>
                  </a:lnTo>
                  <a:lnTo>
                    <a:pt x="225" y="0"/>
                  </a:lnTo>
                  <a:lnTo>
                    <a:pt x="184" y="34"/>
                  </a:lnTo>
                  <a:lnTo>
                    <a:pt x="143" y="57"/>
                  </a:lnTo>
                  <a:lnTo>
                    <a:pt x="99" y="71"/>
                  </a:lnTo>
                  <a:lnTo>
                    <a:pt x="60" y="80"/>
                  </a:lnTo>
                  <a:lnTo>
                    <a:pt x="25" y="83"/>
                  </a:lnTo>
                  <a:lnTo>
                    <a:pt x="0" y="83"/>
                  </a:lnTo>
                  <a:lnTo>
                    <a:pt x="0" y="122"/>
                  </a:lnTo>
                  <a:lnTo>
                    <a:pt x="28" y="122"/>
                  </a:lnTo>
                  <a:lnTo>
                    <a:pt x="66" y="117"/>
                  </a:lnTo>
                  <a:lnTo>
                    <a:pt x="112" y="108"/>
                  </a:lnTo>
                  <a:lnTo>
                    <a:pt x="162" y="88"/>
                  </a:lnTo>
                  <a:lnTo>
                    <a:pt x="162" y="768"/>
                  </a:lnTo>
                  <a:lnTo>
                    <a:pt x="156" y="785"/>
                  </a:lnTo>
                  <a:lnTo>
                    <a:pt x="145" y="797"/>
                  </a:lnTo>
                  <a:lnTo>
                    <a:pt x="126" y="805"/>
                  </a:lnTo>
                  <a:lnTo>
                    <a:pt x="93" y="811"/>
                  </a:lnTo>
                  <a:lnTo>
                    <a:pt x="8" y="811"/>
                  </a:lnTo>
                  <a:lnTo>
                    <a:pt x="8" y="850"/>
                  </a:lnTo>
                  <a:lnTo>
                    <a:pt x="41" y="848"/>
                  </a:lnTo>
                  <a:lnTo>
                    <a:pt x="375" y="848"/>
                  </a:lnTo>
                  <a:lnTo>
                    <a:pt x="408" y="850"/>
                  </a:lnTo>
                  <a:lnTo>
                    <a:pt x="408" y="811"/>
                  </a:lnTo>
                  <a:lnTo>
                    <a:pt x="321" y="811"/>
                  </a:lnTo>
                  <a:lnTo>
                    <a:pt x="288" y="805"/>
                  </a:lnTo>
                  <a:lnTo>
                    <a:pt x="269" y="797"/>
                  </a:lnTo>
                  <a:lnTo>
                    <a:pt x="258" y="785"/>
                  </a:lnTo>
                  <a:lnTo>
                    <a:pt x="255" y="771"/>
                  </a:lnTo>
                  <a:lnTo>
                    <a:pt x="252" y="748"/>
                  </a:lnTo>
                  <a:lnTo>
                    <a:pt x="252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52"/>
            <p:cNvSpPr>
              <a:spLocks noEditPoints="1"/>
            </p:cNvSpPr>
            <p:nvPr/>
          </p:nvSpPr>
          <p:spPr bwMode="auto">
            <a:xfrm>
              <a:off x="7062" y="3453"/>
              <a:ext cx="517" cy="879"/>
            </a:xfrm>
            <a:custGeom>
              <a:avLst/>
              <a:gdLst/>
              <a:ahLst/>
              <a:cxnLst>
                <a:cxn ang="0">
                  <a:pos x="517" y="366"/>
                </a:cxn>
                <a:cxn ang="0">
                  <a:pos x="496" y="216"/>
                </a:cxn>
                <a:cxn ang="0">
                  <a:pos x="441" y="97"/>
                </a:cxn>
                <a:cxn ang="0">
                  <a:pos x="378" y="34"/>
                </a:cxn>
                <a:cxn ang="0">
                  <a:pos x="315" y="6"/>
                </a:cxn>
                <a:cxn ang="0">
                  <a:pos x="260" y="0"/>
                </a:cxn>
                <a:cxn ang="0">
                  <a:pos x="183" y="15"/>
                </a:cxn>
                <a:cxn ang="0">
                  <a:pos x="107" y="60"/>
                </a:cxn>
                <a:cxn ang="0">
                  <a:pos x="44" y="153"/>
                </a:cxn>
                <a:cxn ang="0">
                  <a:pos x="8" y="292"/>
                </a:cxn>
                <a:cxn ang="0">
                  <a:pos x="0" y="502"/>
                </a:cxn>
                <a:cxn ang="0">
                  <a:pos x="14" y="627"/>
                </a:cxn>
                <a:cxn ang="0">
                  <a:pos x="55" y="748"/>
                </a:cxn>
                <a:cxn ang="0">
                  <a:pos x="118" y="828"/>
                </a:cxn>
                <a:cxn ang="0">
                  <a:pos x="192" y="867"/>
                </a:cxn>
                <a:cxn ang="0">
                  <a:pos x="257" y="879"/>
                </a:cxn>
                <a:cxn ang="0">
                  <a:pos x="331" y="867"/>
                </a:cxn>
                <a:cxn ang="0">
                  <a:pos x="408" y="822"/>
                </a:cxn>
                <a:cxn ang="0">
                  <a:pos x="474" y="731"/>
                </a:cxn>
                <a:cxn ang="0">
                  <a:pos x="509" y="593"/>
                </a:cxn>
                <a:cxn ang="0">
                  <a:pos x="517" y="442"/>
                </a:cxn>
                <a:cxn ang="0">
                  <a:pos x="235" y="848"/>
                </a:cxn>
                <a:cxn ang="0">
                  <a:pos x="189" y="828"/>
                </a:cxn>
                <a:cxn ang="0">
                  <a:pos x="145" y="780"/>
                </a:cxn>
                <a:cxn ang="0">
                  <a:pos x="115" y="697"/>
                </a:cxn>
                <a:cxn ang="0">
                  <a:pos x="101" y="491"/>
                </a:cxn>
                <a:cxn ang="0">
                  <a:pos x="104" y="264"/>
                </a:cxn>
                <a:cxn ang="0">
                  <a:pos x="123" y="142"/>
                </a:cxn>
                <a:cxn ang="0">
                  <a:pos x="161" y="74"/>
                </a:cxn>
                <a:cxn ang="0">
                  <a:pos x="205" y="40"/>
                </a:cxn>
                <a:cxn ang="0">
                  <a:pos x="244" y="29"/>
                </a:cxn>
                <a:cxn ang="0">
                  <a:pos x="276" y="32"/>
                </a:cxn>
                <a:cxn ang="0">
                  <a:pos x="326" y="49"/>
                </a:cxn>
                <a:cxn ang="0">
                  <a:pos x="372" y="94"/>
                </a:cxn>
                <a:cxn ang="0">
                  <a:pos x="402" y="179"/>
                </a:cxn>
                <a:cxn ang="0">
                  <a:pos x="413" y="298"/>
                </a:cxn>
                <a:cxn ang="0">
                  <a:pos x="416" y="519"/>
                </a:cxn>
                <a:cxn ang="0">
                  <a:pos x="402" y="692"/>
                </a:cxn>
                <a:cxn ang="0">
                  <a:pos x="370" y="785"/>
                </a:cxn>
                <a:cxn ang="0">
                  <a:pos x="315" y="836"/>
                </a:cxn>
                <a:cxn ang="0">
                  <a:pos x="257" y="850"/>
                </a:cxn>
              </a:cxnLst>
              <a:rect l="0" t="0" r="r" b="b"/>
              <a:pathLst>
                <a:path w="517" h="879">
                  <a:moveTo>
                    <a:pt x="517" y="442"/>
                  </a:moveTo>
                  <a:lnTo>
                    <a:pt x="517" y="366"/>
                  </a:lnTo>
                  <a:lnTo>
                    <a:pt x="509" y="289"/>
                  </a:lnTo>
                  <a:lnTo>
                    <a:pt x="496" y="216"/>
                  </a:lnTo>
                  <a:lnTo>
                    <a:pt x="468" y="142"/>
                  </a:lnTo>
                  <a:lnTo>
                    <a:pt x="441" y="97"/>
                  </a:lnTo>
                  <a:lnTo>
                    <a:pt x="411" y="60"/>
                  </a:lnTo>
                  <a:lnTo>
                    <a:pt x="378" y="34"/>
                  </a:lnTo>
                  <a:lnTo>
                    <a:pt x="345" y="17"/>
                  </a:lnTo>
                  <a:lnTo>
                    <a:pt x="315" y="6"/>
                  </a:lnTo>
                  <a:lnTo>
                    <a:pt x="285" y="3"/>
                  </a:lnTo>
                  <a:lnTo>
                    <a:pt x="260" y="0"/>
                  </a:lnTo>
                  <a:lnTo>
                    <a:pt x="222" y="3"/>
                  </a:lnTo>
                  <a:lnTo>
                    <a:pt x="183" y="15"/>
                  </a:lnTo>
                  <a:lnTo>
                    <a:pt x="142" y="32"/>
                  </a:lnTo>
                  <a:lnTo>
                    <a:pt x="107" y="60"/>
                  </a:lnTo>
                  <a:lnTo>
                    <a:pt x="74" y="100"/>
                  </a:lnTo>
                  <a:lnTo>
                    <a:pt x="44" y="153"/>
                  </a:lnTo>
                  <a:lnTo>
                    <a:pt x="22" y="221"/>
                  </a:lnTo>
                  <a:lnTo>
                    <a:pt x="8" y="292"/>
                  </a:lnTo>
                  <a:lnTo>
                    <a:pt x="0" y="366"/>
                  </a:lnTo>
                  <a:lnTo>
                    <a:pt x="0" y="502"/>
                  </a:lnTo>
                  <a:lnTo>
                    <a:pt x="5" y="564"/>
                  </a:lnTo>
                  <a:lnTo>
                    <a:pt x="14" y="627"/>
                  </a:lnTo>
                  <a:lnTo>
                    <a:pt x="30" y="689"/>
                  </a:lnTo>
                  <a:lnTo>
                    <a:pt x="55" y="748"/>
                  </a:lnTo>
                  <a:lnTo>
                    <a:pt x="85" y="794"/>
                  </a:lnTo>
                  <a:lnTo>
                    <a:pt x="118" y="828"/>
                  </a:lnTo>
                  <a:lnTo>
                    <a:pt x="153" y="853"/>
                  </a:lnTo>
                  <a:lnTo>
                    <a:pt x="192" y="867"/>
                  </a:lnTo>
                  <a:lnTo>
                    <a:pt x="227" y="876"/>
                  </a:lnTo>
                  <a:lnTo>
                    <a:pt x="257" y="879"/>
                  </a:lnTo>
                  <a:lnTo>
                    <a:pt x="293" y="876"/>
                  </a:lnTo>
                  <a:lnTo>
                    <a:pt x="331" y="867"/>
                  </a:lnTo>
                  <a:lnTo>
                    <a:pt x="370" y="850"/>
                  </a:lnTo>
                  <a:lnTo>
                    <a:pt x="408" y="822"/>
                  </a:lnTo>
                  <a:lnTo>
                    <a:pt x="443" y="782"/>
                  </a:lnTo>
                  <a:lnTo>
                    <a:pt x="474" y="731"/>
                  </a:lnTo>
                  <a:lnTo>
                    <a:pt x="498" y="663"/>
                  </a:lnTo>
                  <a:lnTo>
                    <a:pt x="509" y="593"/>
                  </a:lnTo>
                  <a:lnTo>
                    <a:pt x="517" y="516"/>
                  </a:lnTo>
                  <a:lnTo>
                    <a:pt x="517" y="442"/>
                  </a:lnTo>
                  <a:close/>
                  <a:moveTo>
                    <a:pt x="257" y="850"/>
                  </a:moveTo>
                  <a:lnTo>
                    <a:pt x="235" y="848"/>
                  </a:lnTo>
                  <a:lnTo>
                    <a:pt x="214" y="842"/>
                  </a:lnTo>
                  <a:lnTo>
                    <a:pt x="189" y="828"/>
                  </a:lnTo>
                  <a:lnTo>
                    <a:pt x="164" y="808"/>
                  </a:lnTo>
                  <a:lnTo>
                    <a:pt x="145" y="780"/>
                  </a:lnTo>
                  <a:lnTo>
                    <a:pt x="129" y="743"/>
                  </a:lnTo>
                  <a:lnTo>
                    <a:pt x="115" y="697"/>
                  </a:lnTo>
                  <a:lnTo>
                    <a:pt x="107" y="632"/>
                  </a:lnTo>
                  <a:lnTo>
                    <a:pt x="101" y="491"/>
                  </a:lnTo>
                  <a:lnTo>
                    <a:pt x="101" y="343"/>
                  </a:lnTo>
                  <a:lnTo>
                    <a:pt x="104" y="264"/>
                  </a:lnTo>
                  <a:lnTo>
                    <a:pt x="112" y="193"/>
                  </a:lnTo>
                  <a:lnTo>
                    <a:pt x="123" y="142"/>
                  </a:lnTo>
                  <a:lnTo>
                    <a:pt x="140" y="102"/>
                  </a:lnTo>
                  <a:lnTo>
                    <a:pt x="161" y="74"/>
                  </a:lnTo>
                  <a:lnTo>
                    <a:pt x="183" y="54"/>
                  </a:lnTo>
                  <a:lnTo>
                    <a:pt x="205" y="40"/>
                  </a:lnTo>
                  <a:lnTo>
                    <a:pt x="224" y="32"/>
                  </a:lnTo>
                  <a:lnTo>
                    <a:pt x="244" y="29"/>
                  </a:lnTo>
                  <a:lnTo>
                    <a:pt x="257" y="29"/>
                  </a:lnTo>
                  <a:lnTo>
                    <a:pt x="276" y="32"/>
                  </a:lnTo>
                  <a:lnTo>
                    <a:pt x="301" y="37"/>
                  </a:lnTo>
                  <a:lnTo>
                    <a:pt x="326" y="49"/>
                  </a:lnTo>
                  <a:lnTo>
                    <a:pt x="350" y="66"/>
                  </a:lnTo>
                  <a:lnTo>
                    <a:pt x="372" y="94"/>
                  </a:lnTo>
                  <a:lnTo>
                    <a:pt x="391" y="131"/>
                  </a:lnTo>
                  <a:lnTo>
                    <a:pt x="402" y="179"/>
                  </a:lnTo>
                  <a:lnTo>
                    <a:pt x="411" y="236"/>
                  </a:lnTo>
                  <a:lnTo>
                    <a:pt x="413" y="298"/>
                  </a:lnTo>
                  <a:lnTo>
                    <a:pt x="416" y="363"/>
                  </a:lnTo>
                  <a:lnTo>
                    <a:pt x="416" y="519"/>
                  </a:lnTo>
                  <a:lnTo>
                    <a:pt x="413" y="607"/>
                  </a:lnTo>
                  <a:lnTo>
                    <a:pt x="402" y="692"/>
                  </a:lnTo>
                  <a:lnTo>
                    <a:pt x="389" y="746"/>
                  </a:lnTo>
                  <a:lnTo>
                    <a:pt x="370" y="785"/>
                  </a:lnTo>
                  <a:lnTo>
                    <a:pt x="345" y="816"/>
                  </a:lnTo>
                  <a:lnTo>
                    <a:pt x="315" y="836"/>
                  </a:lnTo>
                  <a:lnTo>
                    <a:pt x="287" y="848"/>
                  </a:lnTo>
                  <a:lnTo>
                    <a:pt x="257" y="8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53"/>
            <p:cNvSpPr>
              <a:spLocks/>
            </p:cNvSpPr>
            <p:nvPr/>
          </p:nvSpPr>
          <p:spPr bwMode="auto">
            <a:xfrm>
              <a:off x="7697" y="3346"/>
              <a:ext cx="274" cy="1278"/>
            </a:xfrm>
            <a:custGeom>
              <a:avLst/>
              <a:gdLst/>
              <a:ahLst/>
              <a:cxnLst>
                <a:cxn ang="0">
                  <a:pos x="268" y="663"/>
                </a:cxn>
                <a:cxn ang="0">
                  <a:pos x="271" y="654"/>
                </a:cxn>
                <a:cxn ang="0">
                  <a:pos x="274" y="649"/>
                </a:cxn>
                <a:cxn ang="0">
                  <a:pos x="274" y="629"/>
                </a:cxn>
                <a:cxn ang="0">
                  <a:pos x="271" y="623"/>
                </a:cxn>
                <a:cxn ang="0">
                  <a:pos x="268" y="615"/>
                </a:cxn>
                <a:cxn ang="0">
                  <a:pos x="52" y="28"/>
                </a:cxn>
                <a:cxn ang="0">
                  <a:pos x="49" y="20"/>
                </a:cxn>
                <a:cxn ang="0">
                  <a:pos x="44" y="8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7" y="3"/>
                </a:cxn>
                <a:cxn ang="0">
                  <a:pos x="8" y="8"/>
                </a:cxn>
                <a:cxn ang="0">
                  <a:pos x="3" y="17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3" y="39"/>
                </a:cxn>
                <a:cxn ang="0">
                  <a:pos x="6" y="48"/>
                </a:cxn>
                <a:cxn ang="0">
                  <a:pos x="225" y="637"/>
                </a:cxn>
                <a:cxn ang="0">
                  <a:pos x="6" y="1227"/>
                </a:cxn>
                <a:cxn ang="0">
                  <a:pos x="3" y="1235"/>
                </a:cxn>
                <a:cxn ang="0">
                  <a:pos x="3" y="1241"/>
                </a:cxn>
                <a:cxn ang="0">
                  <a:pos x="0" y="1246"/>
                </a:cxn>
                <a:cxn ang="0">
                  <a:pos x="0" y="1252"/>
                </a:cxn>
                <a:cxn ang="0">
                  <a:pos x="3" y="1261"/>
                </a:cxn>
                <a:cxn ang="0">
                  <a:pos x="8" y="1269"/>
                </a:cxn>
                <a:cxn ang="0">
                  <a:pos x="17" y="1275"/>
                </a:cxn>
                <a:cxn ang="0">
                  <a:pos x="25" y="1278"/>
                </a:cxn>
                <a:cxn ang="0">
                  <a:pos x="41" y="1272"/>
                </a:cxn>
                <a:cxn ang="0">
                  <a:pos x="44" y="1266"/>
                </a:cxn>
                <a:cxn ang="0">
                  <a:pos x="49" y="1258"/>
                </a:cxn>
                <a:cxn ang="0">
                  <a:pos x="52" y="1252"/>
                </a:cxn>
                <a:cxn ang="0">
                  <a:pos x="268" y="663"/>
                </a:cxn>
              </a:cxnLst>
              <a:rect l="0" t="0" r="r" b="b"/>
              <a:pathLst>
                <a:path w="274" h="1278">
                  <a:moveTo>
                    <a:pt x="268" y="663"/>
                  </a:moveTo>
                  <a:lnTo>
                    <a:pt x="271" y="654"/>
                  </a:lnTo>
                  <a:lnTo>
                    <a:pt x="274" y="649"/>
                  </a:lnTo>
                  <a:lnTo>
                    <a:pt x="274" y="629"/>
                  </a:lnTo>
                  <a:lnTo>
                    <a:pt x="271" y="623"/>
                  </a:lnTo>
                  <a:lnTo>
                    <a:pt x="268" y="615"/>
                  </a:lnTo>
                  <a:lnTo>
                    <a:pt x="52" y="28"/>
                  </a:lnTo>
                  <a:lnTo>
                    <a:pt x="49" y="20"/>
                  </a:lnTo>
                  <a:lnTo>
                    <a:pt x="44" y="8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7" y="3"/>
                  </a:lnTo>
                  <a:lnTo>
                    <a:pt x="8" y="8"/>
                  </a:lnTo>
                  <a:lnTo>
                    <a:pt x="3" y="17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3" y="34"/>
                  </a:lnTo>
                  <a:lnTo>
                    <a:pt x="3" y="39"/>
                  </a:lnTo>
                  <a:lnTo>
                    <a:pt x="6" y="48"/>
                  </a:lnTo>
                  <a:lnTo>
                    <a:pt x="225" y="637"/>
                  </a:lnTo>
                  <a:lnTo>
                    <a:pt x="6" y="1227"/>
                  </a:lnTo>
                  <a:lnTo>
                    <a:pt x="3" y="1235"/>
                  </a:lnTo>
                  <a:lnTo>
                    <a:pt x="3" y="1241"/>
                  </a:lnTo>
                  <a:lnTo>
                    <a:pt x="0" y="1246"/>
                  </a:lnTo>
                  <a:lnTo>
                    <a:pt x="0" y="1252"/>
                  </a:lnTo>
                  <a:lnTo>
                    <a:pt x="3" y="1261"/>
                  </a:lnTo>
                  <a:lnTo>
                    <a:pt x="8" y="1269"/>
                  </a:lnTo>
                  <a:lnTo>
                    <a:pt x="17" y="1275"/>
                  </a:lnTo>
                  <a:lnTo>
                    <a:pt x="25" y="1278"/>
                  </a:lnTo>
                  <a:lnTo>
                    <a:pt x="41" y="1272"/>
                  </a:lnTo>
                  <a:lnTo>
                    <a:pt x="44" y="1266"/>
                  </a:lnTo>
                  <a:lnTo>
                    <a:pt x="49" y="1258"/>
                  </a:lnTo>
                  <a:lnTo>
                    <a:pt x="52" y="1252"/>
                  </a:lnTo>
                  <a:lnTo>
                    <a:pt x="268" y="6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54"/>
            <p:cNvSpPr>
              <a:spLocks/>
            </p:cNvSpPr>
            <p:nvPr/>
          </p:nvSpPr>
          <p:spPr bwMode="auto">
            <a:xfrm>
              <a:off x="8179" y="3346"/>
              <a:ext cx="285" cy="1278"/>
            </a:xfrm>
            <a:custGeom>
              <a:avLst/>
              <a:gdLst/>
              <a:ahLst/>
              <a:cxnLst>
                <a:cxn ang="0">
                  <a:pos x="285" y="637"/>
                </a:cxn>
                <a:cxn ang="0">
                  <a:pos x="282" y="572"/>
                </a:cxn>
                <a:cxn ang="0">
                  <a:pos x="276" y="496"/>
                </a:cxn>
                <a:cxn ang="0">
                  <a:pos x="263" y="413"/>
                </a:cxn>
                <a:cxn ang="0">
                  <a:pos x="238" y="328"/>
                </a:cxn>
                <a:cxn ang="0">
                  <a:pos x="203" y="241"/>
                </a:cxn>
                <a:cxn ang="0">
                  <a:pos x="170" y="178"/>
                </a:cxn>
                <a:cxn ang="0">
                  <a:pos x="134" y="124"/>
                </a:cxn>
                <a:cxn ang="0">
                  <a:pos x="101" y="79"/>
                </a:cxn>
                <a:cxn ang="0">
                  <a:pos x="68" y="45"/>
                </a:cxn>
                <a:cxn ang="0">
                  <a:pos x="41" y="20"/>
                </a:cxn>
                <a:cxn ang="0">
                  <a:pos x="22" y="5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0" y="20"/>
                </a:cxn>
                <a:cxn ang="0">
                  <a:pos x="22" y="42"/>
                </a:cxn>
                <a:cxn ang="0">
                  <a:pos x="71" y="102"/>
                </a:cxn>
                <a:cxn ang="0">
                  <a:pos x="112" y="170"/>
                </a:cxn>
                <a:cxn ang="0">
                  <a:pos x="148" y="246"/>
                </a:cxn>
                <a:cxn ang="0">
                  <a:pos x="175" y="331"/>
                </a:cxn>
                <a:cxn ang="0">
                  <a:pos x="197" y="425"/>
                </a:cxn>
                <a:cxn ang="0">
                  <a:pos x="208" y="527"/>
                </a:cxn>
                <a:cxn ang="0">
                  <a:pos x="214" y="637"/>
                </a:cxn>
                <a:cxn ang="0">
                  <a:pos x="211" y="731"/>
                </a:cxn>
                <a:cxn ang="0">
                  <a:pos x="200" y="824"/>
                </a:cxn>
                <a:cxn ang="0">
                  <a:pos x="183" y="918"/>
                </a:cxn>
                <a:cxn ang="0">
                  <a:pos x="159" y="1006"/>
                </a:cxn>
                <a:cxn ang="0">
                  <a:pos x="120" y="1091"/>
                </a:cxn>
                <a:cxn ang="0">
                  <a:pos x="74" y="1170"/>
                </a:cxn>
                <a:cxn ang="0">
                  <a:pos x="16" y="1241"/>
                </a:cxn>
                <a:cxn ang="0">
                  <a:pos x="0" y="1258"/>
                </a:cxn>
                <a:cxn ang="0">
                  <a:pos x="0" y="1269"/>
                </a:cxn>
                <a:cxn ang="0">
                  <a:pos x="5" y="1275"/>
                </a:cxn>
                <a:cxn ang="0">
                  <a:pos x="11" y="1278"/>
                </a:cxn>
                <a:cxn ang="0">
                  <a:pos x="36" y="1261"/>
                </a:cxn>
                <a:cxn ang="0">
                  <a:pos x="60" y="1241"/>
                </a:cxn>
                <a:cxn ang="0">
                  <a:pos x="88" y="1212"/>
                </a:cxn>
                <a:cxn ang="0">
                  <a:pos x="118" y="1178"/>
                </a:cxn>
                <a:cxn ang="0">
                  <a:pos x="148" y="1136"/>
                </a:cxn>
                <a:cxn ang="0">
                  <a:pos x="178" y="1085"/>
                </a:cxn>
                <a:cxn ang="0">
                  <a:pos x="208" y="1028"/>
                </a:cxn>
                <a:cxn ang="0">
                  <a:pos x="246" y="923"/>
                </a:cxn>
                <a:cxn ang="0">
                  <a:pos x="271" y="821"/>
                </a:cxn>
                <a:cxn ang="0">
                  <a:pos x="282" y="725"/>
                </a:cxn>
                <a:cxn ang="0">
                  <a:pos x="285" y="637"/>
                </a:cxn>
              </a:cxnLst>
              <a:rect l="0" t="0" r="r" b="b"/>
              <a:pathLst>
                <a:path w="285" h="1278">
                  <a:moveTo>
                    <a:pt x="285" y="637"/>
                  </a:moveTo>
                  <a:lnTo>
                    <a:pt x="282" y="572"/>
                  </a:lnTo>
                  <a:lnTo>
                    <a:pt x="276" y="496"/>
                  </a:lnTo>
                  <a:lnTo>
                    <a:pt x="263" y="413"/>
                  </a:lnTo>
                  <a:lnTo>
                    <a:pt x="238" y="328"/>
                  </a:lnTo>
                  <a:lnTo>
                    <a:pt x="203" y="241"/>
                  </a:lnTo>
                  <a:lnTo>
                    <a:pt x="170" y="178"/>
                  </a:lnTo>
                  <a:lnTo>
                    <a:pt x="134" y="124"/>
                  </a:lnTo>
                  <a:lnTo>
                    <a:pt x="101" y="79"/>
                  </a:lnTo>
                  <a:lnTo>
                    <a:pt x="68" y="45"/>
                  </a:lnTo>
                  <a:lnTo>
                    <a:pt x="41" y="20"/>
                  </a:lnTo>
                  <a:lnTo>
                    <a:pt x="22" y="5"/>
                  </a:lnTo>
                  <a:lnTo>
                    <a:pt x="11" y="0"/>
                  </a:lnTo>
                  <a:lnTo>
                    <a:pt x="0" y="5"/>
                  </a:lnTo>
                  <a:lnTo>
                    <a:pt x="0" y="20"/>
                  </a:lnTo>
                  <a:lnTo>
                    <a:pt x="22" y="42"/>
                  </a:lnTo>
                  <a:lnTo>
                    <a:pt x="71" y="102"/>
                  </a:lnTo>
                  <a:lnTo>
                    <a:pt x="112" y="170"/>
                  </a:lnTo>
                  <a:lnTo>
                    <a:pt x="148" y="246"/>
                  </a:lnTo>
                  <a:lnTo>
                    <a:pt x="175" y="331"/>
                  </a:lnTo>
                  <a:lnTo>
                    <a:pt x="197" y="425"/>
                  </a:lnTo>
                  <a:lnTo>
                    <a:pt x="208" y="527"/>
                  </a:lnTo>
                  <a:lnTo>
                    <a:pt x="214" y="637"/>
                  </a:lnTo>
                  <a:lnTo>
                    <a:pt x="211" y="731"/>
                  </a:lnTo>
                  <a:lnTo>
                    <a:pt x="200" y="824"/>
                  </a:lnTo>
                  <a:lnTo>
                    <a:pt x="183" y="918"/>
                  </a:lnTo>
                  <a:lnTo>
                    <a:pt x="159" y="1006"/>
                  </a:lnTo>
                  <a:lnTo>
                    <a:pt x="120" y="1091"/>
                  </a:lnTo>
                  <a:lnTo>
                    <a:pt x="74" y="1170"/>
                  </a:lnTo>
                  <a:lnTo>
                    <a:pt x="16" y="1241"/>
                  </a:lnTo>
                  <a:lnTo>
                    <a:pt x="0" y="1258"/>
                  </a:lnTo>
                  <a:lnTo>
                    <a:pt x="0" y="1269"/>
                  </a:lnTo>
                  <a:lnTo>
                    <a:pt x="5" y="1275"/>
                  </a:lnTo>
                  <a:lnTo>
                    <a:pt x="11" y="1278"/>
                  </a:lnTo>
                  <a:lnTo>
                    <a:pt x="36" y="1261"/>
                  </a:lnTo>
                  <a:lnTo>
                    <a:pt x="60" y="1241"/>
                  </a:lnTo>
                  <a:lnTo>
                    <a:pt x="88" y="1212"/>
                  </a:lnTo>
                  <a:lnTo>
                    <a:pt x="118" y="1178"/>
                  </a:lnTo>
                  <a:lnTo>
                    <a:pt x="148" y="1136"/>
                  </a:lnTo>
                  <a:lnTo>
                    <a:pt x="178" y="1085"/>
                  </a:lnTo>
                  <a:lnTo>
                    <a:pt x="208" y="1028"/>
                  </a:lnTo>
                  <a:lnTo>
                    <a:pt x="246" y="923"/>
                  </a:lnTo>
                  <a:lnTo>
                    <a:pt x="271" y="821"/>
                  </a:lnTo>
                  <a:lnTo>
                    <a:pt x="282" y="725"/>
                  </a:lnTo>
                  <a:lnTo>
                    <a:pt x="285" y="63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55"/>
            <p:cNvSpPr>
              <a:spLocks/>
            </p:cNvSpPr>
            <p:nvPr/>
          </p:nvSpPr>
          <p:spPr bwMode="auto">
            <a:xfrm>
              <a:off x="8655" y="3346"/>
              <a:ext cx="479" cy="1278"/>
            </a:xfrm>
            <a:custGeom>
              <a:avLst/>
              <a:gdLst/>
              <a:ahLst/>
              <a:cxnLst>
                <a:cxn ang="0">
                  <a:pos x="474" y="48"/>
                </a:cxn>
                <a:cxn ang="0">
                  <a:pos x="477" y="39"/>
                </a:cxn>
                <a:cxn ang="0">
                  <a:pos x="479" y="34"/>
                </a:cxn>
                <a:cxn ang="0">
                  <a:pos x="479" y="25"/>
                </a:cxn>
                <a:cxn ang="0">
                  <a:pos x="477" y="17"/>
                </a:cxn>
                <a:cxn ang="0">
                  <a:pos x="471" y="8"/>
                </a:cxn>
                <a:cxn ang="0">
                  <a:pos x="463" y="3"/>
                </a:cxn>
                <a:cxn ang="0">
                  <a:pos x="455" y="0"/>
                </a:cxn>
                <a:cxn ang="0">
                  <a:pos x="449" y="0"/>
                </a:cxn>
                <a:cxn ang="0">
                  <a:pos x="441" y="3"/>
                </a:cxn>
                <a:cxn ang="0">
                  <a:pos x="438" y="8"/>
                </a:cxn>
                <a:cxn ang="0">
                  <a:pos x="433" y="11"/>
                </a:cxn>
                <a:cxn ang="0">
                  <a:pos x="6" y="1227"/>
                </a:cxn>
                <a:cxn ang="0">
                  <a:pos x="0" y="1244"/>
                </a:cxn>
                <a:cxn ang="0">
                  <a:pos x="0" y="1252"/>
                </a:cxn>
                <a:cxn ang="0">
                  <a:pos x="6" y="1269"/>
                </a:cxn>
                <a:cxn ang="0">
                  <a:pos x="14" y="1275"/>
                </a:cxn>
                <a:cxn ang="0">
                  <a:pos x="25" y="1278"/>
                </a:cxn>
                <a:cxn ang="0">
                  <a:pos x="33" y="1275"/>
                </a:cxn>
                <a:cxn ang="0">
                  <a:pos x="39" y="1272"/>
                </a:cxn>
                <a:cxn ang="0">
                  <a:pos x="44" y="1266"/>
                </a:cxn>
                <a:cxn ang="0">
                  <a:pos x="47" y="1258"/>
                </a:cxn>
                <a:cxn ang="0">
                  <a:pos x="52" y="1246"/>
                </a:cxn>
                <a:cxn ang="0">
                  <a:pos x="474" y="48"/>
                </a:cxn>
              </a:cxnLst>
              <a:rect l="0" t="0" r="r" b="b"/>
              <a:pathLst>
                <a:path w="479" h="1278">
                  <a:moveTo>
                    <a:pt x="474" y="48"/>
                  </a:moveTo>
                  <a:lnTo>
                    <a:pt x="477" y="39"/>
                  </a:lnTo>
                  <a:lnTo>
                    <a:pt x="479" y="34"/>
                  </a:lnTo>
                  <a:lnTo>
                    <a:pt x="479" y="25"/>
                  </a:lnTo>
                  <a:lnTo>
                    <a:pt x="477" y="17"/>
                  </a:lnTo>
                  <a:lnTo>
                    <a:pt x="471" y="8"/>
                  </a:lnTo>
                  <a:lnTo>
                    <a:pt x="463" y="3"/>
                  </a:lnTo>
                  <a:lnTo>
                    <a:pt x="455" y="0"/>
                  </a:lnTo>
                  <a:lnTo>
                    <a:pt x="449" y="0"/>
                  </a:lnTo>
                  <a:lnTo>
                    <a:pt x="441" y="3"/>
                  </a:lnTo>
                  <a:lnTo>
                    <a:pt x="438" y="8"/>
                  </a:lnTo>
                  <a:lnTo>
                    <a:pt x="433" y="11"/>
                  </a:lnTo>
                  <a:lnTo>
                    <a:pt x="6" y="1227"/>
                  </a:lnTo>
                  <a:lnTo>
                    <a:pt x="0" y="1244"/>
                  </a:lnTo>
                  <a:lnTo>
                    <a:pt x="0" y="1252"/>
                  </a:lnTo>
                  <a:lnTo>
                    <a:pt x="6" y="1269"/>
                  </a:lnTo>
                  <a:lnTo>
                    <a:pt x="14" y="1275"/>
                  </a:lnTo>
                  <a:lnTo>
                    <a:pt x="25" y="1278"/>
                  </a:lnTo>
                  <a:lnTo>
                    <a:pt x="33" y="1275"/>
                  </a:lnTo>
                  <a:lnTo>
                    <a:pt x="39" y="1272"/>
                  </a:lnTo>
                  <a:lnTo>
                    <a:pt x="44" y="1266"/>
                  </a:lnTo>
                  <a:lnTo>
                    <a:pt x="47" y="1258"/>
                  </a:lnTo>
                  <a:lnTo>
                    <a:pt x="52" y="1246"/>
                  </a:lnTo>
                  <a:lnTo>
                    <a:pt x="474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56"/>
            <p:cNvSpPr>
              <a:spLocks/>
            </p:cNvSpPr>
            <p:nvPr/>
          </p:nvSpPr>
          <p:spPr bwMode="auto">
            <a:xfrm>
              <a:off x="9293" y="3196"/>
              <a:ext cx="961" cy="1275"/>
            </a:xfrm>
            <a:custGeom>
              <a:avLst/>
              <a:gdLst/>
              <a:ahLst/>
              <a:cxnLst>
                <a:cxn ang="0">
                  <a:pos x="389" y="1141"/>
                </a:cxn>
                <a:cxn ang="0">
                  <a:pos x="170" y="643"/>
                </a:cxn>
                <a:cxn ang="0">
                  <a:pos x="167" y="634"/>
                </a:cxn>
                <a:cxn ang="0">
                  <a:pos x="164" y="629"/>
                </a:cxn>
                <a:cxn ang="0">
                  <a:pos x="154" y="623"/>
                </a:cxn>
                <a:cxn ang="0">
                  <a:pos x="148" y="623"/>
                </a:cxn>
                <a:cxn ang="0">
                  <a:pos x="137" y="634"/>
                </a:cxn>
                <a:cxn ang="0">
                  <a:pos x="14" y="731"/>
                </a:cxn>
                <a:cxn ang="0">
                  <a:pos x="8" y="736"/>
                </a:cxn>
                <a:cxn ang="0">
                  <a:pos x="3" y="739"/>
                </a:cxn>
                <a:cxn ang="0">
                  <a:pos x="0" y="742"/>
                </a:cxn>
                <a:cxn ang="0">
                  <a:pos x="0" y="753"/>
                </a:cxn>
                <a:cxn ang="0">
                  <a:pos x="3" y="759"/>
                </a:cxn>
                <a:cxn ang="0">
                  <a:pos x="8" y="762"/>
                </a:cxn>
                <a:cxn ang="0">
                  <a:pos x="17" y="762"/>
                </a:cxn>
                <a:cxn ang="0">
                  <a:pos x="19" y="759"/>
                </a:cxn>
                <a:cxn ang="0">
                  <a:pos x="25" y="756"/>
                </a:cxn>
                <a:cxn ang="0">
                  <a:pos x="30" y="750"/>
                </a:cxn>
                <a:cxn ang="0">
                  <a:pos x="93" y="702"/>
                </a:cxn>
                <a:cxn ang="0">
                  <a:pos x="337" y="1258"/>
                </a:cxn>
                <a:cxn ang="0">
                  <a:pos x="342" y="1266"/>
                </a:cxn>
                <a:cxn ang="0">
                  <a:pos x="345" y="1272"/>
                </a:cxn>
                <a:cxn ang="0">
                  <a:pos x="348" y="1275"/>
                </a:cxn>
                <a:cxn ang="0">
                  <a:pos x="373" y="1275"/>
                </a:cxn>
                <a:cxn ang="0">
                  <a:pos x="383" y="1269"/>
                </a:cxn>
                <a:cxn ang="0">
                  <a:pos x="386" y="1260"/>
                </a:cxn>
                <a:cxn ang="0">
                  <a:pos x="392" y="1252"/>
                </a:cxn>
                <a:cxn ang="0">
                  <a:pos x="953" y="48"/>
                </a:cxn>
                <a:cxn ang="0">
                  <a:pos x="956" y="39"/>
                </a:cxn>
                <a:cxn ang="0">
                  <a:pos x="958" y="36"/>
                </a:cxn>
                <a:cxn ang="0">
                  <a:pos x="961" y="31"/>
                </a:cxn>
                <a:cxn ang="0">
                  <a:pos x="961" y="17"/>
                </a:cxn>
                <a:cxn ang="0">
                  <a:pos x="958" y="11"/>
                </a:cxn>
                <a:cxn ang="0">
                  <a:pos x="953" y="5"/>
                </a:cxn>
                <a:cxn ang="0">
                  <a:pos x="945" y="0"/>
                </a:cxn>
                <a:cxn ang="0">
                  <a:pos x="928" y="0"/>
                </a:cxn>
                <a:cxn ang="0">
                  <a:pos x="923" y="2"/>
                </a:cxn>
                <a:cxn ang="0">
                  <a:pos x="920" y="8"/>
                </a:cxn>
                <a:cxn ang="0">
                  <a:pos x="915" y="17"/>
                </a:cxn>
                <a:cxn ang="0">
                  <a:pos x="912" y="25"/>
                </a:cxn>
                <a:cxn ang="0">
                  <a:pos x="389" y="1141"/>
                </a:cxn>
              </a:cxnLst>
              <a:rect l="0" t="0" r="r" b="b"/>
              <a:pathLst>
                <a:path w="961" h="1275">
                  <a:moveTo>
                    <a:pt x="389" y="1141"/>
                  </a:moveTo>
                  <a:lnTo>
                    <a:pt x="170" y="643"/>
                  </a:lnTo>
                  <a:lnTo>
                    <a:pt x="167" y="634"/>
                  </a:lnTo>
                  <a:lnTo>
                    <a:pt x="164" y="629"/>
                  </a:lnTo>
                  <a:lnTo>
                    <a:pt x="154" y="623"/>
                  </a:lnTo>
                  <a:lnTo>
                    <a:pt x="148" y="623"/>
                  </a:lnTo>
                  <a:lnTo>
                    <a:pt x="137" y="634"/>
                  </a:lnTo>
                  <a:lnTo>
                    <a:pt x="14" y="731"/>
                  </a:lnTo>
                  <a:lnTo>
                    <a:pt x="8" y="736"/>
                  </a:lnTo>
                  <a:lnTo>
                    <a:pt x="3" y="739"/>
                  </a:lnTo>
                  <a:lnTo>
                    <a:pt x="0" y="742"/>
                  </a:lnTo>
                  <a:lnTo>
                    <a:pt x="0" y="753"/>
                  </a:lnTo>
                  <a:lnTo>
                    <a:pt x="3" y="759"/>
                  </a:lnTo>
                  <a:lnTo>
                    <a:pt x="8" y="762"/>
                  </a:lnTo>
                  <a:lnTo>
                    <a:pt x="17" y="762"/>
                  </a:lnTo>
                  <a:lnTo>
                    <a:pt x="19" y="759"/>
                  </a:lnTo>
                  <a:lnTo>
                    <a:pt x="25" y="756"/>
                  </a:lnTo>
                  <a:lnTo>
                    <a:pt x="30" y="750"/>
                  </a:lnTo>
                  <a:lnTo>
                    <a:pt x="93" y="702"/>
                  </a:lnTo>
                  <a:lnTo>
                    <a:pt x="337" y="1258"/>
                  </a:lnTo>
                  <a:lnTo>
                    <a:pt x="342" y="1266"/>
                  </a:lnTo>
                  <a:lnTo>
                    <a:pt x="345" y="1272"/>
                  </a:lnTo>
                  <a:lnTo>
                    <a:pt x="348" y="1275"/>
                  </a:lnTo>
                  <a:lnTo>
                    <a:pt x="373" y="1275"/>
                  </a:lnTo>
                  <a:lnTo>
                    <a:pt x="383" y="1269"/>
                  </a:lnTo>
                  <a:lnTo>
                    <a:pt x="386" y="1260"/>
                  </a:lnTo>
                  <a:lnTo>
                    <a:pt x="392" y="1252"/>
                  </a:lnTo>
                  <a:lnTo>
                    <a:pt x="953" y="48"/>
                  </a:lnTo>
                  <a:lnTo>
                    <a:pt x="956" y="39"/>
                  </a:lnTo>
                  <a:lnTo>
                    <a:pt x="958" y="36"/>
                  </a:lnTo>
                  <a:lnTo>
                    <a:pt x="961" y="31"/>
                  </a:lnTo>
                  <a:lnTo>
                    <a:pt x="961" y="17"/>
                  </a:lnTo>
                  <a:lnTo>
                    <a:pt x="958" y="11"/>
                  </a:lnTo>
                  <a:lnTo>
                    <a:pt x="953" y="5"/>
                  </a:lnTo>
                  <a:lnTo>
                    <a:pt x="945" y="0"/>
                  </a:lnTo>
                  <a:lnTo>
                    <a:pt x="928" y="0"/>
                  </a:lnTo>
                  <a:lnTo>
                    <a:pt x="923" y="2"/>
                  </a:lnTo>
                  <a:lnTo>
                    <a:pt x="920" y="8"/>
                  </a:lnTo>
                  <a:lnTo>
                    <a:pt x="915" y="17"/>
                  </a:lnTo>
                  <a:lnTo>
                    <a:pt x="912" y="25"/>
                  </a:lnTo>
                  <a:lnTo>
                    <a:pt x="389" y="114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Line 57"/>
            <p:cNvSpPr>
              <a:spLocks noChangeShapeType="1"/>
            </p:cNvSpPr>
            <p:nvPr/>
          </p:nvSpPr>
          <p:spPr bwMode="auto">
            <a:xfrm>
              <a:off x="10235" y="3221"/>
              <a:ext cx="616" cy="1"/>
            </a:xfrm>
            <a:prstGeom prst="line">
              <a:avLst/>
            </a:prstGeom>
            <a:noFill/>
            <a:ln w="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58"/>
            <p:cNvSpPr>
              <a:spLocks/>
            </p:cNvSpPr>
            <p:nvPr/>
          </p:nvSpPr>
          <p:spPr bwMode="auto">
            <a:xfrm>
              <a:off x="10298" y="3453"/>
              <a:ext cx="490" cy="850"/>
            </a:xfrm>
            <a:custGeom>
              <a:avLst/>
              <a:gdLst/>
              <a:ahLst/>
              <a:cxnLst>
                <a:cxn ang="0">
                  <a:pos x="460" y="629"/>
                </a:cxn>
                <a:cxn ang="0">
                  <a:pos x="441" y="723"/>
                </a:cxn>
                <a:cxn ang="0">
                  <a:pos x="419" y="748"/>
                </a:cxn>
                <a:cxn ang="0">
                  <a:pos x="93" y="751"/>
                </a:cxn>
                <a:cxn ang="0">
                  <a:pos x="290" y="559"/>
                </a:cxn>
                <a:cxn ang="0">
                  <a:pos x="394" y="459"/>
                </a:cxn>
                <a:cxn ang="0">
                  <a:pos x="457" y="374"/>
                </a:cxn>
                <a:cxn ang="0">
                  <a:pos x="487" y="292"/>
                </a:cxn>
                <a:cxn ang="0">
                  <a:pos x="485" y="187"/>
                </a:cxn>
                <a:cxn ang="0">
                  <a:pos x="435" y="88"/>
                </a:cxn>
                <a:cxn ang="0">
                  <a:pos x="348" y="23"/>
                </a:cxn>
                <a:cxn ang="0">
                  <a:pos x="230" y="0"/>
                </a:cxn>
                <a:cxn ang="0">
                  <a:pos x="123" y="26"/>
                </a:cxn>
                <a:cxn ang="0">
                  <a:pos x="46" y="94"/>
                </a:cxn>
                <a:cxn ang="0">
                  <a:pos x="5" y="182"/>
                </a:cxn>
                <a:cxn ang="0">
                  <a:pos x="3" y="261"/>
                </a:cxn>
                <a:cxn ang="0">
                  <a:pos x="30" y="295"/>
                </a:cxn>
                <a:cxn ang="0">
                  <a:pos x="57" y="304"/>
                </a:cxn>
                <a:cxn ang="0">
                  <a:pos x="79" y="301"/>
                </a:cxn>
                <a:cxn ang="0">
                  <a:pos x="112" y="281"/>
                </a:cxn>
                <a:cxn ang="0">
                  <a:pos x="129" y="236"/>
                </a:cxn>
                <a:cxn ang="0">
                  <a:pos x="112" y="190"/>
                </a:cxn>
                <a:cxn ang="0">
                  <a:pos x="63" y="170"/>
                </a:cxn>
                <a:cxn ang="0">
                  <a:pos x="68" y="125"/>
                </a:cxn>
                <a:cxn ang="0">
                  <a:pos x="131" y="63"/>
                </a:cxn>
                <a:cxn ang="0">
                  <a:pos x="213" y="40"/>
                </a:cxn>
                <a:cxn ang="0">
                  <a:pos x="296" y="63"/>
                </a:cxn>
                <a:cxn ang="0">
                  <a:pos x="348" y="122"/>
                </a:cxn>
                <a:cxn ang="0">
                  <a:pos x="375" y="204"/>
                </a:cxn>
                <a:cxn ang="0">
                  <a:pos x="372" y="309"/>
                </a:cxn>
                <a:cxn ang="0">
                  <a:pos x="323" y="425"/>
                </a:cxn>
                <a:cxn ang="0">
                  <a:pos x="249" y="530"/>
                </a:cxn>
                <a:cxn ang="0">
                  <a:pos x="3" y="814"/>
                </a:cxn>
                <a:cxn ang="0">
                  <a:pos x="0" y="850"/>
                </a:cxn>
                <a:cxn ang="0">
                  <a:pos x="490" y="629"/>
                </a:cxn>
              </a:cxnLst>
              <a:rect l="0" t="0" r="r" b="b"/>
              <a:pathLst>
                <a:path w="490" h="850">
                  <a:moveTo>
                    <a:pt x="490" y="629"/>
                  </a:moveTo>
                  <a:lnTo>
                    <a:pt x="460" y="629"/>
                  </a:lnTo>
                  <a:lnTo>
                    <a:pt x="449" y="692"/>
                  </a:lnTo>
                  <a:lnTo>
                    <a:pt x="441" y="723"/>
                  </a:lnTo>
                  <a:lnTo>
                    <a:pt x="433" y="743"/>
                  </a:lnTo>
                  <a:lnTo>
                    <a:pt x="419" y="748"/>
                  </a:lnTo>
                  <a:lnTo>
                    <a:pt x="394" y="751"/>
                  </a:lnTo>
                  <a:lnTo>
                    <a:pt x="93" y="751"/>
                  </a:lnTo>
                  <a:lnTo>
                    <a:pt x="224" y="621"/>
                  </a:lnTo>
                  <a:lnTo>
                    <a:pt x="290" y="559"/>
                  </a:lnTo>
                  <a:lnTo>
                    <a:pt x="348" y="508"/>
                  </a:lnTo>
                  <a:lnTo>
                    <a:pt x="394" y="459"/>
                  </a:lnTo>
                  <a:lnTo>
                    <a:pt x="430" y="417"/>
                  </a:lnTo>
                  <a:lnTo>
                    <a:pt x="457" y="374"/>
                  </a:lnTo>
                  <a:lnTo>
                    <a:pt x="476" y="335"/>
                  </a:lnTo>
                  <a:lnTo>
                    <a:pt x="487" y="292"/>
                  </a:lnTo>
                  <a:lnTo>
                    <a:pt x="490" y="247"/>
                  </a:lnTo>
                  <a:lnTo>
                    <a:pt x="485" y="187"/>
                  </a:lnTo>
                  <a:lnTo>
                    <a:pt x="465" y="134"/>
                  </a:lnTo>
                  <a:lnTo>
                    <a:pt x="435" y="88"/>
                  </a:lnTo>
                  <a:lnTo>
                    <a:pt x="394" y="51"/>
                  </a:lnTo>
                  <a:lnTo>
                    <a:pt x="348" y="23"/>
                  </a:lnTo>
                  <a:lnTo>
                    <a:pt x="290" y="6"/>
                  </a:lnTo>
                  <a:lnTo>
                    <a:pt x="230" y="0"/>
                  </a:lnTo>
                  <a:lnTo>
                    <a:pt x="172" y="6"/>
                  </a:lnTo>
                  <a:lnTo>
                    <a:pt x="123" y="26"/>
                  </a:lnTo>
                  <a:lnTo>
                    <a:pt x="79" y="57"/>
                  </a:lnTo>
                  <a:lnTo>
                    <a:pt x="46" y="94"/>
                  </a:lnTo>
                  <a:lnTo>
                    <a:pt x="19" y="136"/>
                  </a:lnTo>
                  <a:lnTo>
                    <a:pt x="5" y="182"/>
                  </a:lnTo>
                  <a:lnTo>
                    <a:pt x="0" y="233"/>
                  </a:lnTo>
                  <a:lnTo>
                    <a:pt x="3" y="261"/>
                  </a:lnTo>
                  <a:lnTo>
                    <a:pt x="16" y="281"/>
                  </a:lnTo>
                  <a:lnTo>
                    <a:pt x="30" y="295"/>
                  </a:lnTo>
                  <a:lnTo>
                    <a:pt x="46" y="301"/>
                  </a:lnTo>
                  <a:lnTo>
                    <a:pt x="57" y="304"/>
                  </a:lnTo>
                  <a:lnTo>
                    <a:pt x="63" y="304"/>
                  </a:lnTo>
                  <a:lnTo>
                    <a:pt x="79" y="301"/>
                  </a:lnTo>
                  <a:lnTo>
                    <a:pt x="96" y="295"/>
                  </a:lnTo>
                  <a:lnTo>
                    <a:pt x="112" y="281"/>
                  </a:lnTo>
                  <a:lnTo>
                    <a:pt x="123" y="261"/>
                  </a:lnTo>
                  <a:lnTo>
                    <a:pt x="129" y="236"/>
                  </a:lnTo>
                  <a:lnTo>
                    <a:pt x="123" y="210"/>
                  </a:lnTo>
                  <a:lnTo>
                    <a:pt x="112" y="190"/>
                  </a:lnTo>
                  <a:lnTo>
                    <a:pt x="90" y="176"/>
                  </a:lnTo>
                  <a:lnTo>
                    <a:pt x="63" y="170"/>
                  </a:lnTo>
                  <a:lnTo>
                    <a:pt x="46" y="170"/>
                  </a:lnTo>
                  <a:lnTo>
                    <a:pt x="68" y="125"/>
                  </a:lnTo>
                  <a:lnTo>
                    <a:pt x="96" y="88"/>
                  </a:lnTo>
                  <a:lnTo>
                    <a:pt x="131" y="63"/>
                  </a:lnTo>
                  <a:lnTo>
                    <a:pt x="172" y="46"/>
                  </a:lnTo>
                  <a:lnTo>
                    <a:pt x="213" y="40"/>
                  </a:lnTo>
                  <a:lnTo>
                    <a:pt x="257" y="46"/>
                  </a:lnTo>
                  <a:lnTo>
                    <a:pt x="296" y="63"/>
                  </a:lnTo>
                  <a:lnTo>
                    <a:pt x="326" y="88"/>
                  </a:lnTo>
                  <a:lnTo>
                    <a:pt x="348" y="122"/>
                  </a:lnTo>
                  <a:lnTo>
                    <a:pt x="364" y="162"/>
                  </a:lnTo>
                  <a:lnTo>
                    <a:pt x="375" y="204"/>
                  </a:lnTo>
                  <a:lnTo>
                    <a:pt x="378" y="247"/>
                  </a:lnTo>
                  <a:lnTo>
                    <a:pt x="372" y="309"/>
                  </a:lnTo>
                  <a:lnTo>
                    <a:pt x="353" y="369"/>
                  </a:lnTo>
                  <a:lnTo>
                    <a:pt x="323" y="425"/>
                  </a:lnTo>
                  <a:lnTo>
                    <a:pt x="287" y="479"/>
                  </a:lnTo>
                  <a:lnTo>
                    <a:pt x="249" y="530"/>
                  </a:lnTo>
                  <a:lnTo>
                    <a:pt x="11" y="802"/>
                  </a:lnTo>
                  <a:lnTo>
                    <a:pt x="3" y="814"/>
                  </a:lnTo>
                  <a:lnTo>
                    <a:pt x="0" y="828"/>
                  </a:lnTo>
                  <a:lnTo>
                    <a:pt x="0" y="850"/>
                  </a:lnTo>
                  <a:lnTo>
                    <a:pt x="457" y="850"/>
                  </a:lnTo>
                  <a:lnTo>
                    <a:pt x="490" y="6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69" grpId="0" animBg="1"/>
      <p:bldP spid="170" grpId="0" animBg="1"/>
      <p:bldP spid="171" grpId="0" animBg="1"/>
      <p:bldP spid="172" grpId="0" animBg="1"/>
      <p:bldP spid="173" grpId="0"/>
      <p:bldP spid="174" grpId="0"/>
      <p:bldP spid="191" grpId="0"/>
      <p:bldP spid="19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322" y="-96280"/>
            <a:ext cx="8229600" cy="1143000"/>
          </a:xfrm>
        </p:spPr>
        <p:txBody>
          <a:bodyPr/>
          <a:lstStyle/>
          <a:p>
            <a:r>
              <a:rPr lang="de-CH" dirty="0" smtClean="0"/>
              <a:t>Transport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ions</a:t>
            </a:r>
            <a:endParaRPr lang="en-GB" dirty="0"/>
          </a:p>
        </p:txBody>
      </p:sp>
      <p:grpSp>
        <p:nvGrpSpPr>
          <p:cNvPr id="6" name="original trap"/>
          <p:cNvGrpSpPr>
            <a:grpSpLocks/>
          </p:cNvGrpSpPr>
          <p:nvPr/>
        </p:nvGrpSpPr>
        <p:grpSpPr bwMode="auto">
          <a:xfrm>
            <a:off x="4372859" y="867972"/>
            <a:ext cx="4165600" cy="1571625"/>
            <a:chOff x="2159000" y="1598613"/>
            <a:chExt cx="4165600" cy="1571625"/>
          </a:xfrm>
        </p:grpSpPr>
        <p:pic>
          <p:nvPicPr>
            <p:cNvPr id="7" name="Picture 4223" descr="trap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9000" y="1905000"/>
              <a:ext cx="4165600" cy="1265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170"/>
            <p:cNvSpPr txBox="1">
              <a:spLocks noChangeArrowheads="1"/>
            </p:cNvSpPr>
            <p:nvPr/>
          </p:nvSpPr>
          <p:spPr bwMode="auto">
            <a:xfrm>
              <a:off x="3797606" y="1598613"/>
              <a:ext cx="1066800" cy="306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000099"/>
                  </a:solidFill>
                </a:rPr>
                <a:t>240 </a:t>
              </a:r>
              <a:r>
                <a:rPr lang="el-GR" sz="1400">
                  <a:solidFill>
                    <a:srgbClr val="000099"/>
                  </a:solidFill>
                </a:rPr>
                <a:t>μ</a:t>
              </a:r>
              <a:r>
                <a:rPr lang="en-US" sz="1400">
                  <a:solidFill>
                    <a:srgbClr val="000099"/>
                  </a:solidFill>
                </a:rPr>
                <a:t>m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613150" y="1751013"/>
              <a:ext cx="228600" cy="1587"/>
            </a:xfrm>
            <a:prstGeom prst="straightConnector1">
              <a:avLst/>
            </a:prstGeom>
            <a:ln w="25400">
              <a:solidFill>
                <a:srgbClr val="000099"/>
              </a:solidFill>
              <a:headEnd type="none"/>
              <a:tailEnd type="stealth" w="lg" len="lg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 bwMode="auto">
            <a:xfrm>
              <a:off x="4800600" y="1749425"/>
              <a:ext cx="228600" cy="1588"/>
            </a:xfrm>
            <a:prstGeom prst="straightConnector1">
              <a:avLst/>
            </a:prstGeom>
            <a:ln w="25400">
              <a:solidFill>
                <a:srgbClr val="000099"/>
              </a:solidFill>
              <a:headEnd type="stealth" w="lg" len="lg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" name="trap 5"/>
          <p:cNvGrpSpPr>
            <a:grpSpLocks/>
          </p:cNvGrpSpPr>
          <p:nvPr/>
        </p:nvGrpSpPr>
        <p:grpSpPr bwMode="auto">
          <a:xfrm>
            <a:off x="6647747" y="1783959"/>
            <a:ext cx="750887" cy="1598613"/>
            <a:chOff x="4433364" y="2438400"/>
            <a:chExt cx="750887" cy="1905000"/>
          </a:xfrm>
        </p:grpSpPr>
        <p:pic>
          <p:nvPicPr>
            <p:cNvPr id="12" name="Picture 42" descr="singlewell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33364" y="3219450"/>
              <a:ext cx="750887" cy="1123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9"/>
            <p:cNvGrpSpPr>
              <a:grpSpLocks/>
            </p:cNvGrpSpPr>
            <p:nvPr/>
          </p:nvGrpSpPr>
          <p:grpSpPr bwMode="auto">
            <a:xfrm>
              <a:off x="4673600" y="2438400"/>
              <a:ext cx="243840" cy="92075"/>
              <a:chOff x="2801768" y="2971800"/>
              <a:chExt cx="243840" cy="91440"/>
            </a:xfrm>
          </p:grpSpPr>
          <p:sp>
            <p:nvSpPr>
              <p:cNvPr id="14" name="Oval 8"/>
              <p:cNvSpPr/>
              <p:nvPr/>
            </p:nvSpPr>
            <p:spPr>
              <a:xfrm>
                <a:off x="2954168" y="297180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45720" h="4572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801768" y="2971800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45720" h="4572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6" name="sep_elec"/>
          <p:cNvGrpSpPr>
            <a:grpSpLocks/>
          </p:cNvGrpSpPr>
          <p:nvPr/>
        </p:nvGrpSpPr>
        <p:grpSpPr bwMode="auto">
          <a:xfrm>
            <a:off x="6152447" y="1782373"/>
            <a:ext cx="749300" cy="1600199"/>
            <a:chOff x="3988604" y="2438400"/>
            <a:chExt cx="749300" cy="1909054"/>
          </a:xfrm>
        </p:grpSpPr>
        <p:grpSp>
          <p:nvGrpSpPr>
            <p:cNvPr id="17" name="Group 65"/>
            <p:cNvGrpSpPr>
              <a:grpSpLocks/>
            </p:cNvGrpSpPr>
            <p:nvPr/>
          </p:nvGrpSpPr>
          <p:grpSpPr bwMode="auto">
            <a:xfrm>
              <a:off x="4237056" y="2438400"/>
              <a:ext cx="243840" cy="92075"/>
              <a:chOff x="4247104" y="2438400"/>
              <a:chExt cx="243840" cy="92075"/>
            </a:xfrm>
          </p:grpSpPr>
          <p:sp>
            <p:nvSpPr>
              <p:cNvPr id="19" name="Oval 18"/>
              <p:cNvSpPr/>
              <p:nvPr/>
            </p:nvSpPr>
            <p:spPr bwMode="auto">
              <a:xfrm>
                <a:off x="4399504" y="2438400"/>
                <a:ext cx="91440" cy="920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45720" h="4572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 bwMode="auto">
              <a:xfrm>
                <a:off x="4247104" y="2438400"/>
                <a:ext cx="91440" cy="9207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scene3d>
                <a:camera prst="isometricOffAxis2Left"/>
                <a:lightRig rig="threePt" dir="t"/>
              </a:scene3d>
              <a:sp3d>
                <a:bevelT w="45720" h="45720"/>
                <a:bevelB w="45720" h="4572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pic>
          <p:nvPicPr>
            <p:cNvPr id="18" name="Picture 43" descr="singlewell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8604" y="3221916"/>
              <a:ext cx="749300" cy="1125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1" name="separated"/>
          <p:cNvGrpSpPr>
            <a:grpSpLocks/>
          </p:cNvGrpSpPr>
          <p:nvPr/>
        </p:nvGrpSpPr>
        <p:grpSpPr bwMode="auto">
          <a:xfrm>
            <a:off x="5725409" y="1782372"/>
            <a:ext cx="1600200" cy="1600200"/>
            <a:chOff x="3516852" y="2438400"/>
            <a:chExt cx="1600200" cy="1905000"/>
          </a:xfrm>
        </p:grpSpPr>
        <p:pic>
          <p:nvPicPr>
            <p:cNvPr id="22" name="Picture 40" descr="doublewell.png"/>
            <p:cNvPicPr>
              <a:picLocks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16852" y="3216275"/>
              <a:ext cx="1600200" cy="1127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Oval 22"/>
            <p:cNvSpPr/>
            <p:nvPr/>
          </p:nvSpPr>
          <p:spPr bwMode="auto">
            <a:xfrm>
              <a:off x="4755496" y="2438400"/>
              <a:ext cx="91440" cy="9207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 w="45720" h="4572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3773244" y="2438400"/>
              <a:ext cx="91440" cy="914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scene3d>
              <a:camera prst="isometricOffAxis2Left"/>
              <a:lightRig rig="threePt" dir="t"/>
            </a:scene3d>
            <a:sp3d>
              <a:bevelT w="45720" h="45720"/>
              <a:bevelB w="45720" h="4572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849290" y="3995609"/>
            <a:ext cx="5516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Internal</a:t>
            </a:r>
            <a:r>
              <a:rPr lang="de-CH" dirty="0" smtClean="0"/>
              <a:t> </a:t>
            </a:r>
            <a:r>
              <a:rPr lang="de-CH" dirty="0" err="1" smtClean="0"/>
              <a:t>quantum</a:t>
            </a:r>
            <a:r>
              <a:rPr lang="de-CH" dirty="0" smtClean="0"/>
              <a:t> </a:t>
            </a:r>
            <a:r>
              <a:rPr lang="de-CH" dirty="0" err="1" smtClean="0"/>
              <a:t>states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ions</a:t>
            </a:r>
            <a:r>
              <a:rPr lang="de-CH" dirty="0" smtClean="0"/>
              <a:t> </a:t>
            </a:r>
            <a:r>
              <a:rPr lang="de-CH" dirty="0" err="1" smtClean="0"/>
              <a:t>unaffected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transport</a:t>
            </a:r>
            <a:endParaRPr lang="de-CH" dirty="0" smtClean="0"/>
          </a:p>
          <a:p>
            <a:r>
              <a:rPr lang="de-CH" b="1" dirty="0" err="1" smtClean="0"/>
              <a:t>Motional</a:t>
            </a:r>
            <a:r>
              <a:rPr lang="de-CH" b="1" dirty="0" smtClean="0"/>
              <a:t> </a:t>
            </a:r>
            <a:r>
              <a:rPr lang="de-CH" dirty="0" err="1" smtClean="0"/>
              <a:t>states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affected</a:t>
            </a:r>
            <a:r>
              <a:rPr lang="de-CH" dirty="0" smtClean="0"/>
              <a:t> – </a:t>
            </a:r>
            <a:r>
              <a:rPr lang="de-CH" dirty="0" err="1" smtClean="0"/>
              <a:t>can</a:t>
            </a:r>
            <a:r>
              <a:rPr lang="de-CH" dirty="0" smtClean="0"/>
              <a:t> </a:t>
            </a:r>
            <a:r>
              <a:rPr lang="de-CH" dirty="0" err="1" smtClean="0"/>
              <a:t>be</a:t>
            </a:r>
            <a:r>
              <a:rPr lang="de-CH" dirty="0" smtClean="0"/>
              <a:t> </a:t>
            </a:r>
            <a:r>
              <a:rPr lang="de-CH" dirty="0" err="1" smtClean="0"/>
              <a:t>re-initialised</a:t>
            </a:r>
            <a:endParaRPr lang="de-CH" dirty="0" smtClean="0"/>
          </a:p>
        </p:txBody>
      </p:sp>
      <p:pic>
        <p:nvPicPr>
          <p:cNvPr id="35" name="Picture 2" descr="Pic 1_6 zone Alumina ion tra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4783" y="1082616"/>
            <a:ext cx="3378386" cy="2533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37"/>
          <p:cNvGrpSpPr/>
          <p:nvPr/>
        </p:nvGrpSpPr>
        <p:grpSpPr>
          <a:xfrm>
            <a:off x="-84203" y="4712967"/>
            <a:ext cx="5724525" cy="1934004"/>
            <a:chOff x="-71803" y="4225373"/>
            <a:chExt cx="8762769" cy="2608515"/>
          </a:xfrm>
        </p:grpSpPr>
        <p:pic>
          <p:nvPicPr>
            <p:cNvPr id="39" name="Picture 38" descr="sequence_zoom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301279" y="4759026"/>
              <a:ext cx="6389687" cy="1468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407223" y="4825701"/>
              <a:ext cx="1077912" cy="41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0099"/>
                  </a:solidFill>
                </a:rPr>
                <a:t>Zone A</a:t>
              </a:r>
            </a:p>
          </p:txBody>
        </p:sp>
        <p:pic>
          <p:nvPicPr>
            <p:cNvPr id="41" name="Picture 40" descr="DSCN0037"/>
            <p:cNvPicPr preferRelativeResize="0">
              <a:picLocks noChangeArrowheads="1"/>
            </p:cNvPicPr>
            <p:nvPr/>
          </p:nvPicPr>
          <p:blipFill>
            <a:blip r:embed="rId8" cstate="print"/>
            <a:srcRect l="26408" t="11719" r="44014" b="35156"/>
            <a:stretch>
              <a:fillRect/>
            </a:stretch>
          </p:blipFill>
          <p:spPr bwMode="auto">
            <a:xfrm>
              <a:off x="1386879" y="4273251"/>
              <a:ext cx="904875" cy="2560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2" name="Text Box 7"/>
            <p:cNvSpPr txBox="1">
              <a:spLocks noChangeArrowheads="1"/>
            </p:cNvSpPr>
            <p:nvPr/>
          </p:nvSpPr>
          <p:spPr bwMode="auto">
            <a:xfrm>
              <a:off x="392642" y="5666047"/>
              <a:ext cx="1077912" cy="498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0099"/>
                  </a:solidFill>
                </a:rPr>
                <a:t>Zone</a:t>
              </a:r>
              <a:r>
                <a:rPr lang="en-US" sz="1800" dirty="0">
                  <a:solidFill>
                    <a:srgbClr val="000099"/>
                  </a:solidFill>
                </a:rPr>
                <a:t> </a:t>
              </a:r>
              <a:r>
                <a:rPr lang="en-US" sz="1400" dirty="0">
                  <a:solidFill>
                    <a:srgbClr val="000099"/>
                  </a:solidFill>
                </a:rPr>
                <a:t>B</a:t>
              </a:r>
            </a:p>
          </p:txBody>
        </p:sp>
        <p:sp>
          <p:nvSpPr>
            <p:cNvPr id="43" name="Text Box 8"/>
            <p:cNvSpPr txBox="1">
              <a:spLocks noChangeArrowheads="1"/>
            </p:cNvSpPr>
            <p:nvPr/>
          </p:nvSpPr>
          <p:spPr bwMode="auto">
            <a:xfrm>
              <a:off x="-71803" y="5249268"/>
              <a:ext cx="1645884" cy="41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>
                  <a:solidFill>
                    <a:srgbClr val="000099"/>
                  </a:solidFill>
                </a:rPr>
                <a:t>Separation</a:t>
              </a:r>
            </a:p>
          </p:txBody>
        </p:sp>
        <p:sp>
          <p:nvSpPr>
            <p:cNvPr id="44" name="Line 9"/>
            <p:cNvSpPr>
              <a:spLocks noChangeShapeType="1"/>
            </p:cNvSpPr>
            <p:nvPr/>
          </p:nvSpPr>
          <p:spPr bwMode="auto">
            <a:xfrm>
              <a:off x="3226791" y="6362401"/>
              <a:ext cx="5319713" cy="0"/>
            </a:xfrm>
            <a:prstGeom prst="line">
              <a:avLst/>
            </a:prstGeom>
            <a:noFill/>
            <a:ln w="25400">
              <a:solidFill>
                <a:srgbClr val="000099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 Box 250"/>
            <p:cNvSpPr txBox="1">
              <a:spLocks noChangeArrowheads="1"/>
            </p:cNvSpPr>
            <p:nvPr/>
          </p:nvSpPr>
          <p:spPr bwMode="auto">
            <a:xfrm>
              <a:off x="3048049" y="4225373"/>
              <a:ext cx="4322684" cy="45662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 dirty="0"/>
                <a:t>Total transport distance = 1 mm</a:t>
              </a:r>
            </a:p>
          </p:txBody>
        </p:sp>
        <p:sp>
          <p:nvSpPr>
            <p:cNvPr id="46" name="Text Box 251"/>
            <p:cNvSpPr txBox="1">
              <a:spLocks noChangeArrowheads="1"/>
            </p:cNvSpPr>
            <p:nvPr/>
          </p:nvSpPr>
          <p:spPr bwMode="auto">
            <a:xfrm>
              <a:off x="5107979" y="6348113"/>
              <a:ext cx="874712" cy="396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10 ms</a:t>
              </a:r>
            </a:p>
          </p:txBody>
        </p:sp>
      </p:grpSp>
      <p:pic>
        <p:nvPicPr>
          <p:cNvPr id="47" name="Picture 4" descr="sequence_zo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6529" y="5108627"/>
            <a:ext cx="4174243" cy="1088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771154" y="6380093"/>
            <a:ext cx="31920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J .P. Home et al. Science 325, 1228 (2010)</a:t>
            </a:r>
            <a:endParaRPr lang="en-GB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4008511" y="3465091"/>
            <a:ext cx="513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Move: 20 </a:t>
            </a:r>
            <a:r>
              <a:rPr lang="de-CH" dirty="0" err="1" smtClean="0"/>
              <a:t>us</a:t>
            </a:r>
            <a:r>
              <a:rPr lang="de-CH" dirty="0" smtClean="0"/>
              <a:t>, Separate 340 </a:t>
            </a:r>
            <a:r>
              <a:rPr lang="de-CH" dirty="0" err="1" smtClean="0"/>
              <a:t>us</a:t>
            </a:r>
            <a:r>
              <a:rPr lang="de-CH" dirty="0" smtClean="0"/>
              <a:t>, 0.5 </a:t>
            </a:r>
            <a:r>
              <a:rPr lang="de-CH" dirty="0" err="1" smtClean="0"/>
              <a:t>quanta</a:t>
            </a:r>
            <a:r>
              <a:rPr lang="de-CH" dirty="0" smtClean="0"/>
              <a:t>/</a:t>
            </a:r>
            <a:r>
              <a:rPr lang="de-CH" dirty="0" err="1" smtClean="0"/>
              <a:t>separation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8" grpId="0"/>
      <p:bldP spid="4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4" descr="090215#6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8393" y="1601086"/>
            <a:ext cx="4295607" cy="3257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Trapping ions on a chip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838200"/>
            <a:ext cx="754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</a:t>
            </a:r>
            <a:r>
              <a:rPr lang="en-US" dirty="0" err="1" smtClean="0"/>
              <a:t>microfabrication</a:t>
            </a:r>
            <a:r>
              <a:rPr lang="en-US" dirty="0"/>
              <a:t> </a:t>
            </a:r>
            <a:r>
              <a:rPr lang="en-US" dirty="0" smtClean="0"/>
              <a:t>purposes, desirable to deposit trap structures on a surface</a:t>
            </a:r>
            <a:endParaRPr lang="en-US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101850" y="1751408"/>
            <a:ext cx="1524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54250" y="1751408"/>
            <a:ext cx="1524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940050" y="2589608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101850" y="3427808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263650" y="2589608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01850" y="1751408"/>
            <a:ext cx="304800" cy="3048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2178050" y="2665808"/>
            <a:ext cx="152400" cy="152400"/>
            <a:chOff x="2976" y="3264"/>
            <a:chExt cx="96" cy="96"/>
          </a:xfrm>
        </p:grpSpPr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3024" y="326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>
              <a:off x="2976" y="331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3321050" y="5577944"/>
            <a:ext cx="3810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711450" y="5577944"/>
            <a:ext cx="381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1492250" y="5577944"/>
            <a:ext cx="381000" cy="152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2101850" y="5577944"/>
            <a:ext cx="3810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781175" y="3795577"/>
            <a:ext cx="1276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</a:rPr>
              <a:t>Field lines:</a:t>
            </a:r>
          </a:p>
        </p:txBody>
      </p:sp>
      <p:sp>
        <p:nvSpPr>
          <p:cNvPr id="22" name="Freeform 16"/>
          <p:cNvSpPr>
            <a:spLocks/>
          </p:cNvSpPr>
          <p:nvPr/>
        </p:nvSpPr>
        <p:spPr bwMode="auto">
          <a:xfrm>
            <a:off x="2330450" y="5171544"/>
            <a:ext cx="533400" cy="330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0"/>
              </a:cxn>
              <a:cxn ang="0">
                <a:pos x="336" y="288"/>
              </a:cxn>
            </a:cxnLst>
            <a:rect l="0" t="0" r="r" b="b"/>
            <a:pathLst>
              <a:path w="336" h="288">
                <a:moveTo>
                  <a:pt x="0" y="288"/>
                </a:moveTo>
                <a:cubicBezTo>
                  <a:pt x="68" y="144"/>
                  <a:pt x="136" y="0"/>
                  <a:pt x="192" y="0"/>
                </a:cubicBezTo>
                <a:cubicBezTo>
                  <a:pt x="248" y="0"/>
                  <a:pt x="312" y="240"/>
                  <a:pt x="336" y="28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triangl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" name="Freeform 17"/>
          <p:cNvSpPr>
            <a:spLocks/>
          </p:cNvSpPr>
          <p:nvPr/>
        </p:nvSpPr>
        <p:spPr bwMode="auto">
          <a:xfrm>
            <a:off x="1720850" y="5171544"/>
            <a:ext cx="533400" cy="330200"/>
          </a:xfrm>
          <a:custGeom>
            <a:avLst/>
            <a:gdLst/>
            <a:ahLst/>
            <a:cxnLst>
              <a:cxn ang="0">
                <a:pos x="0" y="288"/>
              </a:cxn>
              <a:cxn ang="0">
                <a:pos x="192" y="0"/>
              </a:cxn>
              <a:cxn ang="0">
                <a:pos x="336" y="288"/>
              </a:cxn>
            </a:cxnLst>
            <a:rect l="0" t="0" r="r" b="b"/>
            <a:pathLst>
              <a:path w="336" h="288">
                <a:moveTo>
                  <a:pt x="0" y="288"/>
                </a:moveTo>
                <a:cubicBezTo>
                  <a:pt x="68" y="144"/>
                  <a:pt x="136" y="0"/>
                  <a:pt x="192" y="0"/>
                </a:cubicBezTo>
                <a:cubicBezTo>
                  <a:pt x="248" y="0"/>
                  <a:pt x="312" y="240"/>
                  <a:pt x="336" y="288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2219325" y="5025494"/>
            <a:ext cx="152400" cy="152400"/>
            <a:chOff x="2976" y="3264"/>
            <a:chExt cx="96" cy="96"/>
          </a:xfrm>
        </p:grpSpPr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3024" y="3264"/>
              <a:ext cx="0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0"/>
            <p:cNvSpPr>
              <a:spLocks noChangeShapeType="1"/>
            </p:cNvSpPr>
            <p:nvPr/>
          </p:nvSpPr>
          <p:spPr bwMode="auto">
            <a:xfrm>
              <a:off x="2976" y="3312"/>
              <a:ext cx="9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" name="Rectangle 21"/>
          <p:cNvSpPr>
            <a:spLocks noChangeArrowheads="1"/>
          </p:cNvSpPr>
          <p:nvPr/>
        </p:nvSpPr>
        <p:spPr bwMode="auto">
          <a:xfrm>
            <a:off x="882650" y="5577944"/>
            <a:ext cx="381000" cy="152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Freeform 22"/>
          <p:cNvSpPr>
            <a:spLocks/>
          </p:cNvSpPr>
          <p:nvPr/>
        </p:nvSpPr>
        <p:spPr bwMode="auto">
          <a:xfrm>
            <a:off x="2381250" y="4409544"/>
            <a:ext cx="1162050" cy="1098550"/>
          </a:xfrm>
          <a:custGeom>
            <a:avLst/>
            <a:gdLst/>
            <a:ahLst/>
            <a:cxnLst>
              <a:cxn ang="0">
                <a:pos x="326" y="692"/>
              </a:cxn>
              <a:cxn ang="0">
                <a:pos x="260" y="469"/>
              </a:cxn>
              <a:cxn ang="0">
                <a:pos x="12" y="181"/>
              </a:cxn>
              <a:cxn ang="0">
                <a:pos x="188" y="4"/>
              </a:cxn>
              <a:cxn ang="0">
                <a:pos x="516" y="207"/>
              </a:cxn>
              <a:cxn ang="0">
                <a:pos x="732" y="665"/>
              </a:cxn>
            </a:cxnLst>
            <a:rect l="0" t="0" r="r" b="b"/>
            <a:pathLst>
              <a:path w="732" h="692">
                <a:moveTo>
                  <a:pt x="326" y="692"/>
                </a:moveTo>
                <a:cubicBezTo>
                  <a:pt x="315" y="655"/>
                  <a:pt x="312" y="554"/>
                  <a:pt x="260" y="469"/>
                </a:cubicBezTo>
                <a:cubicBezTo>
                  <a:pt x="208" y="384"/>
                  <a:pt x="24" y="258"/>
                  <a:pt x="12" y="181"/>
                </a:cubicBezTo>
                <a:cubicBezTo>
                  <a:pt x="0" y="104"/>
                  <a:pt x="104" y="0"/>
                  <a:pt x="188" y="4"/>
                </a:cubicBezTo>
                <a:cubicBezTo>
                  <a:pt x="272" y="8"/>
                  <a:pt x="425" y="97"/>
                  <a:pt x="516" y="207"/>
                </a:cubicBezTo>
                <a:cubicBezTo>
                  <a:pt x="607" y="317"/>
                  <a:pt x="687" y="570"/>
                  <a:pt x="732" y="66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" name="Freeform 23"/>
          <p:cNvSpPr>
            <a:spLocks/>
          </p:cNvSpPr>
          <p:nvPr/>
        </p:nvSpPr>
        <p:spPr bwMode="auto">
          <a:xfrm flipH="1">
            <a:off x="1035050" y="4409544"/>
            <a:ext cx="1162050" cy="1098550"/>
          </a:xfrm>
          <a:custGeom>
            <a:avLst/>
            <a:gdLst/>
            <a:ahLst/>
            <a:cxnLst>
              <a:cxn ang="0">
                <a:pos x="326" y="692"/>
              </a:cxn>
              <a:cxn ang="0">
                <a:pos x="260" y="469"/>
              </a:cxn>
              <a:cxn ang="0">
                <a:pos x="12" y="181"/>
              </a:cxn>
              <a:cxn ang="0">
                <a:pos x="188" y="4"/>
              </a:cxn>
              <a:cxn ang="0">
                <a:pos x="516" y="207"/>
              </a:cxn>
              <a:cxn ang="0">
                <a:pos x="732" y="665"/>
              </a:cxn>
            </a:cxnLst>
            <a:rect l="0" t="0" r="r" b="b"/>
            <a:pathLst>
              <a:path w="732" h="692">
                <a:moveTo>
                  <a:pt x="326" y="692"/>
                </a:moveTo>
                <a:cubicBezTo>
                  <a:pt x="315" y="655"/>
                  <a:pt x="312" y="554"/>
                  <a:pt x="260" y="469"/>
                </a:cubicBezTo>
                <a:cubicBezTo>
                  <a:pt x="208" y="384"/>
                  <a:pt x="24" y="258"/>
                  <a:pt x="12" y="181"/>
                </a:cubicBezTo>
                <a:cubicBezTo>
                  <a:pt x="0" y="104"/>
                  <a:pt x="104" y="0"/>
                  <a:pt x="188" y="4"/>
                </a:cubicBezTo>
                <a:cubicBezTo>
                  <a:pt x="272" y="8"/>
                  <a:pt x="425" y="97"/>
                  <a:pt x="516" y="207"/>
                </a:cubicBezTo>
                <a:cubicBezTo>
                  <a:pt x="607" y="317"/>
                  <a:pt x="687" y="570"/>
                  <a:pt x="732" y="665"/>
                </a:cubicBezTo>
              </a:path>
            </a:pathLst>
          </a:custGeom>
          <a:noFill/>
          <a:ln w="9525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1154517" y="1261646"/>
            <a:ext cx="66854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dirty="0" smtClean="0">
                <a:solidFill>
                  <a:srgbClr val="000000"/>
                </a:solidFill>
              </a:rPr>
              <a:t>(</a:t>
            </a:r>
            <a:r>
              <a:rPr lang="en-US" sz="1400" dirty="0" err="1" smtClean="0">
                <a:solidFill>
                  <a:srgbClr val="000000"/>
                </a:solidFill>
              </a:rPr>
              <a:t>Chiaverini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>
                <a:solidFill>
                  <a:srgbClr val="000000"/>
                </a:solidFill>
              </a:rPr>
              <a:t>et al</a:t>
            </a:r>
            <a:r>
              <a:rPr lang="en-US" sz="1400" dirty="0">
                <a:solidFill>
                  <a:srgbClr val="000000"/>
                </a:solidFill>
              </a:rPr>
              <a:t>.,  Quant. Inf. &amp; </a:t>
            </a:r>
            <a:r>
              <a:rPr lang="en-US" sz="1400" dirty="0" smtClean="0">
                <a:solidFill>
                  <a:srgbClr val="000000"/>
                </a:solidFill>
              </a:rPr>
              <a:t>Computation (2005), </a:t>
            </a:r>
            <a:r>
              <a:rPr lang="en-US" sz="1400" dirty="0" err="1" smtClean="0">
                <a:solidFill>
                  <a:srgbClr val="000000"/>
                </a:solidFill>
              </a:rPr>
              <a:t>Seidelin</a:t>
            </a:r>
            <a:r>
              <a:rPr lang="en-US" sz="1400" dirty="0" smtClean="0">
                <a:solidFill>
                  <a:srgbClr val="000000"/>
                </a:solidFill>
              </a:rPr>
              <a:t> et al. PRL 96, 253003 (2006))</a:t>
            </a:r>
            <a:endParaRPr lang="en-US" sz="1400" dirty="0">
              <a:solidFill>
                <a:srgbClr val="000000"/>
              </a:solidFill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28575" y="5740381"/>
            <a:ext cx="4476750" cy="555625"/>
            <a:chOff x="182" y="3936"/>
            <a:chExt cx="2820" cy="350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182" y="4055"/>
              <a:ext cx="10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</a:rPr>
                <a:t>RF electrodes</a:t>
              </a: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V="1">
              <a:off x="1056" y="3936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8"/>
            <p:cNvSpPr>
              <a:spLocks noChangeShapeType="1"/>
            </p:cNvSpPr>
            <p:nvPr/>
          </p:nvSpPr>
          <p:spPr bwMode="auto">
            <a:xfrm flipV="1">
              <a:off x="1056" y="3936"/>
              <a:ext cx="86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29"/>
            <p:cNvSpPr txBox="1">
              <a:spLocks noChangeArrowheads="1"/>
            </p:cNvSpPr>
            <p:nvPr/>
          </p:nvSpPr>
          <p:spPr bwMode="auto">
            <a:xfrm>
              <a:off x="1718" y="4055"/>
              <a:ext cx="12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800">
                  <a:solidFill>
                    <a:srgbClr val="000000"/>
                  </a:solidFill>
                </a:rPr>
                <a:t>Control electrodes</a:t>
              </a:r>
            </a:p>
          </p:txBody>
        </p:sp>
        <p:sp>
          <p:nvSpPr>
            <p:cNvPr id="36" name="Line 30"/>
            <p:cNvSpPr>
              <a:spLocks noChangeShapeType="1"/>
            </p:cNvSpPr>
            <p:nvPr/>
          </p:nvSpPr>
          <p:spPr bwMode="auto">
            <a:xfrm flipH="1" flipV="1">
              <a:off x="864" y="3936"/>
              <a:ext cx="895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 flipH="1" flipV="1">
              <a:off x="1632" y="3936"/>
              <a:ext cx="33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2"/>
            <p:cNvSpPr>
              <a:spLocks noChangeShapeType="1"/>
            </p:cNvSpPr>
            <p:nvPr/>
          </p:nvSpPr>
          <p:spPr bwMode="auto">
            <a:xfrm flipV="1">
              <a:off x="2112" y="3936"/>
              <a:ext cx="24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Line 33"/>
          <p:cNvSpPr>
            <a:spLocks noChangeShapeType="1"/>
          </p:cNvSpPr>
          <p:nvPr/>
        </p:nvSpPr>
        <p:spPr bwMode="auto">
          <a:xfrm flipV="1">
            <a:off x="2314575" y="3898369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" name="Text Box 34"/>
          <p:cNvSpPr txBox="1">
            <a:spLocks noChangeArrowheads="1"/>
          </p:cNvSpPr>
          <p:nvPr/>
        </p:nvSpPr>
        <p:spPr bwMode="auto">
          <a:xfrm>
            <a:off x="3533775" y="3754833"/>
            <a:ext cx="1336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trap axis</a:t>
            </a:r>
          </a:p>
        </p:txBody>
      </p:sp>
      <p:sp>
        <p:nvSpPr>
          <p:cNvPr id="41" name="Line 35"/>
          <p:cNvSpPr>
            <a:spLocks noChangeShapeType="1"/>
          </p:cNvSpPr>
          <p:nvPr/>
        </p:nvSpPr>
        <p:spPr bwMode="auto">
          <a:xfrm>
            <a:off x="2482850" y="2894407"/>
            <a:ext cx="11271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2447482" y="1623015"/>
            <a:ext cx="2635250" cy="1187450"/>
            <a:chOff x="3216" y="720"/>
            <a:chExt cx="1660" cy="748"/>
          </a:xfrm>
        </p:grpSpPr>
        <p:sp>
          <p:nvSpPr>
            <p:cNvPr id="43" name="Text Box 37"/>
            <p:cNvSpPr txBox="1">
              <a:spLocks noChangeArrowheads="1"/>
            </p:cNvSpPr>
            <p:nvPr/>
          </p:nvSpPr>
          <p:spPr bwMode="auto">
            <a:xfrm>
              <a:off x="3744" y="720"/>
              <a:ext cx="1132" cy="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end view of</a:t>
              </a:r>
            </a:p>
            <a:p>
              <a:r>
                <a:rPr lang="en-US" dirty="0" err="1">
                  <a:solidFill>
                    <a:srgbClr val="000000"/>
                  </a:solidFill>
                </a:rPr>
                <a:t>quadrupole</a:t>
              </a:r>
              <a:r>
                <a:rPr lang="en-US" dirty="0">
                  <a:solidFill>
                    <a:srgbClr val="000000"/>
                  </a:solidFill>
                </a:rPr>
                <a:t> </a:t>
              </a:r>
            </a:p>
            <a:p>
              <a:r>
                <a:rPr lang="en-US" dirty="0">
                  <a:solidFill>
                    <a:srgbClr val="000000"/>
                  </a:solidFill>
                </a:rPr>
                <a:t>electrodes</a:t>
              </a:r>
            </a:p>
          </p:txBody>
        </p:sp>
        <p:sp>
          <p:nvSpPr>
            <p:cNvPr id="44" name="Line 38"/>
            <p:cNvSpPr>
              <a:spLocks noChangeShapeType="1"/>
            </p:cNvSpPr>
            <p:nvPr/>
          </p:nvSpPr>
          <p:spPr bwMode="auto">
            <a:xfrm flipH="1" flipV="1">
              <a:off x="3216" y="864"/>
              <a:ext cx="528" cy="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4818543" y="4896077"/>
            <a:ext cx="410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Challenges: shallow trap depth (100 </a:t>
            </a:r>
            <a:r>
              <a:rPr lang="en-US" dirty="0" err="1" smtClean="0"/>
              <a:t>meV</a:t>
            </a:r>
            <a:r>
              <a:rPr lang="en-US" dirty="0" smtClean="0"/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    charging of electrodes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4864617" y="5654532"/>
            <a:ext cx="293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Opportunities: high gradients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58085E-6 L 3.33333E-6 -0.122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9.85427E-7 L 3.33333E-6 -0.1443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8834E-6 L 0.18333 0.12213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61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8834E-6 L -0.18334 0.1221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2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1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9" grpId="0" animBg="1"/>
      <p:bldP spid="41" grpId="0" animBg="1"/>
      <p:bldP spid="46" grpId="0"/>
      <p:bldP spid="4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04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Transporting ions on a (complicated) chip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02" y="785814"/>
            <a:ext cx="9097898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21"/>
          <p:cNvGrpSpPr/>
          <p:nvPr/>
        </p:nvGrpSpPr>
        <p:grpSpPr>
          <a:xfrm>
            <a:off x="-192683" y="158825"/>
            <a:ext cx="6178814" cy="6029325"/>
            <a:chOff x="-213948" y="828676"/>
            <a:chExt cx="6178814" cy="602932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13948" y="838200"/>
              <a:ext cx="5533202" cy="599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/>
            <p:nvPr/>
          </p:nvCxnSpPr>
          <p:spPr>
            <a:xfrm rot="16200000" flipH="1">
              <a:off x="4380170" y="1753930"/>
              <a:ext cx="2489795" cy="658332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804021" y="4697155"/>
              <a:ext cx="3519377" cy="802313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0800000">
              <a:off x="171450" y="838201"/>
              <a:ext cx="5124452" cy="9527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-2876550" y="3819526"/>
              <a:ext cx="6029325" cy="47625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0800000">
              <a:off x="114302" y="6829425"/>
              <a:ext cx="5067298" cy="1"/>
            </a:xfrm>
            <a:prstGeom prst="line">
              <a:avLst/>
            </a:prstGeom>
            <a:ln w="444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5532918" y="5479090"/>
            <a:ext cx="3446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J. Amini et al. New. J. </a:t>
            </a:r>
            <a:r>
              <a:rPr lang="de-CH" sz="1400" dirty="0" err="1" smtClean="0"/>
              <a:t>Phys</a:t>
            </a:r>
            <a:r>
              <a:rPr lang="de-CH" sz="1400" dirty="0" smtClean="0"/>
              <a:t> 12, 033031 (2010)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3629" y="989834"/>
            <a:ext cx="3859618" cy="2721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70" y="0"/>
            <a:ext cx="8229600" cy="1143000"/>
          </a:xfrm>
        </p:spPr>
        <p:txBody>
          <a:bodyPr/>
          <a:lstStyle/>
          <a:p>
            <a:r>
              <a:rPr lang="de-CH" dirty="0" smtClean="0"/>
              <a:t>Integrated </a:t>
            </a:r>
            <a:r>
              <a:rPr lang="de-CH" dirty="0" err="1" smtClean="0"/>
              <a:t>components</a:t>
            </a:r>
            <a:r>
              <a:rPr lang="de-CH" dirty="0" smtClean="0"/>
              <a:t> 1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847" y="3684241"/>
            <a:ext cx="3806562" cy="3173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241850" y="3732595"/>
            <a:ext cx="3324180" cy="30777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de-CH" sz="1400" dirty="0" err="1" smtClean="0">
                <a:solidFill>
                  <a:schemeClr val="bg1"/>
                </a:solidFill>
              </a:rPr>
              <a:t>Vandevender</a:t>
            </a:r>
            <a:r>
              <a:rPr lang="de-CH" sz="1400" dirty="0" smtClean="0">
                <a:solidFill>
                  <a:schemeClr val="bg1"/>
                </a:solidFill>
              </a:rPr>
              <a:t> et al. PRL 105, 023001 (2010)</a:t>
            </a:r>
            <a:endParaRPr lang="en-GB" sz="1400" dirty="0">
              <a:solidFill>
                <a:schemeClr val="bg1"/>
              </a:solidFill>
            </a:endParaRPr>
          </a:p>
        </p:txBody>
      </p:sp>
      <p:pic>
        <p:nvPicPr>
          <p:cNvPr id="7" name="Picture 6" descr="C:\Users\danielki\Desktop\3DTrap_Setup.tif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0122" y="1765004"/>
            <a:ext cx="3795822" cy="3882901"/>
          </a:xfrm>
          <a:prstGeom prst="rect">
            <a:avLst/>
          </a:prstGeom>
          <a:noFill/>
        </p:spPr>
      </p:pic>
      <p:sp>
        <p:nvSpPr>
          <p:cNvPr id="8" name="Right Arrow 7"/>
          <p:cNvSpPr/>
          <p:nvPr/>
        </p:nvSpPr>
        <p:spPr>
          <a:xfrm>
            <a:off x="4157330" y="3444949"/>
            <a:ext cx="871870" cy="60605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70" y="0"/>
            <a:ext cx="8229600" cy="1143000"/>
          </a:xfrm>
        </p:spPr>
        <p:txBody>
          <a:bodyPr/>
          <a:lstStyle/>
          <a:p>
            <a:r>
              <a:rPr lang="de-CH" dirty="0" smtClean="0"/>
              <a:t>Integrated </a:t>
            </a:r>
            <a:r>
              <a:rPr lang="de-CH" dirty="0" err="1" smtClean="0"/>
              <a:t>components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4734" y="1335828"/>
            <a:ext cx="4117619" cy="316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21049" y="3955489"/>
            <a:ext cx="3822951" cy="27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82502" y="1096267"/>
            <a:ext cx="7910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eg</a:t>
            </a:r>
            <a:r>
              <a:rPr lang="en-US" dirty="0" smtClean="0"/>
              <a:t>. Quantum control using microwaves – removes the need for high-power lasers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06190"/>
            <a:ext cx="4918812" cy="223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698511" y="2573081"/>
            <a:ext cx="21441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Gradients</a:t>
            </a:r>
            <a:r>
              <a:rPr lang="de-CH" dirty="0" smtClean="0"/>
              <a:t> – </a:t>
            </a:r>
            <a:r>
              <a:rPr lang="de-CH" dirty="0" err="1" smtClean="0"/>
              <a:t>produce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state-dependent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potentials</a:t>
            </a:r>
            <a:r>
              <a:rPr lang="de-CH" dirty="0" smtClean="0"/>
              <a:t> </a:t>
            </a:r>
            <a:r>
              <a:rPr lang="de-CH" dirty="0" err="1" smtClean="0"/>
              <a:t>through</a:t>
            </a:r>
            <a:endParaRPr lang="de-CH" dirty="0" smtClean="0"/>
          </a:p>
          <a:p>
            <a:r>
              <a:rPr lang="de-CH" dirty="0" smtClean="0"/>
              <a:t>Zeeman </a:t>
            </a:r>
            <a:r>
              <a:rPr lang="de-CH" dirty="0" err="1" smtClean="0"/>
              <a:t>shifts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456120" y="6519446"/>
            <a:ext cx="3679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C. </a:t>
            </a:r>
            <a:r>
              <a:rPr lang="de-CH" sz="1600" dirty="0" err="1" smtClean="0"/>
              <a:t>Ospelkaus</a:t>
            </a:r>
            <a:r>
              <a:rPr lang="de-CH" sz="1600" dirty="0" smtClean="0"/>
              <a:t> et al. Nature 182, 476 (2011)</a:t>
            </a:r>
            <a:endParaRPr lang="en-GB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5901070" y="4072270"/>
            <a:ext cx="1323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2-qubit </a:t>
            </a:r>
            <a:r>
              <a:rPr lang="de-CH" dirty="0" err="1" smtClean="0"/>
              <a:t>gate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6317" y="4022652"/>
            <a:ext cx="176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Single-qubit </a:t>
            </a:r>
            <a:r>
              <a:rPr lang="de-CH" dirty="0" err="1" smtClean="0"/>
              <a:t>gate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de-CH" dirty="0" err="1" smtClean="0"/>
              <a:t>Trapped-ions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optical</a:t>
            </a:r>
            <a:r>
              <a:rPr lang="de-CH" dirty="0" smtClean="0"/>
              <a:t> </a:t>
            </a:r>
            <a:r>
              <a:rPr lang="de-CH" dirty="0" err="1" smtClean="0"/>
              <a:t>clocks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05786" y="1424763"/>
            <a:ext cx="2133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Frequency</a:t>
            </a:r>
            <a:r>
              <a:rPr lang="de-CH" dirty="0" smtClean="0"/>
              <a:t> </a:t>
            </a:r>
            <a:r>
              <a:rPr lang="de-CH" dirty="0" err="1" smtClean="0"/>
              <a:t>standards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2502" y="2210982"/>
            <a:ext cx="1982642" cy="149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402957" y="1977657"/>
            <a:ext cx="1020725" cy="4253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Laser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6" idx="3"/>
          </p:cNvCxnSpPr>
          <p:nvPr/>
        </p:nvCxnSpPr>
        <p:spPr>
          <a:xfrm>
            <a:off x="3423682" y="2190308"/>
            <a:ext cx="903768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3902148" y="2615610"/>
            <a:ext cx="839972" cy="10632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48186" y="3025666"/>
            <a:ext cx="1579265" cy="4613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8" descr="BMMB_squeeze_BW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2685917" y="4441659"/>
            <a:ext cx="1911453" cy="1193598"/>
          </a:xfrm>
          <a:prstGeom prst="rect">
            <a:avLst/>
          </a:prstGeom>
          <a:ln w="25400">
            <a:solidFill>
              <a:srgbClr val="FF000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</p:pic>
      <p:cxnSp>
        <p:nvCxnSpPr>
          <p:cNvPr id="28" name="Straight Connector 27"/>
          <p:cNvCxnSpPr/>
          <p:nvPr/>
        </p:nvCxnSpPr>
        <p:spPr>
          <a:xfrm rot="5400000" flipH="1" flipV="1">
            <a:off x="3621107" y="3718904"/>
            <a:ext cx="1368055" cy="19163"/>
          </a:xfrm>
          <a:prstGeom prst="line">
            <a:avLst/>
          </a:prstGeom>
          <a:ln w="31750">
            <a:solidFill>
              <a:srgbClr val="FF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99461" y="6018028"/>
            <a:ext cx="328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Require</a:t>
            </a:r>
            <a:r>
              <a:rPr lang="de-CH" dirty="0" smtClean="0"/>
              <a:t>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stable</a:t>
            </a:r>
            <a:r>
              <a:rPr lang="de-CH" dirty="0" smtClean="0"/>
              <a:t> </a:t>
            </a:r>
            <a:r>
              <a:rPr lang="de-CH" dirty="0" err="1" smtClean="0"/>
              <a:t>ion</a:t>
            </a:r>
            <a:r>
              <a:rPr lang="de-CH" dirty="0" smtClean="0"/>
              <a:t> </a:t>
            </a:r>
            <a:r>
              <a:rPr lang="de-CH" dirty="0" err="1" smtClean="0"/>
              <a:t>transition</a:t>
            </a:r>
            <a:endParaRPr lang="en-GB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1282235" y="5409920"/>
            <a:ext cx="695421" cy="205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289391" y="4685866"/>
            <a:ext cx="688264" cy="309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089446" y="4562179"/>
            <a:ext cx="236220" cy="255270"/>
          </a:xfrm>
          <a:prstGeom prst="rect">
            <a:avLst/>
          </a:prstGeom>
        </p:spPr>
      </p:pic>
      <p:pic>
        <p:nvPicPr>
          <p:cNvPr id="40" name="Picture 3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104064" y="5302914"/>
            <a:ext cx="236220" cy="255270"/>
          </a:xfrm>
          <a:prstGeom prst="rect">
            <a:avLst/>
          </a:prstGeom>
        </p:spPr>
      </p:pic>
      <p:cxnSp>
        <p:nvCxnSpPr>
          <p:cNvPr id="41" name="Straight Connector 40"/>
          <p:cNvCxnSpPr/>
          <p:nvPr/>
        </p:nvCxnSpPr>
        <p:spPr>
          <a:xfrm>
            <a:off x="5687647" y="5530422"/>
            <a:ext cx="695421" cy="205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208103" y="3361381"/>
            <a:ext cx="695421" cy="205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8026810" y="3850478"/>
            <a:ext cx="695421" cy="205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5793973" y="2319390"/>
            <a:ext cx="695421" cy="2051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5400000">
            <a:off x="4486928" y="3923416"/>
            <a:ext cx="3168506" cy="1"/>
          </a:xfrm>
          <a:prstGeom prst="straightConnector1">
            <a:avLst/>
          </a:prstGeom>
          <a:ln>
            <a:solidFill>
              <a:srgbClr val="3535F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rot="5400000">
            <a:off x="5837264" y="3753296"/>
            <a:ext cx="2105246" cy="1360968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V="1">
            <a:off x="6294464" y="3884431"/>
            <a:ext cx="2023731" cy="1612601"/>
          </a:xfrm>
          <a:prstGeom prst="straightConnector1">
            <a:avLst/>
          </a:prstGeom>
          <a:ln>
            <a:solidFill>
              <a:srgbClr val="3535F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6793013" y="3231116"/>
            <a:ext cx="356235" cy="259080"/>
          </a:xfrm>
          <a:prstGeom prst="rect">
            <a:avLst/>
          </a:prstGeom>
        </p:spPr>
      </p:pic>
      <p:pic>
        <p:nvPicPr>
          <p:cNvPr id="55" name="Picture 5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8380807" y="3957673"/>
            <a:ext cx="348615" cy="257175"/>
          </a:xfrm>
          <a:prstGeom prst="rect">
            <a:avLst/>
          </a:prstGeom>
        </p:spPr>
      </p:pic>
      <p:pic>
        <p:nvPicPr>
          <p:cNvPr id="54" name="Picture 5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315086" y="5410791"/>
            <a:ext cx="339090" cy="259080"/>
          </a:xfrm>
          <a:prstGeom prst="rect">
            <a:avLst/>
          </a:prstGeom>
        </p:spPr>
      </p:pic>
      <p:pic>
        <p:nvPicPr>
          <p:cNvPr id="57" name="Picture 5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414323" y="2139507"/>
            <a:ext cx="339090" cy="257175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6071180" y="1541721"/>
            <a:ext cx="1612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Aluminium </a:t>
            </a:r>
            <a:r>
              <a:rPr lang="de-CH" dirty="0" err="1" smtClean="0"/>
              <a:t>ion</a:t>
            </a:r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2658140" y="999460"/>
            <a:ext cx="36204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dirty="0" smtClean="0"/>
              <a:t>e.g. Rosenband et al., Science 319, 1808 (2008)</a:t>
            </a:r>
            <a:endParaRPr lang="en-GB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6368891" y="3848986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267 </a:t>
            </a:r>
            <a:r>
              <a:rPr lang="de-CH" sz="1600" dirty="0" err="1" smtClean="0"/>
              <a:t>nm</a:t>
            </a:r>
            <a:endParaRPr lang="en-GB" sz="1600" dirty="0"/>
          </a:p>
        </p:txBody>
      </p:sp>
      <p:pic>
        <p:nvPicPr>
          <p:cNvPr id="62" name="Picture 6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7441598" y="3082261"/>
            <a:ext cx="787991" cy="149935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266650" y="3278372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167 </a:t>
            </a:r>
            <a:r>
              <a:rPr lang="de-CH" sz="1600" dirty="0" err="1" smtClean="0"/>
              <a:t>nm</a:t>
            </a:r>
            <a:endParaRPr lang="en-GB" sz="1600" dirty="0"/>
          </a:p>
        </p:txBody>
      </p:sp>
      <p:sp>
        <p:nvSpPr>
          <p:cNvPr id="64" name="TextBox 63"/>
          <p:cNvSpPr txBox="1"/>
          <p:nvPr/>
        </p:nvSpPr>
        <p:spPr>
          <a:xfrm>
            <a:off x="5550195" y="5964865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Has</a:t>
            </a:r>
            <a:r>
              <a:rPr lang="de-CH" dirty="0" smtClean="0"/>
              <a:t> a </a:t>
            </a:r>
            <a:r>
              <a:rPr lang="de-CH" dirty="0" err="1" smtClean="0"/>
              <a:t>very</a:t>
            </a:r>
            <a:r>
              <a:rPr lang="de-CH" dirty="0" smtClean="0"/>
              <a:t> </a:t>
            </a:r>
            <a:r>
              <a:rPr lang="de-CH" dirty="0" err="1" smtClean="0"/>
              <a:t>stable</a:t>
            </a:r>
            <a:r>
              <a:rPr lang="de-CH" dirty="0" smtClean="0"/>
              <a:t> </a:t>
            </a:r>
            <a:r>
              <a:rPr lang="de-CH" dirty="0" err="1" smtClean="0"/>
              <a:t>transition</a:t>
            </a:r>
            <a:endParaRPr lang="en-GB" dirty="0"/>
          </a:p>
        </p:txBody>
      </p:sp>
      <p:sp>
        <p:nvSpPr>
          <p:cNvPr id="65" name="TextBox 64"/>
          <p:cNvSpPr txBox="1"/>
          <p:nvPr/>
        </p:nvSpPr>
        <p:spPr>
          <a:xfrm>
            <a:off x="5560828" y="6337005"/>
            <a:ext cx="26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BUT 167 </a:t>
            </a:r>
            <a:r>
              <a:rPr lang="de-CH" dirty="0" err="1" smtClean="0"/>
              <a:t>nm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</a:t>
            </a:r>
            <a:r>
              <a:rPr lang="de-CH" dirty="0" err="1" smtClean="0"/>
              <a:t>vacuum</a:t>
            </a:r>
            <a:r>
              <a:rPr lang="de-CH" dirty="0" smtClean="0"/>
              <a:t> UV</a:t>
            </a:r>
            <a:endParaRPr lang="en-GB" dirty="0"/>
          </a:p>
        </p:txBody>
      </p:sp>
      <p:pic>
        <p:nvPicPr>
          <p:cNvPr id="34" name="Picture 33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325191" y="2125330"/>
            <a:ext cx="702945" cy="1162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58" grpId="0"/>
      <p:bldP spid="60" grpId="0"/>
      <p:bldP spid="63" grpId="0"/>
      <p:bldP spid="64" grpId="0"/>
      <p:bldP spid="6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35" y="-992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CH" dirty="0" err="1" smtClean="0"/>
              <a:t>Atomic</a:t>
            </a:r>
            <a:r>
              <a:rPr lang="de-CH" dirty="0" smtClean="0"/>
              <a:t> </a:t>
            </a:r>
            <a:r>
              <a:rPr lang="de-CH" dirty="0" err="1" smtClean="0"/>
              <a:t>clocks</a:t>
            </a:r>
            <a:r>
              <a:rPr lang="de-CH" dirty="0" smtClean="0"/>
              <a:t> – </a:t>
            </a:r>
            <a:r>
              <a:rPr lang="de-CH" dirty="0" err="1" smtClean="0"/>
              <a:t>quantum</a:t>
            </a:r>
            <a:r>
              <a:rPr lang="de-CH" dirty="0" smtClean="0"/>
              <a:t> </a:t>
            </a:r>
            <a:r>
              <a:rPr lang="de-CH" dirty="0" err="1" smtClean="0"/>
              <a:t>logic</a:t>
            </a:r>
            <a:r>
              <a:rPr lang="de-CH" dirty="0" smtClean="0"/>
              <a:t> </a:t>
            </a:r>
            <a:r>
              <a:rPr lang="de-CH" dirty="0" err="1" smtClean="0"/>
              <a:t>readout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904308" y="2047516"/>
            <a:ext cx="1543050" cy="0"/>
          </a:xfrm>
          <a:prstGeom prst="line">
            <a:avLst/>
          </a:prstGeom>
          <a:ln w="28575">
            <a:solidFill>
              <a:srgbClr val="2A1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134099" y="2428516"/>
            <a:ext cx="1047750" cy="0"/>
          </a:xfrm>
          <a:prstGeom prst="line">
            <a:avLst/>
          </a:prstGeom>
          <a:ln w="28575">
            <a:solidFill>
              <a:srgbClr val="2A1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6541507" y="2393885"/>
            <a:ext cx="370753" cy="354431"/>
            <a:chOff x="4830" y="2082"/>
            <a:chExt cx="288" cy="240"/>
          </a:xfrm>
        </p:grpSpPr>
        <p:sp>
          <p:nvSpPr>
            <p:cNvPr id="7" name="Oval 69"/>
            <p:cNvSpPr>
              <a:spLocks noChangeArrowheads="1"/>
            </p:cNvSpPr>
            <p:nvPr/>
          </p:nvSpPr>
          <p:spPr bwMode="auto">
            <a:xfrm>
              <a:off x="4830" y="208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009B00"/>
                </a:gs>
                <a:gs pos="100000">
                  <a:srgbClr val="00CC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70"/>
            <p:cNvSpPr>
              <a:spLocks noChangeArrowheads="1"/>
            </p:cNvSpPr>
            <p:nvPr/>
          </p:nvSpPr>
          <p:spPr bwMode="auto">
            <a:xfrm rot="-2832168">
              <a:off x="4972" y="208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76E476"/>
                </a:gs>
                <a:gs pos="100000">
                  <a:srgbClr val="00CC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71"/>
          <p:cNvGrpSpPr>
            <a:grpSpLocks/>
          </p:cNvGrpSpPr>
          <p:nvPr/>
        </p:nvGrpSpPr>
        <p:grpSpPr bwMode="auto">
          <a:xfrm>
            <a:off x="2573296" y="2441346"/>
            <a:ext cx="288514" cy="267574"/>
            <a:chOff x="4512" y="2352"/>
            <a:chExt cx="288" cy="240"/>
          </a:xfrm>
        </p:grpSpPr>
        <p:sp>
          <p:nvSpPr>
            <p:cNvPr id="10" name="Oval 72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73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700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Freeform 44"/>
          <p:cNvSpPr>
            <a:spLocks/>
          </p:cNvSpPr>
          <p:nvPr/>
        </p:nvSpPr>
        <p:spPr bwMode="auto">
          <a:xfrm>
            <a:off x="3350351" y="1223755"/>
            <a:ext cx="2682072" cy="1712878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2147483647 h 576"/>
              <a:gd name="T4" fmla="*/ 2147483647 w 1152"/>
              <a:gd name="T5" fmla="*/ 0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0" y="0"/>
                </a:moveTo>
                <a:cubicBezTo>
                  <a:pt x="192" y="288"/>
                  <a:pt x="384" y="576"/>
                  <a:pt x="576" y="576"/>
                </a:cubicBezTo>
                <a:cubicBezTo>
                  <a:pt x="768" y="576"/>
                  <a:pt x="1056" y="104"/>
                  <a:pt x="1152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scene3d>
            <a:camera prst="legacyPerspectiveFront">
              <a:rot lat="300000" lon="0" rev="0"/>
            </a:camera>
            <a:lightRig rig="legacyFlat4" dir="b"/>
          </a:scene3d>
          <a:sp3d extrusionH="430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3562599" y="1628416"/>
            <a:ext cx="2190750" cy="0"/>
          </a:xfrm>
          <a:prstGeom prst="line">
            <a:avLst/>
          </a:prstGeom>
          <a:ln w="28575">
            <a:solidFill>
              <a:srgbClr val="2A1B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12256" y="1462621"/>
            <a:ext cx="24434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800" dirty="0" smtClean="0"/>
              <a:t>Beryllium</a:t>
            </a:r>
          </a:p>
          <a:p>
            <a:r>
              <a:rPr lang="de-CH" sz="1800" dirty="0" err="1" smtClean="0"/>
              <a:t>Cooling</a:t>
            </a:r>
            <a:r>
              <a:rPr lang="de-CH" sz="1800" dirty="0" smtClean="0"/>
              <a:t>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readout</a:t>
            </a:r>
            <a:r>
              <a:rPr lang="de-CH" sz="1800" dirty="0" smtClean="0"/>
              <a:t> </a:t>
            </a:r>
            <a:r>
              <a:rPr lang="de-CH" sz="1800" dirty="0" err="1" smtClean="0"/>
              <a:t>ion</a:t>
            </a:r>
            <a:endParaRPr lang="en-GB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244549" y="1707169"/>
            <a:ext cx="2791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    Aluminium “Clock” ion:</a:t>
            </a:r>
          </a:p>
        </p:txBody>
      </p:sp>
      <p:sp>
        <p:nvSpPr>
          <p:cNvPr id="25" name="Left-Right Arrow 24"/>
          <p:cNvSpPr/>
          <p:nvPr/>
        </p:nvSpPr>
        <p:spPr>
          <a:xfrm>
            <a:off x="5337085" y="2438890"/>
            <a:ext cx="1080120" cy="2700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Left-Right Arrow 25"/>
          <p:cNvSpPr/>
          <p:nvPr/>
        </p:nvSpPr>
        <p:spPr>
          <a:xfrm>
            <a:off x="2906815" y="2438890"/>
            <a:ext cx="1080120" cy="27003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3356865" y="2258870"/>
            <a:ext cx="160020" cy="177165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5832944" y="2213865"/>
            <a:ext cx="224790" cy="203835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 flipV="1">
            <a:off x="2381626" y="3726712"/>
            <a:ext cx="385355" cy="2556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Picture 5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2102103" y="3606457"/>
            <a:ext cx="236220" cy="255270"/>
          </a:xfrm>
          <a:prstGeom prst="rect">
            <a:avLst/>
          </a:prstGeom>
        </p:spPr>
      </p:pic>
      <p:pic>
        <p:nvPicPr>
          <p:cNvPr id="53" name="Picture 5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1571536" y="5691447"/>
            <a:ext cx="236220" cy="255270"/>
          </a:xfrm>
          <a:prstGeom prst="rect">
            <a:avLst/>
          </a:prstGeom>
        </p:spPr>
      </p:pic>
      <p:pic>
        <p:nvPicPr>
          <p:cNvPr id="64" name="Picture 6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4955069" y="4973930"/>
            <a:ext cx="236220" cy="255270"/>
          </a:xfrm>
          <a:prstGeom prst="rect">
            <a:avLst/>
          </a:prstGeom>
        </p:spPr>
      </p:pic>
      <p:pic>
        <p:nvPicPr>
          <p:cNvPr id="63" name="Picture 6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4955069" y="5558995"/>
            <a:ext cx="236220" cy="25527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852724" y="1223755"/>
            <a:ext cx="156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Shared</a:t>
            </a:r>
            <a:r>
              <a:rPr lang="de-CH" dirty="0" smtClean="0"/>
              <a:t> </a:t>
            </a:r>
            <a:r>
              <a:rPr lang="de-CH" dirty="0" err="1" smtClean="0"/>
              <a:t>motion</a:t>
            </a:r>
            <a:endParaRPr lang="en-GB" dirty="0"/>
          </a:p>
        </p:txBody>
      </p:sp>
      <p:pic>
        <p:nvPicPr>
          <p:cNvPr id="66" name="Picture 6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947001" y="4146517"/>
            <a:ext cx="302895" cy="255270"/>
          </a:xfrm>
          <a:prstGeom prst="rect">
            <a:avLst/>
          </a:prstGeom>
        </p:spPr>
      </p:pic>
      <p:cxnSp>
        <p:nvCxnSpPr>
          <p:cNvPr id="67" name="Straight Connector 66"/>
          <p:cNvCxnSpPr/>
          <p:nvPr/>
        </p:nvCxnSpPr>
        <p:spPr>
          <a:xfrm>
            <a:off x="3307041" y="4281532"/>
            <a:ext cx="40504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866881" y="5811702"/>
            <a:ext cx="40504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1259314" y="4529060"/>
            <a:ext cx="2070230" cy="495055"/>
          </a:xfrm>
          <a:prstGeom prst="straightConnector1">
            <a:avLst/>
          </a:prstGeom>
          <a:ln w="41275">
            <a:solidFill>
              <a:srgbClr val="FFC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74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1371826" y="4506557"/>
            <a:ext cx="880110" cy="186690"/>
          </a:xfrm>
          <a:prstGeom prst="rect">
            <a:avLst/>
          </a:prstGeom>
        </p:spPr>
      </p:pic>
      <p:cxnSp>
        <p:nvCxnSpPr>
          <p:cNvPr id="77" name="Straight Connector 76"/>
          <p:cNvCxnSpPr/>
          <p:nvPr/>
        </p:nvCxnSpPr>
        <p:spPr>
          <a:xfrm>
            <a:off x="5250414" y="5094185"/>
            <a:ext cx="4950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5250414" y="5679250"/>
            <a:ext cx="4950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7030924" y="3248980"/>
            <a:ext cx="469740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rot="5400000">
            <a:off x="5430437" y="3293983"/>
            <a:ext cx="1845205" cy="1755199"/>
          </a:xfrm>
          <a:prstGeom prst="straightConnector1">
            <a:avLst/>
          </a:prstGeom>
          <a:ln w="41275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6510554" y="4059070"/>
            <a:ext cx="19318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“Allowed” (scatter </a:t>
            </a:r>
          </a:p>
          <a:p>
            <a:r>
              <a:rPr lang="de-CH" dirty="0" smtClean="0"/>
              <a:t>lots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photons</a:t>
            </a:r>
            <a:r>
              <a:rPr lang="de-CH" dirty="0" smtClean="0"/>
              <a:t>)</a:t>
            </a:r>
            <a:endParaRPr lang="en-GB" dirty="0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2001899" y="4266776"/>
            <a:ext cx="1755194" cy="1395150"/>
          </a:xfrm>
          <a:prstGeom prst="straightConnector1">
            <a:avLst/>
          </a:prstGeom>
          <a:ln w="412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802095" y="4236527"/>
            <a:ext cx="600075" cy="17145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3307041" y="4101512"/>
            <a:ext cx="40504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57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3802095" y="3966497"/>
            <a:ext cx="590550" cy="169545"/>
          </a:xfrm>
          <a:prstGeom prst="rect">
            <a:avLst/>
          </a:prstGeom>
        </p:spPr>
      </p:pic>
      <p:cxnSp>
        <p:nvCxnSpPr>
          <p:cNvPr id="48" name="Straight Connector 47"/>
          <p:cNvCxnSpPr/>
          <p:nvPr/>
        </p:nvCxnSpPr>
        <p:spPr>
          <a:xfrm>
            <a:off x="5790474" y="5544235"/>
            <a:ext cx="495055" cy="0"/>
          </a:xfrm>
          <a:prstGeom prst="lin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5475439" y="5094185"/>
            <a:ext cx="495055" cy="450049"/>
          </a:xfrm>
          <a:prstGeom prst="straightConnector1">
            <a:avLst/>
          </a:prstGeom>
          <a:ln w="41275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5790748" y="5571184"/>
            <a:ext cx="482420" cy="149132"/>
          </a:xfrm>
          <a:prstGeom prst="rect">
            <a:avLst/>
          </a:prstGeom>
        </p:spPr>
      </p:pic>
      <p:pic>
        <p:nvPicPr>
          <p:cNvPr id="60" name="Picture 59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2406941" y="5706932"/>
            <a:ext cx="600075" cy="17145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1289110" y="6273225"/>
            <a:ext cx="66284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Most </a:t>
            </a:r>
            <a:r>
              <a:rPr lang="de-CH" sz="1600" dirty="0" err="1" smtClean="0"/>
              <a:t>accurate</a:t>
            </a:r>
            <a:r>
              <a:rPr lang="de-CH" sz="1600" dirty="0" smtClean="0"/>
              <a:t> </a:t>
            </a:r>
            <a:r>
              <a:rPr lang="de-CH" sz="1600" dirty="0" err="1" smtClean="0"/>
              <a:t>and</a:t>
            </a:r>
            <a:r>
              <a:rPr lang="de-CH" sz="1600" dirty="0" smtClean="0"/>
              <a:t> </a:t>
            </a:r>
            <a:r>
              <a:rPr lang="de-CH" sz="1600" dirty="0" err="1" smtClean="0"/>
              <a:t>precise</a:t>
            </a:r>
            <a:r>
              <a:rPr lang="de-CH" sz="1600" dirty="0" smtClean="0"/>
              <a:t> </a:t>
            </a:r>
            <a:r>
              <a:rPr lang="de-CH" sz="1600" dirty="0" err="1" smtClean="0"/>
              <a:t>frequency</a:t>
            </a:r>
            <a:r>
              <a:rPr lang="de-CH" sz="1600" dirty="0" smtClean="0"/>
              <a:t> </a:t>
            </a:r>
            <a:r>
              <a:rPr lang="de-CH" sz="1600" dirty="0" err="1" smtClean="0"/>
              <a:t>standards</a:t>
            </a:r>
            <a:r>
              <a:rPr lang="de-CH" sz="1600" dirty="0" smtClean="0"/>
              <a:t> – 8e-18 </a:t>
            </a:r>
            <a:r>
              <a:rPr lang="de-CH" sz="1600" dirty="0" err="1" smtClean="0"/>
              <a:t>fractional</a:t>
            </a:r>
            <a:r>
              <a:rPr lang="de-CH" sz="1600" dirty="0" smtClean="0"/>
              <a:t> </a:t>
            </a:r>
            <a:r>
              <a:rPr lang="de-CH" sz="1600" dirty="0" err="1" smtClean="0"/>
              <a:t>uncertainty</a:t>
            </a:r>
            <a:endParaRPr lang="de-CH" sz="1600" dirty="0" smtClean="0"/>
          </a:p>
          <a:p>
            <a:r>
              <a:rPr lang="de-CH" sz="1600" dirty="0" smtClean="0"/>
              <a:t>		(Chou et al. PRL </a:t>
            </a:r>
            <a:r>
              <a:rPr lang="en-GB" sz="1600" i="1" dirty="0" smtClean="0"/>
              <a:t>104</a:t>
            </a:r>
            <a:r>
              <a:rPr lang="en-GB" sz="1600" dirty="0" smtClean="0"/>
              <a:t>, 070802 (2010))</a:t>
            </a:r>
            <a:endParaRPr lang="en-GB" sz="1600" dirty="0"/>
          </a:p>
        </p:txBody>
      </p:sp>
      <p:pic>
        <p:nvPicPr>
          <p:cNvPr id="45" name="Picture 44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5252033" y="5755480"/>
            <a:ext cx="435134" cy="124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5" grpId="0" animBg="1"/>
      <p:bldP spid="26" grpId="0" animBg="1"/>
      <p:bldP spid="49" grpId="0"/>
      <p:bldP spid="83" grpId="0"/>
      <p:bldP spid="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137"/>
          <p:cNvSpPr>
            <a:spLocks noGrp="1"/>
          </p:cNvSpPr>
          <p:nvPr>
            <p:ph type="title"/>
          </p:nvPr>
        </p:nvSpPr>
        <p:spPr>
          <a:xfrm>
            <a:off x="457200" y="-1820"/>
            <a:ext cx="8229600" cy="1143000"/>
          </a:xfrm>
        </p:spPr>
        <p:txBody>
          <a:bodyPr/>
          <a:lstStyle/>
          <a:p>
            <a:r>
              <a:rPr lang="de-CH" dirty="0" err="1" smtClean="0"/>
              <a:t>Trapped-ion</a:t>
            </a:r>
            <a:r>
              <a:rPr lang="de-CH" dirty="0" smtClean="0"/>
              <a:t> </a:t>
            </a:r>
            <a:r>
              <a:rPr lang="de-CH" dirty="0" err="1" smtClean="0"/>
              <a:t>summary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186424" y="1605480"/>
            <a:ext cx="4957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demonstrated</a:t>
            </a:r>
            <a:r>
              <a:rPr lang="de-CH" dirty="0" smtClean="0"/>
              <a:t> all </a:t>
            </a:r>
            <a:r>
              <a:rPr lang="de-CH" dirty="0" err="1" smtClean="0"/>
              <a:t>basic</a:t>
            </a:r>
            <a:r>
              <a:rPr lang="de-CH" dirty="0" smtClean="0"/>
              <a:t> </a:t>
            </a:r>
            <a:r>
              <a:rPr lang="de-CH" dirty="0" err="1" smtClean="0"/>
              <a:t>components</a:t>
            </a:r>
            <a:r>
              <a:rPr lang="de-CH" dirty="0" smtClean="0"/>
              <a:t> </a:t>
            </a:r>
            <a:r>
              <a:rPr lang="de-CH" dirty="0" err="1" smtClean="0"/>
              <a:t>required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create</a:t>
            </a:r>
            <a:r>
              <a:rPr lang="de-CH" dirty="0" smtClean="0"/>
              <a:t> large </a:t>
            </a:r>
            <a:r>
              <a:rPr lang="de-CH" dirty="0" err="1" smtClean="0"/>
              <a:t>scale</a:t>
            </a:r>
            <a:r>
              <a:rPr lang="de-CH" dirty="0" smtClean="0"/>
              <a:t> </a:t>
            </a:r>
            <a:r>
              <a:rPr lang="de-CH" dirty="0" err="1" smtClean="0"/>
              <a:t>entangled</a:t>
            </a:r>
            <a:r>
              <a:rPr lang="de-CH" dirty="0" smtClean="0"/>
              <a:t> </a:t>
            </a:r>
            <a:r>
              <a:rPr lang="de-CH" dirty="0" err="1" smtClean="0"/>
              <a:t>states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199859" y="978175"/>
            <a:ext cx="3223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Have</a:t>
            </a:r>
            <a:r>
              <a:rPr lang="de-CH" dirty="0" smtClean="0"/>
              <a:t> </a:t>
            </a:r>
            <a:r>
              <a:rPr lang="de-CH" dirty="0" err="1" smtClean="0"/>
              <a:t>achieved</a:t>
            </a:r>
            <a:r>
              <a:rPr lang="de-CH" dirty="0" smtClean="0"/>
              <a:t> </a:t>
            </a:r>
            <a:r>
              <a:rPr lang="de-CH" dirty="0" err="1" smtClean="0"/>
              <a:t>quantum</a:t>
            </a:r>
            <a:r>
              <a:rPr lang="de-CH" dirty="0" smtClean="0"/>
              <a:t> </a:t>
            </a:r>
            <a:r>
              <a:rPr lang="de-CH" dirty="0" err="1" smtClean="0"/>
              <a:t>control</a:t>
            </a:r>
            <a:r>
              <a:rPr lang="de-CH" dirty="0" smtClean="0"/>
              <a:t> </a:t>
            </a:r>
          </a:p>
          <a:p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up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N </a:t>
            </a:r>
            <a:r>
              <a:rPr lang="de-CH" dirty="0" err="1" smtClean="0"/>
              <a:t>ions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10370" y="4540106"/>
            <a:ext cx="138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Working on: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924493" y="4667697"/>
            <a:ext cx="1712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Higher </a:t>
            </a:r>
            <a:r>
              <a:rPr lang="de-CH" dirty="0" err="1" smtClean="0"/>
              <a:t>precision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24493" y="5029204"/>
            <a:ext cx="2850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New </a:t>
            </a:r>
            <a:r>
              <a:rPr lang="de-CH" dirty="0" err="1" smtClean="0"/>
              <a:t>manipulation</a:t>
            </a:r>
            <a:r>
              <a:rPr lang="de-CH" dirty="0" smtClean="0"/>
              <a:t> </a:t>
            </a:r>
            <a:r>
              <a:rPr lang="de-CH" dirty="0" err="1" smtClean="0"/>
              <a:t>methods</a:t>
            </a:r>
            <a:r>
              <a:rPr lang="de-CH" dirty="0" smtClean="0"/>
              <a:t> 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67024" y="5411977"/>
            <a:ext cx="2091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Scaling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many</a:t>
            </a:r>
            <a:r>
              <a:rPr lang="de-CH" dirty="0" smtClean="0"/>
              <a:t> </a:t>
            </a:r>
            <a:r>
              <a:rPr lang="de-CH" dirty="0" err="1" smtClean="0"/>
              <a:t>ions</a:t>
            </a:r>
            <a:endParaRPr lang="en-GB" dirty="0"/>
          </a:p>
        </p:txBody>
      </p:sp>
      <p:pic>
        <p:nvPicPr>
          <p:cNvPr id="9" name="Picture 8" descr="090215#68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7935" y="3572184"/>
            <a:ext cx="3895281" cy="295396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807" y="989898"/>
            <a:ext cx="3761737" cy="27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67963" y="2275368"/>
            <a:ext cx="4679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Algorithms</a:t>
            </a:r>
            <a:r>
              <a:rPr lang="de-CH" dirty="0" smtClean="0"/>
              <a:t> &amp; </a:t>
            </a:r>
            <a:r>
              <a:rPr lang="de-CH" dirty="0" err="1" smtClean="0"/>
              <a:t>gates</a:t>
            </a:r>
            <a:endParaRPr lang="de-CH" dirty="0" smtClean="0"/>
          </a:p>
          <a:p>
            <a:r>
              <a:rPr lang="de-CH" dirty="0" smtClean="0"/>
              <a:t> </a:t>
            </a:r>
            <a:r>
              <a:rPr lang="de-CH" dirty="0" err="1" smtClean="0"/>
              <a:t>include</a:t>
            </a:r>
            <a:r>
              <a:rPr lang="de-CH" dirty="0" smtClean="0"/>
              <a:t> </a:t>
            </a:r>
            <a:r>
              <a:rPr lang="de-CH" dirty="0" err="1" smtClean="0"/>
              <a:t>Dense-coding</a:t>
            </a:r>
            <a:r>
              <a:rPr lang="de-CH" dirty="0" smtClean="0"/>
              <a:t>, </a:t>
            </a:r>
            <a:r>
              <a:rPr lang="de-CH" dirty="0" err="1" smtClean="0"/>
              <a:t>error-correction</a:t>
            </a:r>
            <a:r>
              <a:rPr lang="de-CH" dirty="0" smtClean="0"/>
              <a:t>,</a:t>
            </a:r>
          </a:p>
          <a:p>
            <a:r>
              <a:rPr lang="de-CH" dirty="0" err="1" smtClean="0"/>
              <a:t>Toffoli</a:t>
            </a:r>
            <a:r>
              <a:rPr lang="de-CH" dirty="0" smtClean="0"/>
              <a:t>, </a:t>
            </a:r>
            <a:r>
              <a:rPr lang="de-CH" dirty="0" err="1" smtClean="0"/>
              <a:t>Teleportation</a:t>
            </a:r>
            <a:r>
              <a:rPr lang="de-CH" dirty="0" smtClean="0"/>
              <a:t>, </a:t>
            </a:r>
            <a:r>
              <a:rPr lang="de-CH" dirty="0" err="1" smtClean="0"/>
              <a:t>Entanglement</a:t>
            </a:r>
            <a:r>
              <a:rPr lang="de-CH" dirty="0" smtClean="0"/>
              <a:t> </a:t>
            </a:r>
            <a:r>
              <a:rPr lang="de-CH" dirty="0" err="1" smtClean="0"/>
              <a:t>purification</a:t>
            </a:r>
            <a:endParaRPr lang="de-CH" dirty="0" smtClean="0"/>
          </a:p>
          <a:p>
            <a:r>
              <a:rPr lang="de-CH" dirty="0" err="1" smtClean="0"/>
              <a:t>Entanglment</a:t>
            </a:r>
            <a:r>
              <a:rPr lang="de-CH" dirty="0" smtClean="0"/>
              <a:t> </a:t>
            </a:r>
            <a:r>
              <a:rPr lang="de-CH" dirty="0" err="1" smtClean="0"/>
              <a:t>swapping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48862"/>
            <a:ext cx="8229600" cy="1143000"/>
          </a:xfrm>
        </p:spPr>
        <p:txBody>
          <a:bodyPr/>
          <a:lstStyle/>
          <a:p>
            <a:r>
              <a:rPr lang="de-CH" dirty="0" err="1" smtClean="0"/>
              <a:t>Isolating</a:t>
            </a:r>
            <a:r>
              <a:rPr lang="de-CH" dirty="0" smtClean="0"/>
              <a:t> </a:t>
            </a:r>
            <a:r>
              <a:rPr lang="de-CH" dirty="0" err="1" smtClean="0"/>
              <a:t>single</a:t>
            </a:r>
            <a:r>
              <a:rPr lang="de-CH" dirty="0" smtClean="0"/>
              <a:t> </a:t>
            </a:r>
            <a:r>
              <a:rPr lang="de-CH" dirty="0" err="1" smtClean="0"/>
              <a:t>charged</a:t>
            </a:r>
            <a:r>
              <a:rPr lang="de-CH" dirty="0" smtClean="0"/>
              <a:t> </a:t>
            </a:r>
            <a:r>
              <a:rPr lang="de-CH" dirty="0" err="1" smtClean="0"/>
              <a:t>atoms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36436" y="1452413"/>
            <a:ext cx="3578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Laplace‘s</a:t>
            </a:r>
            <a:r>
              <a:rPr lang="de-CH" dirty="0" smtClean="0"/>
              <a:t> </a:t>
            </a:r>
            <a:r>
              <a:rPr lang="de-CH" dirty="0" err="1" smtClean="0"/>
              <a:t>equation</a:t>
            </a:r>
            <a:r>
              <a:rPr lang="de-CH" dirty="0" smtClean="0"/>
              <a:t> </a:t>
            </a:r>
          </a:p>
          <a:p>
            <a:r>
              <a:rPr lang="de-CH" dirty="0" smtClean="0"/>
              <a:t>– </a:t>
            </a:r>
            <a:r>
              <a:rPr lang="de-CH" dirty="0" err="1" smtClean="0"/>
              <a:t>no</a:t>
            </a:r>
            <a:r>
              <a:rPr lang="de-CH" dirty="0" smtClean="0"/>
              <a:t> </a:t>
            </a:r>
            <a:r>
              <a:rPr lang="de-CH" dirty="0" err="1" smtClean="0"/>
              <a:t>chance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trap</a:t>
            </a:r>
            <a:r>
              <a:rPr lang="de-CH" dirty="0" smtClean="0"/>
              <a:t> </a:t>
            </a:r>
            <a:r>
              <a:rPr lang="de-CH" dirty="0" err="1" smtClean="0"/>
              <a:t>with</a:t>
            </a:r>
            <a:r>
              <a:rPr lang="de-CH" dirty="0" smtClean="0"/>
              <a:t> </a:t>
            </a:r>
            <a:r>
              <a:rPr lang="de-CH" dirty="0" err="1" smtClean="0"/>
              <a:t>static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endParaRPr lang="en-GB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917207" y="1336475"/>
            <a:ext cx="2621280" cy="605790"/>
          </a:xfrm>
          <a:prstGeom prst="rect">
            <a:avLst/>
          </a:prstGeom>
        </p:spPr>
      </p:pic>
      <p:sp>
        <p:nvSpPr>
          <p:cNvPr id="12" name="Freeform 11"/>
          <p:cNvSpPr/>
          <p:nvPr/>
        </p:nvSpPr>
        <p:spPr>
          <a:xfrm>
            <a:off x="4845199" y="2093243"/>
            <a:ext cx="502024" cy="539376"/>
          </a:xfrm>
          <a:custGeom>
            <a:avLst/>
            <a:gdLst>
              <a:gd name="connsiteX0" fmla="*/ 0 w 502024"/>
              <a:gd name="connsiteY0" fmla="*/ 0 h 539376"/>
              <a:gd name="connsiteX1" fmla="*/ 242047 w 502024"/>
              <a:gd name="connsiteY1" fmla="*/ 537882 h 539376"/>
              <a:gd name="connsiteX2" fmla="*/ 502024 w 502024"/>
              <a:gd name="connsiteY2" fmla="*/ 8965 h 53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024" h="539376">
                <a:moveTo>
                  <a:pt x="0" y="0"/>
                </a:moveTo>
                <a:cubicBezTo>
                  <a:pt x="79188" y="268194"/>
                  <a:pt x="158376" y="536388"/>
                  <a:pt x="242047" y="537882"/>
                </a:cubicBezTo>
                <a:cubicBezTo>
                  <a:pt x="325718" y="539376"/>
                  <a:pt x="413871" y="274170"/>
                  <a:pt x="502024" y="8965"/>
                </a:cubicBezTo>
              </a:path>
            </a:pathLst>
          </a:cu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/>
        </p:nvSpPr>
        <p:spPr>
          <a:xfrm>
            <a:off x="5709295" y="2093243"/>
            <a:ext cx="502024" cy="539376"/>
          </a:xfrm>
          <a:custGeom>
            <a:avLst/>
            <a:gdLst>
              <a:gd name="connsiteX0" fmla="*/ 0 w 502024"/>
              <a:gd name="connsiteY0" fmla="*/ 0 h 539376"/>
              <a:gd name="connsiteX1" fmla="*/ 242047 w 502024"/>
              <a:gd name="connsiteY1" fmla="*/ 537882 h 539376"/>
              <a:gd name="connsiteX2" fmla="*/ 502024 w 502024"/>
              <a:gd name="connsiteY2" fmla="*/ 8965 h 53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024" h="539376">
                <a:moveTo>
                  <a:pt x="0" y="0"/>
                </a:moveTo>
                <a:cubicBezTo>
                  <a:pt x="79188" y="268194"/>
                  <a:pt x="158376" y="536388"/>
                  <a:pt x="242047" y="537882"/>
                </a:cubicBezTo>
                <a:cubicBezTo>
                  <a:pt x="325718" y="539376"/>
                  <a:pt x="413871" y="274170"/>
                  <a:pt x="502024" y="8965"/>
                </a:cubicBezTo>
              </a:path>
            </a:pathLst>
          </a:cu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Freeform 13"/>
          <p:cNvSpPr/>
          <p:nvPr/>
        </p:nvSpPr>
        <p:spPr>
          <a:xfrm flipV="1">
            <a:off x="6647431" y="2093243"/>
            <a:ext cx="502024" cy="539376"/>
          </a:xfrm>
          <a:custGeom>
            <a:avLst/>
            <a:gdLst>
              <a:gd name="connsiteX0" fmla="*/ 0 w 502024"/>
              <a:gd name="connsiteY0" fmla="*/ 0 h 539376"/>
              <a:gd name="connsiteX1" fmla="*/ 242047 w 502024"/>
              <a:gd name="connsiteY1" fmla="*/ 537882 h 539376"/>
              <a:gd name="connsiteX2" fmla="*/ 502024 w 502024"/>
              <a:gd name="connsiteY2" fmla="*/ 8965 h 53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2024" h="539376">
                <a:moveTo>
                  <a:pt x="0" y="0"/>
                </a:moveTo>
                <a:cubicBezTo>
                  <a:pt x="79188" y="268194"/>
                  <a:pt x="158376" y="536388"/>
                  <a:pt x="242047" y="537882"/>
                </a:cubicBezTo>
                <a:cubicBezTo>
                  <a:pt x="325718" y="539376"/>
                  <a:pt x="413871" y="274170"/>
                  <a:pt x="502024" y="8965"/>
                </a:cubicBezTo>
              </a:path>
            </a:pathLst>
          </a:custGeom>
          <a:ln w="349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195964" y="2925587"/>
            <a:ext cx="8711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Paul </a:t>
            </a:r>
            <a:r>
              <a:rPr lang="de-CH" dirty="0" err="1" smtClean="0"/>
              <a:t>trap</a:t>
            </a:r>
            <a:r>
              <a:rPr lang="de-CH" dirty="0" smtClean="0"/>
              <a:t>: </a:t>
            </a:r>
            <a:r>
              <a:rPr lang="de-CH" dirty="0" err="1" smtClean="0"/>
              <a:t>Use</a:t>
            </a:r>
            <a:r>
              <a:rPr lang="de-CH" dirty="0" smtClean="0"/>
              <a:t> a </a:t>
            </a:r>
            <a:r>
              <a:rPr lang="de-CH" dirty="0" err="1" smtClean="0"/>
              <a:t>ponderomotive</a:t>
            </a:r>
            <a:r>
              <a:rPr lang="de-CH" dirty="0" smtClean="0"/>
              <a:t> potential – </a:t>
            </a:r>
            <a:r>
              <a:rPr lang="de-CH" dirty="0" err="1" smtClean="0"/>
              <a:t>change</a:t>
            </a:r>
            <a:r>
              <a:rPr lang="de-CH" dirty="0" smtClean="0"/>
              <a:t> potential fast </a:t>
            </a:r>
            <a:r>
              <a:rPr lang="de-CH" dirty="0" err="1" smtClean="0"/>
              <a:t>compared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speed</a:t>
            </a:r>
            <a:r>
              <a:rPr lang="de-CH" dirty="0" smtClean="0"/>
              <a:t> </a:t>
            </a:r>
            <a:r>
              <a:rPr lang="de-CH" dirty="0" err="1" smtClean="0"/>
              <a:t>of</a:t>
            </a:r>
            <a:r>
              <a:rPr lang="de-CH" dirty="0" smtClean="0"/>
              <a:t> </a:t>
            </a:r>
            <a:r>
              <a:rPr lang="de-CH" dirty="0" err="1" smtClean="0"/>
              <a:t>ion</a:t>
            </a:r>
            <a:endParaRPr lang="en-GB" dirty="0"/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914515" y="3411351"/>
            <a:ext cx="3369945" cy="62103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358715" y="4344658"/>
            <a:ext cx="2066925" cy="55626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444316" y="5163366"/>
            <a:ext cx="3924585" cy="65661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93378" y="6312861"/>
            <a:ext cx="714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Time </a:t>
            </a:r>
            <a:r>
              <a:rPr lang="de-CH" dirty="0" err="1" smtClean="0"/>
              <a:t>average</a:t>
            </a:r>
            <a:r>
              <a:rPr lang="de-CH" dirty="0" smtClean="0"/>
              <a:t> - </a:t>
            </a:r>
            <a:r>
              <a:rPr lang="de-CH" dirty="0" err="1" smtClean="0"/>
              <a:t>Effective</a:t>
            </a:r>
            <a:r>
              <a:rPr lang="de-CH" dirty="0" smtClean="0"/>
              <a:t> potential </a:t>
            </a:r>
            <a:r>
              <a:rPr lang="de-CH" dirty="0" err="1" smtClean="0"/>
              <a:t>energy</a:t>
            </a:r>
            <a:r>
              <a:rPr lang="de-CH" dirty="0" smtClean="0"/>
              <a:t> </a:t>
            </a:r>
            <a:r>
              <a:rPr lang="de-CH" dirty="0" err="1" smtClean="0"/>
              <a:t>which</a:t>
            </a:r>
            <a:r>
              <a:rPr lang="de-CH" dirty="0" smtClean="0"/>
              <a:t> </a:t>
            </a:r>
            <a:r>
              <a:rPr lang="de-CH" dirty="0" err="1" smtClean="0"/>
              <a:t>is</a:t>
            </a:r>
            <a:r>
              <a:rPr lang="de-CH" dirty="0" smtClean="0"/>
              <a:t> minimal </a:t>
            </a:r>
            <a:r>
              <a:rPr lang="de-CH" dirty="0" err="1" smtClean="0"/>
              <a:t>at</a:t>
            </a:r>
            <a:r>
              <a:rPr lang="de-CH" dirty="0" smtClean="0"/>
              <a:t> </a:t>
            </a:r>
            <a:r>
              <a:rPr lang="de-CH" dirty="0" err="1" smtClean="0"/>
              <a:t>minimum</a:t>
            </a:r>
            <a:r>
              <a:rPr lang="de-CH" dirty="0" smtClean="0"/>
              <a:t> </a:t>
            </a:r>
            <a:r>
              <a:rPr lang="de-CH" i="1" dirty="0" smtClean="0"/>
              <a:t>E</a:t>
            </a:r>
            <a:endParaRPr lang="en-GB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772" y="0"/>
            <a:ext cx="8229600" cy="1143000"/>
          </a:xfrm>
        </p:spPr>
        <p:txBody>
          <a:bodyPr/>
          <a:lstStyle/>
          <a:p>
            <a:r>
              <a:rPr lang="de-CH" dirty="0" smtClean="0"/>
              <a:t>Traps – traditional style</a:t>
            </a:r>
            <a:endParaRPr lang="en-GB" dirty="0"/>
          </a:p>
        </p:txBody>
      </p:sp>
      <p:sp>
        <p:nvSpPr>
          <p:cNvPr id="43" name="Oval 59"/>
          <p:cNvSpPr>
            <a:spLocks noChangeArrowheads="1"/>
          </p:cNvSpPr>
          <p:nvPr/>
        </p:nvSpPr>
        <p:spPr bwMode="auto">
          <a:xfrm>
            <a:off x="2531656" y="2300510"/>
            <a:ext cx="292100" cy="279400"/>
          </a:xfrm>
          <a:prstGeom prst="ellipse">
            <a:avLst/>
          </a:prstGeom>
          <a:gradFill rotWithShape="1">
            <a:gsLst>
              <a:gs pos="0">
                <a:srgbClr val="DD5555"/>
              </a:gs>
              <a:gs pos="100000">
                <a:srgbClr val="CC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608000" prstMaterial="legacyPlastic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4" name="Oval 60"/>
          <p:cNvSpPr>
            <a:spLocks noChangeArrowheads="1"/>
          </p:cNvSpPr>
          <p:nvPr/>
        </p:nvSpPr>
        <p:spPr bwMode="auto">
          <a:xfrm>
            <a:off x="3761969" y="2290985"/>
            <a:ext cx="293687" cy="279400"/>
          </a:xfrm>
          <a:prstGeom prst="ellipse">
            <a:avLst/>
          </a:prstGeom>
          <a:gradFill rotWithShape="1">
            <a:gsLst>
              <a:gs pos="0">
                <a:srgbClr val="BCBCBC"/>
              </a:gs>
              <a:gs pos="100000">
                <a:srgbClr val="96969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1179500" prstMaterial="legacyPlastic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5" name="Oval 61"/>
          <p:cNvSpPr>
            <a:spLocks noChangeArrowheads="1"/>
          </p:cNvSpPr>
          <p:nvPr/>
        </p:nvSpPr>
        <p:spPr bwMode="auto">
          <a:xfrm>
            <a:off x="4436656" y="2300510"/>
            <a:ext cx="292100" cy="279400"/>
          </a:xfrm>
          <a:prstGeom prst="ellipse">
            <a:avLst/>
          </a:prstGeom>
          <a:gradFill rotWithShape="1">
            <a:gsLst>
              <a:gs pos="0">
                <a:srgbClr val="E57D7D"/>
              </a:gs>
              <a:gs pos="100000">
                <a:srgbClr val="CC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608000" prstMaterial="legacyPlastic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6" name="Oval 62"/>
          <p:cNvSpPr>
            <a:spLocks noChangeArrowheads="1"/>
          </p:cNvSpPr>
          <p:nvPr/>
        </p:nvSpPr>
        <p:spPr bwMode="auto">
          <a:xfrm>
            <a:off x="4258856" y="2397347"/>
            <a:ext cx="415925" cy="277813"/>
          </a:xfrm>
          <a:prstGeom prst="ellipse">
            <a:avLst/>
          </a:prstGeom>
          <a:gradFill rotWithShape="1">
            <a:gsLst>
              <a:gs pos="0">
                <a:srgbClr val="ECECEC"/>
              </a:gs>
              <a:gs pos="100000">
                <a:srgbClr val="8F8F8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2513000" prstMaterial="legacyPlastic">
            <a:bevelT w="13500" h="13500" prst="angle"/>
            <a:bevelB w="13500" h="13500" prst="angle"/>
            <a:extrusionClr>
              <a:srgbClr val="ECECE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7" name="Oval 64"/>
          <p:cNvSpPr>
            <a:spLocks noChangeArrowheads="1"/>
          </p:cNvSpPr>
          <p:nvPr/>
        </p:nvSpPr>
        <p:spPr bwMode="auto">
          <a:xfrm>
            <a:off x="4360456" y="1576610"/>
            <a:ext cx="414338" cy="277812"/>
          </a:xfrm>
          <a:prstGeom prst="ellipse">
            <a:avLst/>
          </a:prstGeom>
          <a:gradFill rotWithShape="1">
            <a:gsLst>
              <a:gs pos="0">
                <a:srgbClr val="ECECEC"/>
              </a:gs>
              <a:gs pos="100000">
                <a:srgbClr val="8F8F8F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2513000" prstMaterial="legacyPlastic">
            <a:bevelT w="13500" h="13500" prst="angle"/>
            <a:bevelB w="13500" h="13500" prst="angle"/>
            <a:extrusionClr>
              <a:srgbClr val="ECECEC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8" name="Oval 65"/>
          <p:cNvSpPr>
            <a:spLocks noChangeArrowheads="1"/>
          </p:cNvSpPr>
          <p:nvPr/>
        </p:nvSpPr>
        <p:spPr bwMode="auto">
          <a:xfrm>
            <a:off x="2391956" y="1654397"/>
            <a:ext cx="292100" cy="279400"/>
          </a:xfrm>
          <a:prstGeom prst="ellipse">
            <a:avLst/>
          </a:prstGeom>
          <a:gradFill rotWithShape="1">
            <a:gsLst>
              <a:gs pos="0">
                <a:srgbClr val="CC0000"/>
              </a:gs>
              <a:gs pos="100000">
                <a:srgbClr val="68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608000" prstMaterial="legacyPlastic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49" name="Oval 66"/>
          <p:cNvSpPr>
            <a:spLocks noChangeArrowheads="1"/>
          </p:cNvSpPr>
          <p:nvPr/>
        </p:nvSpPr>
        <p:spPr bwMode="auto">
          <a:xfrm>
            <a:off x="3631794" y="1659160"/>
            <a:ext cx="293687" cy="279400"/>
          </a:xfrm>
          <a:prstGeom prst="ellipse">
            <a:avLst/>
          </a:prstGeom>
          <a:gradFill rotWithShape="1">
            <a:gsLst>
              <a:gs pos="0">
                <a:srgbClr val="969696">
                  <a:alpha val="98000"/>
                </a:srgbClr>
              </a:gs>
              <a:gs pos="100000">
                <a:srgbClr val="4C4C4C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1179500" prstMaterial="legacyPlastic">
            <a:bevelT w="13500" h="13500" prst="angle"/>
            <a:bevelB w="13500" h="13500" prst="angle"/>
            <a:extrusionClr>
              <a:srgbClr val="969696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50" name="Oval 67"/>
          <p:cNvSpPr>
            <a:spLocks noChangeArrowheads="1"/>
          </p:cNvSpPr>
          <p:nvPr/>
        </p:nvSpPr>
        <p:spPr bwMode="auto">
          <a:xfrm>
            <a:off x="4311244" y="1654397"/>
            <a:ext cx="292100" cy="279400"/>
          </a:xfrm>
          <a:prstGeom prst="ellipse">
            <a:avLst/>
          </a:prstGeom>
          <a:gradFill rotWithShape="1">
            <a:gsLst>
              <a:gs pos="0">
                <a:srgbClr val="E06565"/>
              </a:gs>
              <a:gs pos="100000">
                <a:srgbClr val="CC0000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ObliqueFront">
              <a:rot lat="0" lon="16800000" rev="0"/>
            </a:camera>
            <a:lightRig rig="legacyFlat4" dir="b"/>
          </a:scene3d>
          <a:sp3d extrusionH="608000" prstMaterial="legacyPlastic">
            <a:bevelT w="13500" h="13500" prst="angle"/>
            <a:bevelB w="13500" h="13500" prst="angle"/>
            <a:extrusionClr>
              <a:srgbClr val="CC0000"/>
            </a:extrusionClr>
          </a:sp3d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51" name="Group 68"/>
          <p:cNvGrpSpPr>
            <a:grpSpLocks/>
          </p:cNvGrpSpPr>
          <p:nvPr/>
        </p:nvGrpSpPr>
        <p:grpSpPr bwMode="auto">
          <a:xfrm>
            <a:off x="3004731" y="2084610"/>
            <a:ext cx="546100" cy="106362"/>
            <a:chOff x="3825" y="3225"/>
            <a:chExt cx="537" cy="111"/>
          </a:xfrm>
        </p:grpSpPr>
        <p:grpSp>
          <p:nvGrpSpPr>
            <p:cNvPr id="52" name="Group 69"/>
            <p:cNvGrpSpPr>
              <a:grpSpLocks/>
            </p:cNvGrpSpPr>
            <p:nvPr/>
          </p:nvGrpSpPr>
          <p:grpSpPr bwMode="auto">
            <a:xfrm>
              <a:off x="3967" y="3225"/>
              <a:ext cx="114" cy="111"/>
              <a:chOff x="4830" y="2082"/>
              <a:chExt cx="288" cy="240"/>
            </a:xfrm>
          </p:grpSpPr>
          <p:sp>
            <p:nvSpPr>
              <p:cNvPr id="62" name="Oval 70"/>
              <p:cNvSpPr>
                <a:spLocks noChangeArrowheads="1"/>
              </p:cNvSpPr>
              <p:nvPr/>
            </p:nvSpPr>
            <p:spPr bwMode="auto">
              <a:xfrm>
                <a:off x="4830" y="2082"/>
                <a:ext cx="288" cy="240"/>
              </a:xfrm>
              <a:prstGeom prst="ellipse">
                <a:avLst/>
              </a:prstGeom>
              <a:gradFill rotWithShape="1">
                <a:gsLst>
                  <a:gs pos="0">
                    <a:srgbClr val="009B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71"/>
              <p:cNvSpPr>
                <a:spLocks noChangeArrowheads="1"/>
              </p:cNvSpPr>
              <p:nvPr/>
            </p:nvSpPr>
            <p:spPr bwMode="auto">
              <a:xfrm rot="-2832168">
                <a:off x="4972" y="2086"/>
                <a:ext cx="117" cy="144"/>
              </a:xfrm>
              <a:prstGeom prst="ellipse">
                <a:avLst/>
              </a:prstGeom>
              <a:gradFill rotWithShape="1">
                <a:gsLst>
                  <a:gs pos="0">
                    <a:srgbClr val="76E476"/>
                  </a:gs>
                  <a:gs pos="100000">
                    <a:srgbClr val="00CC00">
                      <a:alpha val="15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3" name="Group 72"/>
            <p:cNvGrpSpPr>
              <a:grpSpLocks/>
            </p:cNvGrpSpPr>
            <p:nvPr/>
          </p:nvGrpSpPr>
          <p:grpSpPr bwMode="auto">
            <a:xfrm>
              <a:off x="4106" y="3225"/>
              <a:ext cx="114" cy="111"/>
              <a:chOff x="4830" y="2082"/>
              <a:chExt cx="288" cy="240"/>
            </a:xfrm>
          </p:grpSpPr>
          <p:sp>
            <p:nvSpPr>
              <p:cNvPr id="60" name="Oval 73"/>
              <p:cNvSpPr>
                <a:spLocks noChangeArrowheads="1"/>
              </p:cNvSpPr>
              <p:nvPr/>
            </p:nvSpPr>
            <p:spPr bwMode="auto">
              <a:xfrm>
                <a:off x="4830" y="2082"/>
                <a:ext cx="288" cy="240"/>
              </a:xfrm>
              <a:prstGeom prst="ellipse">
                <a:avLst/>
              </a:prstGeom>
              <a:gradFill rotWithShape="1">
                <a:gsLst>
                  <a:gs pos="0">
                    <a:srgbClr val="009B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74"/>
              <p:cNvSpPr>
                <a:spLocks noChangeArrowheads="1"/>
              </p:cNvSpPr>
              <p:nvPr/>
            </p:nvSpPr>
            <p:spPr bwMode="auto">
              <a:xfrm rot="-2832168">
                <a:off x="4972" y="2086"/>
                <a:ext cx="117" cy="144"/>
              </a:xfrm>
              <a:prstGeom prst="ellipse">
                <a:avLst/>
              </a:prstGeom>
              <a:gradFill rotWithShape="1">
                <a:gsLst>
                  <a:gs pos="0">
                    <a:srgbClr val="76E476"/>
                  </a:gs>
                  <a:gs pos="100000">
                    <a:srgbClr val="00CC00">
                      <a:alpha val="15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" name="Group 75"/>
            <p:cNvGrpSpPr>
              <a:grpSpLocks/>
            </p:cNvGrpSpPr>
            <p:nvPr/>
          </p:nvGrpSpPr>
          <p:grpSpPr bwMode="auto">
            <a:xfrm>
              <a:off x="4245" y="3225"/>
              <a:ext cx="117" cy="111"/>
              <a:chOff x="4512" y="2352"/>
              <a:chExt cx="288" cy="240"/>
            </a:xfrm>
          </p:grpSpPr>
          <p:sp>
            <p:nvSpPr>
              <p:cNvPr id="58" name="Oval 76"/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288" cy="240"/>
              </a:xfrm>
              <a:prstGeom prst="ellipse">
                <a:avLst/>
              </a:prstGeom>
              <a:gradFill rotWithShape="1">
                <a:gsLst>
                  <a:gs pos="0">
                    <a:srgbClr val="BA0000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77"/>
              <p:cNvSpPr>
                <a:spLocks noChangeArrowheads="1"/>
              </p:cNvSpPr>
              <p:nvPr/>
            </p:nvSpPr>
            <p:spPr bwMode="auto">
              <a:xfrm rot="-2832168">
                <a:off x="4654" y="2356"/>
                <a:ext cx="117" cy="144"/>
              </a:xfrm>
              <a:prstGeom prst="ellipse">
                <a:avLst/>
              </a:prstGeom>
              <a:gradFill rotWithShape="1">
                <a:gsLst>
                  <a:gs pos="0">
                    <a:srgbClr val="FF8686"/>
                  </a:gs>
                  <a:gs pos="100000">
                    <a:srgbClr val="FF0000">
                      <a:alpha val="17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5" name="Group 78"/>
            <p:cNvGrpSpPr>
              <a:grpSpLocks/>
            </p:cNvGrpSpPr>
            <p:nvPr/>
          </p:nvGrpSpPr>
          <p:grpSpPr bwMode="auto">
            <a:xfrm>
              <a:off x="3825" y="3225"/>
              <a:ext cx="117" cy="111"/>
              <a:chOff x="4512" y="2352"/>
              <a:chExt cx="288" cy="240"/>
            </a:xfrm>
          </p:grpSpPr>
          <p:sp>
            <p:nvSpPr>
              <p:cNvPr id="56" name="Oval 79"/>
              <p:cNvSpPr>
                <a:spLocks noChangeArrowheads="1"/>
              </p:cNvSpPr>
              <p:nvPr/>
            </p:nvSpPr>
            <p:spPr bwMode="auto">
              <a:xfrm>
                <a:off x="4512" y="2352"/>
                <a:ext cx="288" cy="240"/>
              </a:xfrm>
              <a:prstGeom prst="ellipse">
                <a:avLst/>
              </a:prstGeom>
              <a:gradFill rotWithShape="1">
                <a:gsLst>
                  <a:gs pos="0">
                    <a:srgbClr val="BA0000"/>
                  </a:gs>
                  <a:gs pos="100000">
                    <a:srgbClr val="FF00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80"/>
              <p:cNvSpPr>
                <a:spLocks noChangeArrowheads="1"/>
              </p:cNvSpPr>
              <p:nvPr/>
            </p:nvSpPr>
            <p:spPr bwMode="auto">
              <a:xfrm rot="-2832168">
                <a:off x="4654" y="2356"/>
                <a:ext cx="117" cy="144"/>
              </a:xfrm>
              <a:prstGeom prst="ellipse">
                <a:avLst/>
              </a:prstGeom>
              <a:gradFill rotWithShape="1">
                <a:gsLst>
                  <a:gs pos="0">
                    <a:srgbClr val="FF8686"/>
                  </a:gs>
                  <a:gs pos="100000">
                    <a:srgbClr val="FF0000">
                      <a:alpha val="17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4" name="Group 81"/>
          <p:cNvGrpSpPr>
            <a:grpSpLocks/>
          </p:cNvGrpSpPr>
          <p:nvPr/>
        </p:nvGrpSpPr>
        <p:grpSpPr bwMode="auto">
          <a:xfrm>
            <a:off x="1323569" y="2419572"/>
            <a:ext cx="1284287" cy="666750"/>
            <a:chOff x="6120" y="1793"/>
            <a:chExt cx="1262" cy="690"/>
          </a:xfrm>
        </p:grpSpPr>
        <p:sp>
          <p:nvSpPr>
            <p:cNvPr id="65" name="Text Box 82"/>
            <p:cNvSpPr txBox="1">
              <a:spLocks noChangeArrowheads="1"/>
            </p:cNvSpPr>
            <p:nvPr/>
          </p:nvSpPr>
          <p:spPr bwMode="auto">
            <a:xfrm>
              <a:off x="6120" y="2128"/>
              <a:ext cx="1236" cy="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7004" tIns="48502" rIns="97004" bIns="48502">
              <a:spAutoFit/>
            </a:bodyPr>
            <a:lstStyle/>
            <a:p>
              <a:pPr defTabSz="969963"/>
              <a:r>
                <a:rPr lang="en-US">
                  <a:latin typeface="Gill Sans MT" pitchFamily="34" charset="0"/>
                </a:rPr>
                <a:t>RF electrode</a:t>
              </a:r>
            </a:p>
          </p:txBody>
        </p:sp>
        <p:sp>
          <p:nvSpPr>
            <p:cNvPr id="66" name="Line 83"/>
            <p:cNvSpPr>
              <a:spLocks noChangeShapeType="1"/>
            </p:cNvSpPr>
            <p:nvPr/>
          </p:nvSpPr>
          <p:spPr bwMode="auto">
            <a:xfrm flipV="1">
              <a:off x="7139" y="1793"/>
              <a:ext cx="243" cy="4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8" name="Group 236"/>
          <p:cNvGrpSpPr>
            <a:grpSpLocks/>
          </p:cNvGrpSpPr>
          <p:nvPr/>
        </p:nvGrpSpPr>
        <p:grpSpPr bwMode="auto">
          <a:xfrm>
            <a:off x="5720944" y="1454372"/>
            <a:ext cx="1366837" cy="1343025"/>
            <a:chOff x="3155" y="1030"/>
            <a:chExt cx="861" cy="846"/>
          </a:xfrm>
        </p:grpSpPr>
        <p:sp>
          <p:nvSpPr>
            <p:cNvPr id="69" name="Oval 237"/>
            <p:cNvSpPr>
              <a:spLocks noChangeArrowheads="1"/>
            </p:cNvSpPr>
            <p:nvPr/>
          </p:nvSpPr>
          <p:spPr bwMode="auto">
            <a:xfrm>
              <a:off x="3721" y="1030"/>
              <a:ext cx="295" cy="249"/>
            </a:xfrm>
            <a:prstGeom prst="ellipse">
              <a:avLst/>
            </a:prstGeom>
            <a:solidFill>
              <a:srgbClr val="F8F8F8"/>
            </a:solidFill>
            <a:ln w="9525">
              <a:round/>
              <a:headEnd/>
              <a:tailEnd/>
            </a:ln>
            <a:scene3d>
              <a:camera prst="legacyObliqueFront"/>
              <a:lightRig rig="legacyFlat4" dir="b"/>
            </a:scene3d>
            <a:sp3d extrusionH="3783000" prstMaterial="legacyPlastic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0" name="Oval 238"/>
            <p:cNvSpPr>
              <a:spLocks noChangeArrowheads="1"/>
            </p:cNvSpPr>
            <p:nvPr/>
          </p:nvSpPr>
          <p:spPr bwMode="auto">
            <a:xfrm>
              <a:off x="3721" y="1623"/>
              <a:ext cx="295" cy="253"/>
            </a:xfrm>
            <a:prstGeom prst="ellipse">
              <a:avLst/>
            </a:prstGeom>
            <a:gradFill rotWithShape="1">
              <a:gsLst>
                <a:gs pos="0">
                  <a:srgbClr val="DD5555"/>
                </a:gs>
                <a:gs pos="100000">
                  <a:srgbClr val="CC0000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Fron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CC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71" name="Group 239"/>
            <p:cNvGrpSpPr>
              <a:grpSpLocks/>
            </p:cNvGrpSpPr>
            <p:nvPr/>
          </p:nvGrpSpPr>
          <p:grpSpPr bwMode="auto">
            <a:xfrm>
              <a:off x="3531" y="1415"/>
              <a:ext cx="115" cy="84"/>
              <a:chOff x="4830" y="2082"/>
              <a:chExt cx="288" cy="240"/>
            </a:xfrm>
          </p:grpSpPr>
          <p:sp>
            <p:nvSpPr>
              <p:cNvPr id="80" name="Oval 240"/>
              <p:cNvSpPr>
                <a:spLocks noChangeArrowheads="1"/>
              </p:cNvSpPr>
              <p:nvPr/>
            </p:nvSpPr>
            <p:spPr bwMode="auto">
              <a:xfrm>
                <a:off x="4830" y="2082"/>
                <a:ext cx="288" cy="240"/>
              </a:xfrm>
              <a:prstGeom prst="ellipse">
                <a:avLst/>
              </a:prstGeom>
              <a:gradFill rotWithShape="1">
                <a:gsLst>
                  <a:gs pos="0">
                    <a:srgbClr val="009B00"/>
                  </a:gs>
                  <a:gs pos="100000">
                    <a:srgbClr val="00CC00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" name="Oval 241"/>
              <p:cNvSpPr>
                <a:spLocks noChangeArrowheads="1"/>
              </p:cNvSpPr>
              <p:nvPr/>
            </p:nvSpPr>
            <p:spPr bwMode="auto">
              <a:xfrm rot="-2832168">
                <a:off x="4972" y="2086"/>
                <a:ext cx="117" cy="144"/>
              </a:xfrm>
              <a:prstGeom prst="ellipse">
                <a:avLst/>
              </a:prstGeom>
              <a:gradFill rotWithShape="1">
                <a:gsLst>
                  <a:gs pos="0">
                    <a:srgbClr val="76E476"/>
                  </a:gs>
                  <a:gs pos="100000">
                    <a:srgbClr val="00CC00">
                      <a:alpha val="15999"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2" name="Oval 242"/>
            <p:cNvSpPr>
              <a:spLocks noChangeArrowheads="1"/>
            </p:cNvSpPr>
            <p:nvPr/>
          </p:nvSpPr>
          <p:spPr bwMode="auto">
            <a:xfrm>
              <a:off x="3178" y="1626"/>
              <a:ext cx="295" cy="249"/>
            </a:xfrm>
            <a:prstGeom prst="ellipse">
              <a:avLst/>
            </a:prstGeom>
            <a:solidFill>
              <a:srgbClr val="F8F8F8"/>
            </a:solidFill>
            <a:ln w="9525">
              <a:round/>
              <a:headEnd/>
              <a:tailEnd/>
            </a:ln>
            <a:scene3d>
              <a:camera prst="legacyObliqueFront"/>
              <a:lightRig rig="legacyFlat4" dir="b"/>
            </a:scene3d>
            <a:sp3d extrusionH="3783000" prstMaterial="legacyPlastic">
              <a:bevelT w="13500" h="13500" prst="angle"/>
              <a:bevelB w="13500" h="13500" prst="angle"/>
              <a:extrusionClr>
                <a:srgbClr val="F8F8F8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3" name="Text Box 243"/>
            <p:cNvSpPr txBox="1">
              <a:spLocks noChangeArrowheads="1"/>
            </p:cNvSpPr>
            <p:nvPr/>
          </p:nvSpPr>
          <p:spPr bwMode="auto">
            <a:xfrm>
              <a:off x="3185" y="1633"/>
              <a:ext cx="3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Gill Sans MT" pitchFamily="34" charset="0"/>
                </a:rPr>
                <a:t>RF</a:t>
              </a:r>
            </a:p>
          </p:txBody>
        </p:sp>
        <p:sp>
          <p:nvSpPr>
            <p:cNvPr id="74" name="Oval 244"/>
            <p:cNvSpPr>
              <a:spLocks noChangeArrowheads="1"/>
            </p:cNvSpPr>
            <p:nvPr/>
          </p:nvSpPr>
          <p:spPr bwMode="auto">
            <a:xfrm>
              <a:off x="3176" y="1031"/>
              <a:ext cx="295" cy="253"/>
            </a:xfrm>
            <a:prstGeom prst="ellipse">
              <a:avLst/>
            </a:prstGeom>
            <a:gradFill rotWithShape="1">
              <a:gsLst>
                <a:gs pos="0">
                  <a:srgbClr val="DD5555"/>
                </a:gs>
                <a:gs pos="100000">
                  <a:srgbClr val="CC0000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ObliqueFront"/>
              <a:lightRig rig="legacyFlat4" dir="b"/>
            </a:scene3d>
            <a:sp3d extrusionH="887400" prstMaterial="legacyPlastic">
              <a:bevelT w="13500" h="13500" prst="angle"/>
              <a:bevelB w="13500" h="13500" prst="angle"/>
              <a:extrusionClr>
                <a:srgbClr val="CC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5" name="Text Box 245"/>
            <p:cNvSpPr txBox="1">
              <a:spLocks noChangeArrowheads="1"/>
            </p:cNvSpPr>
            <p:nvPr/>
          </p:nvSpPr>
          <p:spPr bwMode="auto">
            <a:xfrm>
              <a:off x="3155" y="1032"/>
              <a:ext cx="34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b="1">
                  <a:latin typeface="Gill Sans MT" pitchFamily="34" charset="0"/>
                </a:rPr>
                <a:t>DC</a:t>
              </a:r>
            </a:p>
          </p:txBody>
        </p:sp>
        <p:sp>
          <p:nvSpPr>
            <p:cNvPr id="76" name="Freeform 246"/>
            <p:cNvSpPr>
              <a:spLocks/>
            </p:cNvSpPr>
            <p:nvPr/>
          </p:nvSpPr>
          <p:spPr bwMode="auto">
            <a:xfrm>
              <a:off x="3403" y="1266"/>
              <a:ext cx="80" cy="378"/>
            </a:xfrm>
            <a:custGeom>
              <a:avLst/>
              <a:gdLst>
                <a:gd name="T0" fmla="*/ 1 w 111"/>
                <a:gd name="T1" fmla="*/ 0 h 510"/>
                <a:gd name="T2" fmla="*/ 30 w 111"/>
                <a:gd name="T3" fmla="*/ 77 h 510"/>
                <a:gd name="T4" fmla="*/ 0 w 111"/>
                <a:gd name="T5" fmla="*/ 154 h 510"/>
                <a:gd name="T6" fmla="*/ 0 60000 65536"/>
                <a:gd name="T7" fmla="*/ 0 60000 65536"/>
                <a:gd name="T8" fmla="*/ 0 60000 65536"/>
                <a:gd name="T9" fmla="*/ 0 w 111"/>
                <a:gd name="T10" fmla="*/ 0 h 510"/>
                <a:gd name="T11" fmla="*/ 111 w 111"/>
                <a:gd name="T12" fmla="*/ 510 h 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510">
                  <a:moveTo>
                    <a:pt x="3" y="0"/>
                  </a:moveTo>
                  <a:cubicBezTo>
                    <a:pt x="57" y="85"/>
                    <a:pt x="111" y="170"/>
                    <a:pt x="111" y="255"/>
                  </a:cubicBezTo>
                  <a:cubicBezTo>
                    <a:pt x="111" y="340"/>
                    <a:pt x="55" y="425"/>
                    <a:pt x="0" y="51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triangle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47"/>
            <p:cNvSpPr>
              <a:spLocks/>
            </p:cNvSpPr>
            <p:nvPr/>
          </p:nvSpPr>
          <p:spPr bwMode="auto">
            <a:xfrm flipH="1">
              <a:off x="3704" y="1264"/>
              <a:ext cx="81" cy="378"/>
            </a:xfrm>
            <a:custGeom>
              <a:avLst/>
              <a:gdLst>
                <a:gd name="T0" fmla="*/ 1 w 111"/>
                <a:gd name="T1" fmla="*/ 0 h 510"/>
                <a:gd name="T2" fmla="*/ 31 w 111"/>
                <a:gd name="T3" fmla="*/ 77 h 510"/>
                <a:gd name="T4" fmla="*/ 0 w 111"/>
                <a:gd name="T5" fmla="*/ 154 h 510"/>
                <a:gd name="T6" fmla="*/ 0 60000 65536"/>
                <a:gd name="T7" fmla="*/ 0 60000 65536"/>
                <a:gd name="T8" fmla="*/ 0 60000 65536"/>
                <a:gd name="T9" fmla="*/ 0 w 111"/>
                <a:gd name="T10" fmla="*/ 0 h 510"/>
                <a:gd name="T11" fmla="*/ 111 w 111"/>
                <a:gd name="T12" fmla="*/ 510 h 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510">
                  <a:moveTo>
                    <a:pt x="3" y="0"/>
                  </a:moveTo>
                  <a:cubicBezTo>
                    <a:pt x="57" y="85"/>
                    <a:pt x="111" y="170"/>
                    <a:pt x="111" y="255"/>
                  </a:cubicBezTo>
                  <a:cubicBezTo>
                    <a:pt x="111" y="340"/>
                    <a:pt x="55" y="425"/>
                    <a:pt x="0" y="51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48"/>
            <p:cNvSpPr>
              <a:spLocks/>
            </p:cNvSpPr>
            <p:nvPr/>
          </p:nvSpPr>
          <p:spPr bwMode="auto">
            <a:xfrm rot="5400000">
              <a:off x="3550" y="1117"/>
              <a:ext cx="82" cy="368"/>
            </a:xfrm>
            <a:custGeom>
              <a:avLst/>
              <a:gdLst>
                <a:gd name="T0" fmla="*/ 1 w 111"/>
                <a:gd name="T1" fmla="*/ 0 h 510"/>
                <a:gd name="T2" fmla="*/ 33 w 111"/>
                <a:gd name="T3" fmla="*/ 69 h 510"/>
                <a:gd name="T4" fmla="*/ 0 w 111"/>
                <a:gd name="T5" fmla="*/ 139 h 510"/>
                <a:gd name="T6" fmla="*/ 0 60000 65536"/>
                <a:gd name="T7" fmla="*/ 0 60000 65536"/>
                <a:gd name="T8" fmla="*/ 0 60000 65536"/>
                <a:gd name="T9" fmla="*/ 0 w 111"/>
                <a:gd name="T10" fmla="*/ 0 h 510"/>
                <a:gd name="T11" fmla="*/ 111 w 111"/>
                <a:gd name="T12" fmla="*/ 510 h 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510">
                  <a:moveTo>
                    <a:pt x="3" y="0"/>
                  </a:moveTo>
                  <a:cubicBezTo>
                    <a:pt x="57" y="85"/>
                    <a:pt x="111" y="170"/>
                    <a:pt x="111" y="255"/>
                  </a:cubicBezTo>
                  <a:cubicBezTo>
                    <a:pt x="111" y="340"/>
                    <a:pt x="55" y="425"/>
                    <a:pt x="0" y="51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none" w="med" len="med"/>
              <a:tailEnd type="triangle" w="sm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49"/>
            <p:cNvSpPr>
              <a:spLocks/>
            </p:cNvSpPr>
            <p:nvPr/>
          </p:nvSpPr>
          <p:spPr bwMode="auto">
            <a:xfrm rot="16200000" flipV="1">
              <a:off x="3550" y="1426"/>
              <a:ext cx="82" cy="368"/>
            </a:xfrm>
            <a:custGeom>
              <a:avLst/>
              <a:gdLst>
                <a:gd name="T0" fmla="*/ 1 w 111"/>
                <a:gd name="T1" fmla="*/ 0 h 510"/>
                <a:gd name="T2" fmla="*/ 33 w 111"/>
                <a:gd name="T3" fmla="*/ 69 h 510"/>
                <a:gd name="T4" fmla="*/ 0 w 111"/>
                <a:gd name="T5" fmla="*/ 139 h 510"/>
                <a:gd name="T6" fmla="*/ 0 60000 65536"/>
                <a:gd name="T7" fmla="*/ 0 60000 65536"/>
                <a:gd name="T8" fmla="*/ 0 60000 65536"/>
                <a:gd name="T9" fmla="*/ 0 w 111"/>
                <a:gd name="T10" fmla="*/ 0 h 510"/>
                <a:gd name="T11" fmla="*/ 111 w 111"/>
                <a:gd name="T12" fmla="*/ 510 h 5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1" h="510">
                  <a:moveTo>
                    <a:pt x="3" y="0"/>
                  </a:moveTo>
                  <a:cubicBezTo>
                    <a:pt x="57" y="85"/>
                    <a:pt x="111" y="170"/>
                    <a:pt x="111" y="255"/>
                  </a:cubicBezTo>
                  <a:cubicBezTo>
                    <a:pt x="111" y="340"/>
                    <a:pt x="55" y="425"/>
                    <a:pt x="0" y="51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 type="triangle" w="sm" len="lg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" name="Freeform 106"/>
          <p:cNvSpPr>
            <a:spLocks/>
          </p:cNvSpPr>
          <p:nvPr/>
        </p:nvSpPr>
        <p:spPr bwMode="auto">
          <a:xfrm>
            <a:off x="4070614" y="3859729"/>
            <a:ext cx="3835400" cy="2324100"/>
          </a:xfrm>
          <a:custGeom>
            <a:avLst/>
            <a:gdLst>
              <a:gd name="T0" fmla="*/ 0 w 1152"/>
              <a:gd name="T1" fmla="*/ 0 h 576"/>
              <a:gd name="T2" fmla="*/ 2147483647 w 1152"/>
              <a:gd name="T3" fmla="*/ 2147483647 h 576"/>
              <a:gd name="T4" fmla="*/ 2147483647 w 1152"/>
              <a:gd name="T5" fmla="*/ 0 h 576"/>
              <a:gd name="T6" fmla="*/ 0 60000 65536"/>
              <a:gd name="T7" fmla="*/ 0 60000 65536"/>
              <a:gd name="T8" fmla="*/ 0 60000 65536"/>
              <a:gd name="T9" fmla="*/ 0 w 1152"/>
              <a:gd name="T10" fmla="*/ 0 h 576"/>
              <a:gd name="T11" fmla="*/ 1152 w 1152"/>
              <a:gd name="T12" fmla="*/ 576 h 5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2" h="576">
                <a:moveTo>
                  <a:pt x="0" y="0"/>
                </a:moveTo>
                <a:cubicBezTo>
                  <a:pt x="192" y="288"/>
                  <a:pt x="384" y="576"/>
                  <a:pt x="576" y="576"/>
                </a:cubicBezTo>
                <a:cubicBezTo>
                  <a:pt x="768" y="576"/>
                  <a:pt x="1056" y="104"/>
                  <a:pt x="1152" y="0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scene3d>
            <a:camera prst="legacyPerspectiveFront">
              <a:rot lat="300000" lon="0" rev="0"/>
            </a:camera>
            <a:lightRig rig="legacyFlat4" dir="b"/>
          </a:scene3d>
          <a:sp3d extrusionH="430200" prstMaterial="legacyPlastic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>
            <a:flatTx/>
          </a:bodyPr>
          <a:lstStyle/>
          <a:p>
            <a:endParaRPr lang="en-US"/>
          </a:p>
        </p:txBody>
      </p:sp>
      <p:sp>
        <p:nvSpPr>
          <p:cNvPr id="83" name="Line 107"/>
          <p:cNvSpPr>
            <a:spLocks noChangeShapeType="1"/>
          </p:cNvSpPr>
          <p:nvPr/>
        </p:nvSpPr>
        <p:spPr bwMode="auto">
          <a:xfrm>
            <a:off x="5129476" y="5493266"/>
            <a:ext cx="16383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Line 108"/>
          <p:cNvSpPr>
            <a:spLocks noChangeShapeType="1"/>
          </p:cNvSpPr>
          <p:nvPr/>
        </p:nvSpPr>
        <p:spPr bwMode="auto">
          <a:xfrm flipV="1">
            <a:off x="4642115" y="4859066"/>
            <a:ext cx="2588026" cy="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5" name="Text Box 109"/>
          <p:cNvSpPr txBox="1">
            <a:spLocks noChangeArrowheads="1"/>
          </p:cNvSpPr>
          <p:nvPr/>
        </p:nvSpPr>
        <p:spPr bwMode="auto">
          <a:xfrm>
            <a:off x="6912239" y="5282129"/>
            <a:ext cx="703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latin typeface="Gill Sans MT" pitchFamily="34" charset="0"/>
              </a:rPr>
              <a:t>n = 0</a:t>
            </a:r>
          </a:p>
        </p:txBody>
      </p:sp>
      <p:sp>
        <p:nvSpPr>
          <p:cNvPr id="86" name="Text Box 110"/>
          <p:cNvSpPr txBox="1">
            <a:spLocks noChangeArrowheads="1"/>
          </p:cNvSpPr>
          <p:nvPr/>
        </p:nvSpPr>
        <p:spPr bwMode="auto">
          <a:xfrm>
            <a:off x="7321814" y="4629666"/>
            <a:ext cx="919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Gill Sans MT" pitchFamily="34" charset="0"/>
              </a:rPr>
              <a:t>n = 1</a:t>
            </a:r>
          </a:p>
        </p:txBody>
      </p:sp>
      <p:sp>
        <p:nvSpPr>
          <p:cNvPr id="87" name="Line 111"/>
          <p:cNvSpPr>
            <a:spLocks noChangeShapeType="1"/>
          </p:cNvSpPr>
          <p:nvPr/>
        </p:nvSpPr>
        <p:spPr bwMode="auto">
          <a:xfrm>
            <a:off x="4254763" y="4186753"/>
            <a:ext cx="3421943" cy="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88" name="Group 112"/>
          <p:cNvGrpSpPr>
            <a:grpSpLocks/>
          </p:cNvGrpSpPr>
          <p:nvPr/>
        </p:nvGrpSpPr>
        <p:grpSpPr bwMode="auto">
          <a:xfrm>
            <a:off x="5718439" y="5280541"/>
            <a:ext cx="508000" cy="444500"/>
            <a:chOff x="4512" y="2352"/>
            <a:chExt cx="288" cy="240"/>
          </a:xfrm>
        </p:grpSpPr>
        <p:sp>
          <p:nvSpPr>
            <p:cNvPr id="89" name="Oval 113"/>
            <p:cNvSpPr>
              <a:spLocks noChangeArrowheads="1"/>
            </p:cNvSpPr>
            <p:nvPr/>
          </p:nvSpPr>
          <p:spPr bwMode="auto">
            <a:xfrm>
              <a:off x="4512" y="2352"/>
              <a:ext cx="288" cy="240"/>
            </a:xfrm>
            <a:prstGeom prst="ellipse">
              <a:avLst/>
            </a:prstGeom>
            <a:gradFill rotWithShape="1">
              <a:gsLst>
                <a:gs pos="0">
                  <a:srgbClr val="BA0000"/>
                </a:gs>
                <a:gs pos="100000">
                  <a:srgbClr val="FF0000">
                    <a:alpha val="57999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Oval 114"/>
            <p:cNvSpPr>
              <a:spLocks noChangeArrowheads="1"/>
            </p:cNvSpPr>
            <p:nvPr/>
          </p:nvSpPr>
          <p:spPr bwMode="auto">
            <a:xfrm rot="-2832168">
              <a:off x="4654" y="2356"/>
              <a:ext cx="117" cy="144"/>
            </a:xfrm>
            <a:prstGeom prst="ellipse">
              <a:avLst/>
            </a:prstGeom>
            <a:gradFill rotWithShape="1">
              <a:gsLst>
                <a:gs pos="0">
                  <a:srgbClr val="FF8686"/>
                </a:gs>
                <a:gs pos="100000">
                  <a:srgbClr val="FF0000">
                    <a:alpha val="15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" name="Text Box 125"/>
          <p:cNvSpPr txBox="1">
            <a:spLocks noChangeArrowheads="1"/>
          </p:cNvSpPr>
          <p:nvPr/>
        </p:nvSpPr>
        <p:spPr bwMode="auto">
          <a:xfrm>
            <a:off x="7748851" y="3959741"/>
            <a:ext cx="9191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>
                <a:latin typeface="Gill Sans MT" pitchFamily="34" charset="0"/>
              </a:rPr>
              <a:t>n = 2</a:t>
            </a:r>
          </a:p>
        </p:txBody>
      </p:sp>
      <p:sp>
        <p:nvSpPr>
          <p:cNvPr id="92" name="Text Box 133"/>
          <p:cNvSpPr txBox="1">
            <a:spLocks noChangeArrowheads="1"/>
          </p:cNvSpPr>
          <p:nvPr/>
        </p:nvSpPr>
        <p:spPr bwMode="auto">
          <a:xfrm>
            <a:off x="408251" y="3461266"/>
            <a:ext cx="4956175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Axial potential gives almost ideal harmonic behaviour</a:t>
            </a:r>
          </a:p>
        </p:txBody>
      </p:sp>
      <p:grpSp>
        <p:nvGrpSpPr>
          <p:cNvPr id="94" name="Group 27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446027" y="4792920"/>
            <a:ext cx="2499395" cy="344488"/>
            <a:chOff x="899" y="3340"/>
            <a:chExt cx="10252" cy="1573"/>
          </a:xfrm>
        </p:grpSpPr>
        <p:sp>
          <p:nvSpPr>
            <p:cNvPr id="95" name="Freeform 274"/>
            <p:cNvSpPr>
              <a:spLocks/>
            </p:cNvSpPr>
            <p:nvPr/>
          </p:nvSpPr>
          <p:spPr bwMode="auto">
            <a:xfrm>
              <a:off x="1317" y="3340"/>
              <a:ext cx="330" cy="203"/>
            </a:xfrm>
            <a:custGeom>
              <a:avLst/>
              <a:gdLst>
                <a:gd name="T0" fmla="*/ 168 w 330"/>
                <a:gd name="T1" fmla="*/ 0 h 203"/>
                <a:gd name="T2" fmla="*/ 0 w 330"/>
                <a:gd name="T3" fmla="*/ 179 h 203"/>
                <a:gd name="T4" fmla="*/ 23 w 330"/>
                <a:gd name="T5" fmla="*/ 203 h 203"/>
                <a:gd name="T6" fmla="*/ 168 w 330"/>
                <a:gd name="T7" fmla="*/ 69 h 203"/>
                <a:gd name="T8" fmla="*/ 311 w 330"/>
                <a:gd name="T9" fmla="*/ 203 h 203"/>
                <a:gd name="T10" fmla="*/ 330 w 330"/>
                <a:gd name="T11" fmla="*/ 179 h 203"/>
                <a:gd name="T12" fmla="*/ 168 w 330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203"/>
                <a:gd name="T23" fmla="*/ 330 w 330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203">
                  <a:moveTo>
                    <a:pt x="168" y="0"/>
                  </a:moveTo>
                  <a:lnTo>
                    <a:pt x="0" y="179"/>
                  </a:lnTo>
                  <a:lnTo>
                    <a:pt x="23" y="203"/>
                  </a:lnTo>
                  <a:lnTo>
                    <a:pt x="168" y="69"/>
                  </a:lnTo>
                  <a:lnTo>
                    <a:pt x="311" y="203"/>
                  </a:lnTo>
                  <a:lnTo>
                    <a:pt x="330" y="17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275"/>
            <p:cNvSpPr>
              <a:spLocks/>
            </p:cNvSpPr>
            <p:nvPr/>
          </p:nvSpPr>
          <p:spPr bwMode="auto">
            <a:xfrm>
              <a:off x="899" y="3687"/>
              <a:ext cx="1043" cy="896"/>
            </a:xfrm>
            <a:custGeom>
              <a:avLst/>
              <a:gdLst>
                <a:gd name="T0" fmla="*/ 913 w 1043"/>
                <a:gd name="T1" fmla="*/ 58 h 896"/>
                <a:gd name="T2" fmla="*/ 1027 w 1043"/>
                <a:gd name="T3" fmla="*/ 41 h 896"/>
                <a:gd name="T4" fmla="*/ 1043 w 1043"/>
                <a:gd name="T5" fmla="*/ 24 h 896"/>
                <a:gd name="T6" fmla="*/ 1033 w 1043"/>
                <a:gd name="T7" fmla="*/ 0 h 896"/>
                <a:gd name="T8" fmla="*/ 832 w 1043"/>
                <a:gd name="T9" fmla="*/ 3 h 896"/>
                <a:gd name="T10" fmla="*/ 690 w 1043"/>
                <a:gd name="T11" fmla="*/ 3 h 896"/>
                <a:gd name="T12" fmla="*/ 683 w 1043"/>
                <a:gd name="T13" fmla="*/ 34 h 896"/>
                <a:gd name="T14" fmla="*/ 764 w 1043"/>
                <a:gd name="T15" fmla="*/ 45 h 896"/>
                <a:gd name="T16" fmla="*/ 794 w 1043"/>
                <a:gd name="T17" fmla="*/ 51 h 896"/>
                <a:gd name="T18" fmla="*/ 794 w 1043"/>
                <a:gd name="T19" fmla="*/ 89 h 896"/>
                <a:gd name="T20" fmla="*/ 415 w 1043"/>
                <a:gd name="T21" fmla="*/ 100 h 896"/>
                <a:gd name="T22" fmla="*/ 447 w 1043"/>
                <a:gd name="T23" fmla="*/ 48 h 896"/>
                <a:gd name="T24" fmla="*/ 551 w 1043"/>
                <a:gd name="T25" fmla="*/ 38 h 896"/>
                <a:gd name="T26" fmla="*/ 560 w 1043"/>
                <a:gd name="T27" fmla="*/ 7 h 896"/>
                <a:gd name="T28" fmla="*/ 418 w 1043"/>
                <a:gd name="T29" fmla="*/ 3 h 896"/>
                <a:gd name="T30" fmla="*/ 214 w 1043"/>
                <a:gd name="T31" fmla="*/ 0 h 896"/>
                <a:gd name="T32" fmla="*/ 204 w 1043"/>
                <a:gd name="T33" fmla="*/ 14 h 896"/>
                <a:gd name="T34" fmla="*/ 207 w 1043"/>
                <a:gd name="T35" fmla="*/ 38 h 896"/>
                <a:gd name="T36" fmla="*/ 282 w 1043"/>
                <a:gd name="T37" fmla="*/ 45 h 896"/>
                <a:gd name="T38" fmla="*/ 311 w 1043"/>
                <a:gd name="T39" fmla="*/ 51 h 896"/>
                <a:gd name="T40" fmla="*/ 317 w 1043"/>
                <a:gd name="T41" fmla="*/ 69 h 896"/>
                <a:gd name="T42" fmla="*/ 311 w 1043"/>
                <a:gd name="T43" fmla="*/ 89 h 896"/>
                <a:gd name="T44" fmla="*/ 130 w 1043"/>
                <a:gd name="T45" fmla="*/ 838 h 896"/>
                <a:gd name="T46" fmla="*/ 13 w 1043"/>
                <a:gd name="T47" fmla="*/ 855 h 896"/>
                <a:gd name="T48" fmla="*/ 0 w 1043"/>
                <a:gd name="T49" fmla="*/ 872 h 896"/>
                <a:gd name="T50" fmla="*/ 52 w 1043"/>
                <a:gd name="T51" fmla="*/ 896 h 896"/>
                <a:gd name="T52" fmla="*/ 334 w 1043"/>
                <a:gd name="T53" fmla="*/ 896 h 896"/>
                <a:gd name="T54" fmla="*/ 353 w 1043"/>
                <a:gd name="T55" fmla="*/ 893 h 896"/>
                <a:gd name="T56" fmla="*/ 356 w 1043"/>
                <a:gd name="T57" fmla="*/ 862 h 896"/>
                <a:gd name="T58" fmla="*/ 292 w 1043"/>
                <a:gd name="T59" fmla="*/ 855 h 896"/>
                <a:gd name="T60" fmla="*/ 243 w 1043"/>
                <a:gd name="T61" fmla="*/ 831 h 896"/>
                <a:gd name="T62" fmla="*/ 330 w 1043"/>
                <a:gd name="T63" fmla="*/ 450 h 896"/>
                <a:gd name="T64" fmla="*/ 664 w 1043"/>
                <a:gd name="T65" fmla="*/ 635 h 896"/>
                <a:gd name="T66" fmla="*/ 628 w 1043"/>
                <a:gd name="T67" fmla="*/ 793 h 896"/>
                <a:gd name="T68" fmla="*/ 593 w 1043"/>
                <a:gd name="T69" fmla="*/ 848 h 896"/>
                <a:gd name="T70" fmla="*/ 489 w 1043"/>
                <a:gd name="T71" fmla="*/ 858 h 896"/>
                <a:gd name="T72" fmla="*/ 483 w 1043"/>
                <a:gd name="T73" fmla="*/ 889 h 896"/>
                <a:gd name="T74" fmla="*/ 577 w 1043"/>
                <a:gd name="T75" fmla="*/ 893 h 896"/>
                <a:gd name="T76" fmla="*/ 826 w 1043"/>
                <a:gd name="T77" fmla="*/ 896 h 896"/>
                <a:gd name="T78" fmla="*/ 839 w 1043"/>
                <a:gd name="T79" fmla="*/ 886 h 896"/>
                <a:gd name="T80" fmla="*/ 829 w 1043"/>
                <a:gd name="T81" fmla="*/ 855 h 896"/>
                <a:gd name="T82" fmla="*/ 732 w 1043"/>
                <a:gd name="T83" fmla="*/ 845 h 896"/>
                <a:gd name="T84" fmla="*/ 729 w 1043"/>
                <a:gd name="T85" fmla="*/ 810 h 8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43"/>
                <a:gd name="T130" fmla="*/ 0 h 896"/>
                <a:gd name="T131" fmla="*/ 1043 w 1043"/>
                <a:gd name="T132" fmla="*/ 896 h 8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43" h="896">
                  <a:moveTo>
                    <a:pt x="897" y="100"/>
                  </a:moveTo>
                  <a:lnTo>
                    <a:pt x="904" y="76"/>
                  </a:lnTo>
                  <a:lnTo>
                    <a:pt x="913" y="58"/>
                  </a:lnTo>
                  <a:lnTo>
                    <a:pt x="926" y="48"/>
                  </a:lnTo>
                  <a:lnTo>
                    <a:pt x="956" y="41"/>
                  </a:lnTo>
                  <a:lnTo>
                    <a:pt x="1027" y="41"/>
                  </a:lnTo>
                  <a:lnTo>
                    <a:pt x="1033" y="38"/>
                  </a:lnTo>
                  <a:lnTo>
                    <a:pt x="1040" y="31"/>
                  </a:lnTo>
                  <a:lnTo>
                    <a:pt x="1043" y="24"/>
                  </a:lnTo>
                  <a:lnTo>
                    <a:pt x="1043" y="14"/>
                  </a:lnTo>
                  <a:lnTo>
                    <a:pt x="1040" y="7"/>
                  </a:lnTo>
                  <a:lnTo>
                    <a:pt x="1033" y="0"/>
                  </a:lnTo>
                  <a:lnTo>
                    <a:pt x="946" y="0"/>
                  </a:lnTo>
                  <a:lnTo>
                    <a:pt x="901" y="3"/>
                  </a:lnTo>
                  <a:lnTo>
                    <a:pt x="832" y="3"/>
                  </a:lnTo>
                  <a:lnTo>
                    <a:pt x="787" y="0"/>
                  </a:lnTo>
                  <a:lnTo>
                    <a:pt x="696" y="0"/>
                  </a:lnTo>
                  <a:lnTo>
                    <a:pt x="690" y="3"/>
                  </a:lnTo>
                  <a:lnTo>
                    <a:pt x="687" y="7"/>
                  </a:lnTo>
                  <a:lnTo>
                    <a:pt x="683" y="14"/>
                  </a:lnTo>
                  <a:lnTo>
                    <a:pt x="683" y="34"/>
                  </a:lnTo>
                  <a:lnTo>
                    <a:pt x="696" y="41"/>
                  </a:lnTo>
                  <a:lnTo>
                    <a:pt x="752" y="41"/>
                  </a:lnTo>
                  <a:lnTo>
                    <a:pt x="764" y="45"/>
                  </a:lnTo>
                  <a:lnTo>
                    <a:pt x="777" y="45"/>
                  </a:lnTo>
                  <a:lnTo>
                    <a:pt x="787" y="48"/>
                  </a:lnTo>
                  <a:lnTo>
                    <a:pt x="794" y="51"/>
                  </a:lnTo>
                  <a:lnTo>
                    <a:pt x="797" y="55"/>
                  </a:lnTo>
                  <a:lnTo>
                    <a:pt x="797" y="79"/>
                  </a:lnTo>
                  <a:lnTo>
                    <a:pt x="794" y="89"/>
                  </a:lnTo>
                  <a:lnTo>
                    <a:pt x="719" y="409"/>
                  </a:lnTo>
                  <a:lnTo>
                    <a:pt x="340" y="409"/>
                  </a:lnTo>
                  <a:lnTo>
                    <a:pt x="415" y="100"/>
                  </a:lnTo>
                  <a:lnTo>
                    <a:pt x="421" y="76"/>
                  </a:lnTo>
                  <a:lnTo>
                    <a:pt x="431" y="58"/>
                  </a:lnTo>
                  <a:lnTo>
                    <a:pt x="447" y="48"/>
                  </a:lnTo>
                  <a:lnTo>
                    <a:pt x="476" y="41"/>
                  </a:lnTo>
                  <a:lnTo>
                    <a:pt x="544" y="41"/>
                  </a:lnTo>
                  <a:lnTo>
                    <a:pt x="551" y="38"/>
                  </a:lnTo>
                  <a:lnTo>
                    <a:pt x="557" y="31"/>
                  </a:lnTo>
                  <a:lnTo>
                    <a:pt x="560" y="24"/>
                  </a:lnTo>
                  <a:lnTo>
                    <a:pt x="560" y="7"/>
                  </a:lnTo>
                  <a:lnTo>
                    <a:pt x="554" y="0"/>
                  </a:lnTo>
                  <a:lnTo>
                    <a:pt x="463" y="0"/>
                  </a:lnTo>
                  <a:lnTo>
                    <a:pt x="418" y="3"/>
                  </a:lnTo>
                  <a:lnTo>
                    <a:pt x="350" y="3"/>
                  </a:lnTo>
                  <a:lnTo>
                    <a:pt x="305" y="0"/>
                  </a:lnTo>
                  <a:lnTo>
                    <a:pt x="214" y="0"/>
                  </a:lnTo>
                  <a:lnTo>
                    <a:pt x="211" y="3"/>
                  </a:lnTo>
                  <a:lnTo>
                    <a:pt x="204" y="7"/>
                  </a:lnTo>
                  <a:lnTo>
                    <a:pt x="204" y="14"/>
                  </a:lnTo>
                  <a:lnTo>
                    <a:pt x="201" y="27"/>
                  </a:lnTo>
                  <a:lnTo>
                    <a:pt x="204" y="34"/>
                  </a:lnTo>
                  <a:lnTo>
                    <a:pt x="207" y="38"/>
                  </a:lnTo>
                  <a:lnTo>
                    <a:pt x="214" y="41"/>
                  </a:lnTo>
                  <a:lnTo>
                    <a:pt x="272" y="41"/>
                  </a:lnTo>
                  <a:lnTo>
                    <a:pt x="282" y="45"/>
                  </a:lnTo>
                  <a:lnTo>
                    <a:pt x="295" y="45"/>
                  </a:lnTo>
                  <a:lnTo>
                    <a:pt x="305" y="48"/>
                  </a:lnTo>
                  <a:lnTo>
                    <a:pt x="311" y="51"/>
                  </a:lnTo>
                  <a:lnTo>
                    <a:pt x="314" y="55"/>
                  </a:lnTo>
                  <a:lnTo>
                    <a:pt x="317" y="65"/>
                  </a:lnTo>
                  <a:lnTo>
                    <a:pt x="317" y="69"/>
                  </a:lnTo>
                  <a:lnTo>
                    <a:pt x="314" y="72"/>
                  </a:lnTo>
                  <a:lnTo>
                    <a:pt x="314" y="79"/>
                  </a:lnTo>
                  <a:lnTo>
                    <a:pt x="311" y="89"/>
                  </a:lnTo>
                  <a:lnTo>
                    <a:pt x="146" y="793"/>
                  </a:lnTo>
                  <a:lnTo>
                    <a:pt x="139" y="821"/>
                  </a:lnTo>
                  <a:lnTo>
                    <a:pt x="130" y="838"/>
                  </a:lnTo>
                  <a:lnTo>
                    <a:pt x="110" y="848"/>
                  </a:lnTo>
                  <a:lnTo>
                    <a:pt x="81" y="855"/>
                  </a:lnTo>
                  <a:lnTo>
                    <a:pt x="13" y="855"/>
                  </a:lnTo>
                  <a:lnTo>
                    <a:pt x="7" y="858"/>
                  </a:lnTo>
                  <a:lnTo>
                    <a:pt x="3" y="862"/>
                  </a:lnTo>
                  <a:lnTo>
                    <a:pt x="0" y="872"/>
                  </a:lnTo>
                  <a:lnTo>
                    <a:pt x="0" y="889"/>
                  </a:lnTo>
                  <a:lnTo>
                    <a:pt x="7" y="896"/>
                  </a:lnTo>
                  <a:lnTo>
                    <a:pt x="52" y="896"/>
                  </a:lnTo>
                  <a:lnTo>
                    <a:pt x="97" y="893"/>
                  </a:lnTo>
                  <a:lnTo>
                    <a:pt x="253" y="893"/>
                  </a:lnTo>
                  <a:lnTo>
                    <a:pt x="334" y="896"/>
                  </a:lnTo>
                  <a:lnTo>
                    <a:pt x="343" y="896"/>
                  </a:lnTo>
                  <a:lnTo>
                    <a:pt x="347" y="893"/>
                  </a:lnTo>
                  <a:lnTo>
                    <a:pt x="353" y="893"/>
                  </a:lnTo>
                  <a:lnTo>
                    <a:pt x="360" y="879"/>
                  </a:lnTo>
                  <a:lnTo>
                    <a:pt x="360" y="869"/>
                  </a:lnTo>
                  <a:lnTo>
                    <a:pt x="356" y="862"/>
                  </a:lnTo>
                  <a:lnTo>
                    <a:pt x="353" y="858"/>
                  </a:lnTo>
                  <a:lnTo>
                    <a:pt x="347" y="855"/>
                  </a:lnTo>
                  <a:lnTo>
                    <a:pt x="292" y="855"/>
                  </a:lnTo>
                  <a:lnTo>
                    <a:pt x="266" y="852"/>
                  </a:lnTo>
                  <a:lnTo>
                    <a:pt x="249" y="845"/>
                  </a:lnTo>
                  <a:lnTo>
                    <a:pt x="243" y="831"/>
                  </a:lnTo>
                  <a:lnTo>
                    <a:pt x="246" y="821"/>
                  </a:lnTo>
                  <a:lnTo>
                    <a:pt x="246" y="810"/>
                  </a:lnTo>
                  <a:lnTo>
                    <a:pt x="330" y="450"/>
                  </a:lnTo>
                  <a:lnTo>
                    <a:pt x="709" y="450"/>
                  </a:lnTo>
                  <a:lnTo>
                    <a:pt x="687" y="549"/>
                  </a:lnTo>
                  <a:lnTo>
                    <a:pt x="664" y="635"/>
                  </a:lnTo>
                  <a:lnTo>
                    <a:pt x="648" y="704"/>
                  </a:lnTo>
                  <a:lnTo>
                    <a:pt x="638" y="759"/>
                  </a:lnTo>
                  <a:lnTo>
                    <a:pt x="628" y="793"/>
                  </a:lnTo>
                  <a:lnTo>
                    <a:pt x="625" y="814"/>
                  </a:lnTo>
                  <a:lnTo>
                    <a:pt x="612" y="838"/>
                  </a:lnTo>
                  <a:lnTo>
                    <a:pt x="593" y="848"/>
                  </a:lnTo>
                  <a:lnTo>
                    <a:pt x="560" y="855"/>
                  </a:lnTo>
                  <a:lnTo>
                    <a:pt x="496" y="855"/>
                  </a:lnTo>
                  <a:lnTo>
                    <a:pt x="489" y="858"/>
                  </a:lnTo>
                  <a:lnTo>
                    <a:pt x="486" y="862"/>
                  </a:lnTo>
                  <a:lnTo>
                    <a:pt x="483" y="872"/>
                  </a:lnTo>
                  <a:lnTo>
                    <a:pt x="483" y="889"/>
                  </a:lnTo>
                  <a:lnTo>
                    <a:pt x="489" y="896"/>
                  </a:lnTo>
                  <a:lnTo>
                    <a:pt x="534" y="896"/>
                  </a:lnTo>
                  <a:lnTo>
                    <a:pt x="577" y="893"/>
                  </a:lnTo>
                  <a:lnTo>
                    <a:pt x="735" y="893"/>
                  </a:lnTo>
                  <a:lnTo>
                    <a:pt x="816" y="896"/>
                  </a:lnTo>
                  <a:lnTo>
                    <a:pt x="826" y="896"/>
                  </a:lnTo>
                  <a:lnTo>
                    <a:pt x="829" y="893"/>
                  </a:lnTo>
                  <a:lnTo>
                    <a:pt x="832" y="893"/>
                  </a:lnTo>
                  <a:lnTo>
                    <a:pt x="839" y="886"/>
                  </a:lnTo>
                  <a:lnTo>
                    <a:pt x="839" y="862"/>
                  </a:lnTo>
                  <a:lnTo>
                    <a:pt x="836" y="858"/>
                  </a:lnTo>
                  <a:lnTo>
                    <a:pt x="829" y="855"/>
                  </a:lnTo>
                  <a:lnTo>
                    <a:pt x="774" y="855"/>
                  </a:lnTo>
                  <a:lnTo>
                    <a:pt x="748" y="852"/>
                  </a:lnTo>
                  <a:lnTo>
                    <a:pt x="732" y="845"/>
                  </a:lnTo>
                  <a:lnTo>
                    <a:pt x="726" y="831"/>
                  </a:lnTo>
                  <a:lnTo>
                    <a:pt x="726" y="821"/>
                  </a:lnTo>
                  <a:lnTo>
                    <a:pt x="729" y="810"/>
                  </a:lnTo>
                  <a:lnTo>
                    <a:pt x="897" y="10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276"/>
            <p:cNvSpPr>
              <a:spLocks noEditPoints="1"/>
            </p:cNvSpPr>
            <p:nvPr/>
          </p:nvSpPr>
          <p:spPr bwMode="auto">
            <a:xfrm>
              <a:off x="2392" y="4102"/>
              <a:ext cx="826" cy="306"/>
            </a:xfrm>
            <a:custGeom>
              <a:avLst/>
              <a:gdLst>
                <a:gd name="T0" fmla="*/ 784 w 826"/>
                <a:gd name="T1" fmla="*/ 52 h 306"/>
                <a:gd name="T2" fmla="*/ 800 w 826"/>
                <a:gd name="T3" fmla="*/ 52 h 306"/>
                <a:gd name="T4" fmla="*/ 807 w 826"/>
                <a:gd name="T5" fmla="*/ 49 h 306"/>
                <a:gd name="T6" fmla="*/ 813 w 826"/>
                <a:gd name="T7" fmla="*/ 49 h 306"/>
                <a:gd name="T8" fmla="*/ 820 w 826"/>
                <a:gd name="T9" fmla="*/ 42 h 306"/>
                <a:gd name="T10" fmla="*/ 823 w 826"/>
                <a:gd name="T11" fmla="*/ 35 h 306"/>
                <a:gd name="T12" fmla="*/ 826 w 826"/>
                <a:gd name="T13" fmla="*/ 25 h 306"/>
                <a:gd name="T14" fmla="*/ 823 w 826"/>
                <a:gd name="T15" fmla="*/ 14 h 306"/>
                <a:gd name="T16" fmla="*/ 820 w 826"/>
                <a:gd name="T17" fmla="*/ 7 h 306"/>
                <a:gd name="T18" fmla="*/ 807 w 826"/>
                <a:gd name="T19" fmla="*/ 0 h 306"/>
                <a:gd name="T20" fmla="*/ 20 w 826"/>
                <a:gd name="T21" fmla="*/ 0 h 306"/>
                <a:gd name="T22" fmla="*/ 7 w 826"/>
                <a:gd name="T23" fmla="*/ 7 h 306"/>
                <a:gd name="T24" fmla="*/ 4 w 826"/>
                <a:gd name="T25" fmla="*/ 18 h 306"/>
                <a:gd name="T26" fmla="*/ 0 w 826"/>
                <a:gd name="T27" fmla="*/ 25 h 306"/>
                <a:gd name="T28" fmla="*/ 4 w 826"/>
                <a:gd name="T29" fmla="*/ 35 h 306"/>
                <a:gd name="T30" fmla="*/ 7 w 826"/>
                <a:gd name="T31" fmla="*/ 42 h 306"/>
                <a:gd name="T32" fmla="*/ 13 w 826"/>
                <a:gd name="T33" fmla="*/ 49 h 306"/>
                <a:gd name="T34" fmla="*/ 20 w 826"/>
                <a:gd name="T35" fmla="*/ 49 h 306"/>
                <a:gd name="T36" fmla="*/ 26 w 826"/>
                <a:gd name="T37" fmla="*/ 52 h 306"/>
                <a:gd name="T38" fmla="*/ 42 w 826"/>
                <a:gd name="T39" fmla="*/ 52 h 306"/>
                <a:gd name="T40" fmla="*/ 784 w 826"/>
                <a:gd name="T41" fmla="*/ 52 h 306"/>
                <a:gd name="T42" fmla="*/ 784 w 826"/>
                <a:gd name="T43" fmla="*/ 306 h 306"/>
                <a:gd name="T44" fmla="*/ 807 w 826"/>
                <a:gd name="T45" fmla="*/ 306 h 306"/>
                <a:gd name="T46" fmla="*/ 813 w 826"/>
                <a:gd name="T47" fmla="*/ 303 h 306"/>
                <a:gd name="T48" fmla="*/ 820 w 826"/>
                <a:gd name="T49" fmla="*/ 296 h 306"/>
                <a:gd name="T50" fmla="*/ 826 w 826"/>
                <a:gd name="T51" fmla="*/ 282 h 306"/>
                <a:gd name="T52" fmla="*/ 823 w 826"/>
                <a:gd name="T53" fmla="*/ 272 h 306"/>
                <a:gd name="T54" fmla="*/ 820 w 826"/>
                <a:gd name="T55" fmla="*/ 265 h 306"/>
                <a:gd name="T56" fmla="*/ 813 w 826"/>
                <a:gd name="T57" fmla="*/ 258 h 306"/>
                <a:gd name="T58" fmla="*/ 807 w 826"/>
                <a:gd name="T59" fmla="*/ 258 h 306"/>
                <a:gd name="T60" fmla="*/ 800 w 826"/>
                <a:gd name="T61" fmla="*/ 255 h 306"/>
                <a:gd name="T62" fmla="*/ 20 w 826"/>
                <a:gd name="T63" fmla="*/ 255 h 306"/>
                <a:gd name="T64" fmla="*/ 13 w 826"/>
                <a:gd name="T65" fmla="*/ 258 h 306"/>
                <a:gd name="T66" fmla="*/ 7 w 826"/>
                <a:gd name="T67" fmla="*/ 265 h 306"/>
                <a:gd name="T68" fmla="*/ 4 w 826"/>
                <a:gd name="T69" fmla="*/ 272 h 306"/>
                <a:gd name="T70" fmla="*/ 0 w 826"/>
                <a:gd name="T71" fmla="*/ 282 h 306"/>
                <a:gd name="T72" fmla="*/ 4 w 826"/>
                <a:gd name="T73" fmla="*/ 292 h 306"/>
                <a:gd name="T74" fmla="*/ 7 w 826"/>
                <a:gd name="T75" fmla="*/ 299 h 306"/>
                <a:gd name="T76" fmla="*/ 20 w 826"/>
                <a:gd name="T77" fmla="*/ 306 h 306"/>
                <a:gd name="T78" fmla="*/ 42 w 826"/>
                <a:gd name="T79" fmla="*/ 306 h 306"/>
                <a:gd name="T80" fmla="*/ 784 w 826"/>
                <a:gd name="T81" fmla="*/ 306 h 30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26"/>
                <a:gd name="T124" fmla="*/ 0 h 306"/>
                <a:gd name="T125" fmla="*/ 826 w 826"/>
                <a:gd name="T126" fmla="*/ 306 h 30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26" h="306">
                  <a:moveTo>
                    <a:pt x="784" y="52"/>
                  </a:moveTo>
                  <a:lnTo>
                    <a:pt x="800" y="52"/>
                  </a:lnTo>
                  <a:lnTo>
                    <a:pt x="807" y="49"/>
                  </a:lnTo>
                  <a:lnTo>
                    <a:pt x="813" y="49"/>
                  </a:lnTo>
                  <a:lnTo>
                    <a:pt x="820" y="42"/>
                  </a:lnTo>
                  <a:lnTo>
                    <a:pt x="823" y="35"/>
                  </a:lnTo>
                  <a:lnTo>
                    <a:pt x="826" y="25"/>
                  </a:lnTo>
                  <a:lnTo>
                    <a:pt x="823" y="14"/>
                  </a:lnTo>
                  <a:lnTo>
                    <a:pt x="820" y="7"/>
                  </a:lnTo>
                  <a:lnTo>
                    <a:pt x="807" y="0"/>
                  </a:lnTo>
                  <a:lnTo>
                    <a:pt x="20" y="0"/>
                  </a:lnTo>
                  <a:lnTo>
                    <a:pt x="7" y="7"/>
                  </a:lnTo>
                  <a:lnTo>
                    <a:pt x="4" y="18"/>
                  </a:lnTo>
                  <a:lnTo>
                    <a:pt x="0" y="25"/>
                  </a:lnTo>
                  <a:lnTo>
                    <a:pt x="4" y="35"/>
                  </a:lnTo>
                  <a:lnTo>
                    <a:pt x="7" y="42"/>
                  </a:lnTo>
                  <a:lnTo>
                    <a:pt x="13" y="49"/>
                  </a:lnTo>
                  <a:lnTo>
                    <a:pt x="20" y="49"/>
                  </a:lnTo>
                  <a:lnTo>
                    <a:pt x="26" y="52"/>
                  </a:lnTo>
                  <a:lnTo>
                    <a:pt x="42" y="52"/>
                  </a:lnTo>
                  <a:lnTo>
                    <a:pt x="784" y="52"/>
                  </a:lnTo>
                  <a:close/>
                  <a:moveTo>
                    <a:pt x="784" y="306"/>
                  </a:moveTo>
                  <a:lnTo>
                    <a:pt x="807" y="306"/>
                  </a:lnTo>
                  <a:lnTo>
                    <a:pt x="813" y="303"/>
                  </a:lnTo>
                  <a:lnTo>
                    <a:pt x="820" y="296"/>
                  </a:lnTo>
                  <a:lnTo>
                    <a:pt x="826" y="282"/>
                  </a:lnTo>
                  <a:lnTo>
                    <a:pt x="823" y="272"/>
                  </a:lnTo>
                  <a:lnTo>
                    <a:pt x="820" y="265"/>
                  </a:lnTo>
                  <a:lnTo>
                    <a:pt x="813" y="258"/>
                  </a:lnTo>
                  <a:lnTo>
                    <a:pt x="807" y="258"/>
                  </a:lnTo>
                  <a:lnTo>
                    <a:pt x="800" y="255"/>
                  </a:lnTo>
                  <a:lnTo>
                    <a:pt x="20" y="255"/>
                  </a:lnTo>
                  <a:lnTo>
                    <a:pt x="13" y="258"/>
                  </a:lnTo>
                  <a:lnTo>
                    <a:pt x="7" y="265"/>
                  </a:lnTo>
                  <a:lnTo>
                    <a:pt x="4" y="272"/>
                  </a:lnTo>
                  <a:lnTo>
                    <a:pt x="0" y="282"/>
                  </a:lnTo>
                  <a:lnTo>
                    <a:pt x="4" y="292"/>
                  </a:lnTo>
                  <a:lnTo>
                    <a:pt x="7" y="299"/>
                  </a:lnTo>
                  <a:lnTo>
                    <a:pt x="20" y="306"/>
                  </a:lnTo>
                  <a:lnTo>
                    <a:pt x="42" y="306"/>
                  </a:lnTo>
                  <a:lnTo>
                    <a:pt x="784" y="30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277"/>
            <p:cNvSpPr>
              <a:spLocks/>
            </p:cNvSpPr>
            <p:nvPr/>
          </p:nvSpPr>
          <p:spPr bwMode="auto">
            <a:xfrm>
              <a:off x="3698" y="3673"/>
              <a:ext cx="609" cy="924"/>
            </a:xfrm>
            <a:custGeom>
              <a:avLst/>
              <a:gdLst>
                <a:gd name="T0" fmla="*/ 518 w 609"/>
                <a:gd name="T1" fmla="*/ 182 h 924"/>
                <a:gd name="T2" fmla="*/ 518 w 609"/>
                <a:gd name="T3" fmla="*/ 162 h 924"/>
                <a:gd name="T4" fmla="*/ 262 w 609"/>
                <a:gd name="T5" fmla="*/ 131 h 924"/>
                <a:gd name="T6" fmla="*/ 275 w 609"/>
                <a:gd name="T7" fmla="*/ 65 h 924"/>
                <a:gd name="T8" fmla="*/ 288 w 609"/>
                <a:gd name="T9" fmla="*/ 7 h 924"/>
                <a:gd name="T10" fmla="*/ 249 w 609"/>
                <a:gd name="T11" fmla="*/ 0 h 924"/>
                <a:gd name="T12" fmla="*/ 145 w 609"/>
                <a:gd name="T13" fmla="*/ 11 h 924"/>
                <a:gd name="T14" fmla="*/ 103 w 609"/>
                <a:gd name="T15" fmla="*/ 17 h 924"/>
                <a:gd name="T16" fmla="*/ 97 w 609"/>
                <a:gd name="T17" fmla="*/ 48 h 924"/>
                <a:gd name="T18" fmla="*/ 162 w 609"/>
                <a:gd name="T19" fmla="*/ 55 h 924"/>
                <a:gd name="T20" fmla="*/ 187 w 609"/>
                <a:gd name="T21" fmla="*/ 90 h 924"/>
                <a:gd name="T22" fmla="*/ 171 w 609"/>
                <a:gd name="T23" fmla="*/ 155 h 924"/>
                <a:gd name="T24" fmla="*/ 64 w 609"/>
                <a:gd name="T25" fmla="*/ 165 h 924"/>
                <a:gd name="T26" fmla="*/ 77 w 609"/>
                <a:gd name="T27" fmla="*/ 189 h 924"/>
                <a:gd name="T28" fmla="*/ 3 w 609"/>
                <a:gd name="T29" fmla="*/ 869 h 924"/>
                <a:gd name="T30" fmla="*/ 3 w 609"/>
                <a:gd name="T31" fmla="*/ 907 h 924"/>
                <a:gd name="T32" fmla="*/ 48 w 609"/>
                <a:gd name="T33" fmla="*/ 924 h 924"/>
                <a:gd name="T34" fmla="*/ 77 w 609"/>
                <a:gd name="T35" fmla="*/ 900 h 924"/>
                <a:gd name="T36" fmla="*/ 100 w 609"/>
                <a:gd name="T37" fmla="*/ 818 h 924"/>
                <a:gd name="T38" fmla="*/ 139 w 609"/>
                <a:gd name="T39" fmla="*/ 646 h 924"/>
                <a:gd name="T40" fmla="*/ 158 w 609"/>
                <a:gd name="T41" fmla="*/ 567 h 924"/>
                <a:gd name="T42" fmla="*/ 168 w 609"/>
                <a:gd name="T43" fmla="*/ 519 h 924"/>
                <a:gd name="T44" fmla="*/ 213 w 609"/>
                <a:gd name="T45" fmla="*/ 447 h 924"/>
                <a:gd name="T46" fmla="*/ 320 w 609"/>
                <a:gd name="T47" fmla="*/ 368 h 924"/>
                <a:gd name="T48" fmla="*/ 417 w 609"/>
                <a:gd name="T49" fmla="*/ 378 h 924"/>
                <a:gd name="T50" fmla="*/ 437 w 609"/>
                <a:gd name="T51" fmla="*/ 450 h 924"/>
                <a:gd name="T52" fmla="*/ 405 w 609"/>
                <a:gd name="T53" fmla="*/ 608 h 924"/>
                <a:gd name="T54" fmla="*/ 359 w 609"/>
                <a:gd name="T55" fmla="*/ 752 h 924"/>
                <a:gd name="T56" fmla="*/ 349 w 609"/>
                <a:gd name="T57" fmla="*/ 852 h 924"/>
                <a:gd name="T58" fmla="*/ 414 w 609"/>
                <a:gd name="T59" fmla="*/ 921 h 924"/>
                <a:gd name="T60" fmla="*/ 521 w 609"/>
                <a:gd name="T61" fmla="*/ 893 h 924"/>
                <a:gd name="T62" fmla="*/ 589 w 609"/>
                <a:gd name="T63" fmla="*/ 790 h 924"/>
                <a:gd name="T64" fmla="*/ 609 w 609"/>
                <a:gd name="T65" fmla="*/ 721 h 924"/>
                <a:gd name="T66" fmla="*/ 583 w 609"/>
                <a:gd name="T67" fmla="*/ 711 h 924"/>
                <a:gd name="T68" fmla="*/ 573 w 609"/>
                <a:gd name="T69" fmla="*/ 732 h 924"/>
                <a:gd name="T70" fmla="*/ 511 w 609"/>
                <a:gd name="T71" fmla="*/ 866 h 924"/>
                <a:gd name="T72" fmla="*/ 450 w 609"/>
                <a:gd name="T73" fmla="*/ 897 h 924"/>
                <a:gd name="T74" fmla="*/ 424 w 609"/>
                <a:gd name="T75" fmla="*/ 886 h 924"/>
                <a:gd name="T76" fmla="*/ 421 w 609"/>
                <a:gd name="T77" fmla="*/ 818 h 924"/>
                <a:gd name="T78" fmla="*/ 453 w 609"/>
                <a:gd name="T79" fmla="*/ 725 h 924"/>
                <a:gd name="T80" fmla="*/ 511 w 609"/>
                <a:gd name="T81" fmla="*/ 515 h 924"/>
                <a:gd name="T82" fmla="*/ 489 w 609"/>
                <a:gd name="T83" fmla="*/ 381 h 924"/>
                <a:gd name="T84" fmla="*/ 372 w 609"/>
                <a:gd name="T85" fmla="*/ 330 h 924"/>
                <a:gd name="T86" fmla="*/ 275 w 609"/>
                <a:gd name="T87" fmla="*/ 354 h 924"/>
                <a:gd name="T88" fmla="*/ 246 w 609"/>
                <a:gd name="T89" fmla="*/ 189 h 9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09"/>
                <a:gd name="T136" fmla="*/ 0 h 924"/>
                <a:gd name="T137" fmla="*/ 609 w 609"/>
                <a:gd name="T138" fmla="*/ 924 h 92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09" h="924">
                  <a:moveTo>
                    <a:pt x="246" y="189"/>
                  </a:moveTo>
                  <a:lnTo>
                    <a:pt x="505" y="189"/>
                  </a:lnTo>
                  <a:lnTo>
                    <a:pt x="518" y="182"/>
                  </a:lnTo>
                  <a:lnTo>
                    <a:pt x="521" y="179"/>
                  </a:lnTo>
                  <a:lnTo>
                    <a:pt x="521" y="165"/>
                  </a:lnTo>
                  <a:lnTo>
                    <a:pt x="518" y="162"/>
                  </a:lnTo>
                  <a:lnTo>
                    <a:pt x="505" y="155"/>
                  </a:lnTo>
                  <a:lnTo>
                    <a:pt x="256" y="155"/>
                  </a:lnTo>
                  <a:lnTo>
                    <a:pt x="262" y="131"/>
                  </a:lnTo>
                  <a:lnTo>
                    <a:pt x="265" y="114"/>
                  </a:lnTo>
                  <a:lnTo>
                    <a:pt x="272" y="86"/>
                  </a:lnTo>
                  <a:lnTo>
                    <a:pt x="275" y="65"/>
                  </a:lnTo>
                  <a:lnTo>
                    <a:pt x="281" y="41"/>
                  </a:lnTo>
                  <a:lnTo>
                    <a:pt x="288" y="24"/>
                  </a:lnTo>
                  <a:lnTo>
                    <a:pt x="288" y="7"/>
                  </a:lnTo>
                  <a:lnTo>
                    <a:pt x="285" y="4"/>
                  </a:lnTo>
                  <a:lnTo>
                    <a:pt x="278" y="0"/>
                  </a:lnTo>
                  <a:lnTo>
                    <a:pt x="249" y="0"/>
                  </a:lnTo>
                  <a:lnTo>
                    <a:pt x="217" y="4"/>
                  </a:lnTo>
                  <a:lnTo>
                    <a:pt x="178" y="7"/>
                  </a:lnTo>
                  <a:lnTo>
                    <a:pt x="145" y="11"/>
                  </a:lnTo>
                  <a:lnTo>
                    <a:pt x="119" y="14"/>
                  </a:lnTo>
                  <a:lnTo>
                    <a:pt x="110" y="14"/>
                  </a:lnTo>
                  <a:lnTo>
                    <a:pt x="103" y="17"/>
                  </a:lnTo>
                  <a:lnTo>
                    <a:pt x="100" y="21"/>
                  </a:lnTo>
                  <a:lnTo>
                    <a:pt x="97" y="28"/>
                  </a:lnTo>
                  <a:lnTo>
                    <a:pt x="97" y="48"/>
                  </a:lnTo>
                  <a:lnTo>
                    <a:pt x="103" y="52"/>
                  </a:lnTo>
                  <a:lnTo>
                    <a:pt x="107" y="55"/>
                  </a:lnTo>
                  <a:lnTo>
                    <a:pt x="162" y="55"/>
                  </a:lnTo>
                  <a:lnTo>
                    <a:pt x="178" y="62"/>
                  </a:lnTo>
                  <a:lnTo>
                    <a:pt x="187" y="69"/>
                  </a:lnTo>
                  <a:lnTo>
                    <a:pt x="187" y="90"/>
                  </a:lnTo>
                  <a:lnTo>
                    <a:pt x="181" y="110"/>
                  </a:lnTo>
                  <a:lnTo>
                    <a:pt x="175" y="134"/>
                  </a:lnTo>
                  <a:lnTo>
                    <a:pt x="171" y="155"/>
                  </a:lnTo>
                  <a:lnTo>
                    <a:pt x="81" y="155"/>
                  </a:lnTo>
                  <a:lnTo>
                    <a:pt x="68" y="162"/>
                  </a:lnTo>
                  <a:lnTo>
                    <a:pt x="64" y="165"/>
                  </a:lnTo>
                  <a:lnTo>
                    <a:pt x="64" y="179"/>
                  </a:lnTo>
                  <a:lnTo>
                    <a:pt x="71" y="186"/>
                  </a:lnTo>
                  <a:lnTo>
                    <a:pt x="77" y="189"/>
                  </a:lnTo>
                  <a:lnTo>
                    <a:pt x="162" y="189"/>
                  </a:lnTo>
                  <a:lnTo>
                    <a:pt x="6" y="859"/>
                  </a:lnTo>
                  <a:lnTo>
                    <a:pt x="3" y="869"/>
                  </a:lnTo>
                  <a:lnTo>
                    <a:pt x="0" y="876"/>
                  </a:lnTo>
                  <a:lnTo>
                    <a:pt x="0" y="900"/>
                  </a:lnTo>
                  <a:lnTo>
                    <a:pt x="3" y="907"/>
                  </a:lnTo>
                  <a:lnTo>
                    <a:pt x="16" y="921"/>
                  </a:lnTo>
                  <a:lnTo>
                    <a:pt x="22" y="924"/>
                  </a:lnTo>
                  <a:lnTo>
                    <a:pt x="48" y="924"/>
                  </a:lnTo>
                  <a:lnTo>
                    <a:pt x="61" y="917"/>
                  </a:lnTo>
                  <a:lnTo>
                    <a:pt x="71" y="910"/>
                  </a:lnTo>
                  <a:lnTo>
                    <a:pt x="77" y="900"/>
                  </a:lnTo>
                  <a:lnTo>
                    <a:pt x="81" y="890"/>
                  </a:lnTo>
                  <a:lnTo>
                    <a:pt x="90" y="848"/>
                  </a:lnTo>
                  <a:lnTo>
                    <a:pt x="100" y="818"/>
                  </a:lnTo>
                  <a:lnTo>
                    <a:pt x="107" y="790"/>
                  </a:lnTo>
                  <a:lnTo>
                    <a:pt x="132" y="673"/>
                  </a:lnTo>
                  <a:lnTo>
                    <a:pt x="139" y="646"/>
                  </a:lnTo>
                  <a:lnTo>
                    <a:pt x="149" y="611"/>
                  </a:lnTo>
                  <a:lnTo>
                    <a:pt x="152" y="584"/>
                  </a:lnTo>
                  <a:lnTo>
                    <a:pt x="158" y="567"/>
                  </a:lnTo>
                  <a:lnTo>
                    <a:pt x="162" y="546"/>
                  </a:lnTo>
                  <a:lnTo>
                    <a:pt x="168" y="529"/>
                  </a:lnTo>
                  <a:lnTo>
                    <a:pt x="168" y="519"/>
                  </a:lnTo>
                  <a:lnTo>
                    <a:pt x="178" y="502"/>
                  </a:lnTo>
                  <a:lnTo>
                    <a:pt x="191" y="478"/>
                  </a:lnTo>
                  <a:lnTo>
                    <a:pt x="213" y="447"/>
                  </a:lnTo>
                  <a:lnTo>
                    <a:pt x="243" y="416"/>
                  </a:lnTo>
                  <a:lnTo>
                    <a:pt x="278" y="388"/>
                  </a:lnTo>
                  <a:lnTo>
                    <a:pt x="320" y="368"/>
                  </a:lnTo>
                  <a:lnTo>
                    <a:pt x="369" y="357"/>
                  </a:lnTo>
                  <a:lnTo>
                    <a:pt x="398" y="364"/>
                  </a:lnTo>
                  <a:lnTo>
                    <a:pt x="417" y="378"/>
                  </a:lnTo>
                  <a:lnTo>
                    <a:pt x="430" y="399"/>
                  </a:lnTo>
                  <a:lnTo>
                    <a:pt x="434" y="423"/>
                  </a:lnTo>
                  <a:lnTo>
                    <a:pt x="437" y="450"/>
                  </a:lnTo>
                  <a:lnTo>
                    <a:pt x="434" y="495"/>
                  </a:lnTo>
                  <a:lnTo>
                    <a:pt x="421" y="550"/>
                  </a:lnTo>
                  <a:lnTo>
                    <a:pt x="405" y="608"/>
                  </a:lnTo>
                  <a:lnTo>
                    <a:pt x="388" y="663"/>
                  </a:lnTo>
                  <a:lnTo>
                    <a:pt x="372" y="715"/>
                  </a:lnTo>
                  <a:lnTo>
                    <a:pt x="359" y="752"/>
                  </a:lnTo>
                  <a:lnTo>
                    <a:pt x="349" y="783"/>
                  </a:lnTo>
                  <a:lnTo>
                    <a:pt x="343" y="814"/>
                  </a:lnTo>
                  <a:lnTo>
                    <a:pt x="349" y="852"/>
                  </a:lnTo>
                  <a:lnTo>
                    <a:pt x="362" y="883"/>
                  </a:lnTo>
                  <a:lnTo>
                    <a:pt x="385" y="907"/>
                  </a:lnTo>
                  <a:lnTo>
                    <a:pt x="414" y="921"/>
                  </a:lnTo>
                  <a:lnTo>
                    <a:pt x="447" y="924"/>
                  </a:lnTo>
                  <a:lnTo>
                    <a:pt x="489" y="917"/>
                  </a:lnTo>
                  <a:lnTo>
                    <a:pt x="521" y="893"/>
                  </a:lnTo>
                  <a:lnTo>
                    <a:pt x="550" y="862"/>
                  </a:lnTo>
                  <a:lnTo>
                    <a:pt x="570" y="828"/>
                  </a:lnTo>
                  <a:lnTo>
                    <a:pt x="589" y="790"/>
                  </a:lnTo>
                  <a:lnTo>
                    <a:pt x="599" y="756"/>
                  </a:lnTo>
                  <a:lnTo>
                    <a:pt x="605" y="735"/>
                  </a:lnTo>
                  <a:lnTo>
                    <a:pt x="609" y="721"/>
                  </a:lnTo>
                  <a:lnTo>
                    <a:pt x="609" y="715"/>
                  </a:lnTo>
                  <a:lnTo>
                    <a:pt x="605" y="711"/>
                  </a:lnTo>
                  <a:lnTo>
                    <a:pt x="583" y="711"/>
                  </a:lnTo>
                  <a:lnTo>
                    <a:pt x="579" y="718"/>
                  </a:lnTo>
                  <a:lnTo>
                    <a:pt x="576" y="721"/>
                  </a:lnTo>
                  <a:lnTo>
                    <a:pt x="573" y="732"/>
                  </a:lnTo>
                  <a:lnTo>
                    <a:pt x="554" y="790"/>
                  </a:lnTo>
                  <a:lnTo>
                    <a:pt x="534" y="835"/>
                  </a:lnTo>
                  <a:lnTo>
                    <a:pt x="511" y="866"/>
                  </a:lnTo>
                  <a:lnTo>
                    <a:pt x="489" y="883"/>
                  </a:lnTo>
                  <a:lnTo>
                    <a:pt x="466" y="893"/>
                  </a:lnTo>
                  <a:lnTo>
                    <a:pt x="450" y="897"/>
                  </a:lnTo>
                  <a:lnTo>
                    <a:pt x="440" y="897"/>
                  </a:lnTo>
                  <a:lnTo>
                    <a:pt x="430" y="890"/>
                  </a:lnTo>
                  <a:lnTo>
                    <a:pt x="424" y="886"/>
                  </a:lnTo>
                  <a:lnTo>
                    <a:pt x="417" y="866"/>
                  </a:lnTo>
                  <a:lnTo>
                    <a:pt x="417" y="852"/>
                  </a:lnTo>
                  <a:lnTo>
                    <a:pt x="421" y="818"/>
                  </a:lnTo>
                  <a:lnTo>
                    <a:pt x="430" y="787"/>
                  </a:lnTo>
                  <a:lnTo>
                    <a:pt x="440" y="759"/>
                  </a:lnTo>
                  <a:lnTo>
                    <a:pt x="453" y="725"/>
                  </a:lnTo>
                  <a:lnTo>
                    <a:pt x="469" y="677"/>
                  </a:lnTo>
                  <a:lnTo>
                    <a:pt x="502" y="567"/>
                  </a:lnTo>
                  <a:lnTo>
                    <a:pt x="511" y="515"/>
                  </a:lnTo>
                  <a:lnTo>
                    <a:pt x="515" y="471"/>
                  </a:lnTo>
                  <a:lnTo>
                    <a:pt x="508" y="419"/>
                  </a:lnTo>
                  <a:lnTo>
                    <a:pt x="489" y="381"/>
                  </a:lnTo>
                  <a:lnTo>
                    <a:pt x="460" y="354"/>
                  </a:lnTo>
                  <a:lnTo>
                    <a:pt x="421" y="337"/>
                  </a:lnTo>
                  <a:lnTo>
                    <a:pt x="372" y="330"/>
                  </a:lnTo>
                  <a:lnTo>
                    <a:pt x="346" y="333"/>
                  </a:lnTo>
                  <a:lnTo>
                    <a:pt x="314" y="340"/>
                  </a:lnTo>
                  <a:lnTo>
                    <a:pt x="275" y="354"/>
                  </a:lnTo>
                  <a:lnTo>
                    <a:pt x="233" y="385"/>
                  </a:lnTo>
                  <a:lnTo>
                    <a:pt x="191" y="429"/>
                  </a:lnTo>
                  <a:lnTo>
                    <a:pt x="246" y="18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278"/>
            <p:cNvSpPr>
              <a:spLocks/>
            </p:cNvSpPr>
            <p:nvPr/>
          </p:nvSpPr>
          <p:spPr bwMode="auto">
            <a:xfrm>
              <a:off x="4316" y="4003"/>
              <a:ext cx="732" cy="594"/>
            </a:xfrm>
            <a:custGeom>
              <a:avLst/>
              <a:gdLst>
                <a:gd name="T0" fmla="*/ 321 w 732"/>
                <a:gd name="T1" fmla="*/ 518 h 594"/>
                <a:gd name="T2" fmla="*/ 363 w 732"/>
                <a:gd name="T3" fmla="*/ 577 h 594"/>
                <a:gd name="T4" fmla="*/ 428 w 732"/>
                <a:gd name="T5" fmla="*/ 594 h 594"/>
                <a:gd name="T6" fmla="*/ 531 w 732"/>
                <a:gd name="T7" fmla="*/ 560 h 594"/>
                <a:gd name="T8" fmla="*/ 616 w 732"/>
                <a:gd name="T9" fmla="*/ 474 h 594"/>
                <a:gd name="T10" fmla="*/ 680 w 732"/>
                <a:gd name="T11" fmla="*/ 347 h 594"/>
                <a:gd name="T12" fmla="*/ 716 w 732"/>
                <a:gd name="T13" fmla="*/ 220 h 594"/>
                <a:gd name="T14" fmla="*/ 732 w 732"/>
                <a:gd name="T15" fmla="*/ 120 h 594"/>
                <a:gd name="T16" fmla="*/ 729 w 732"/>
                <a:gd name="T17" fmla="*/ 55 h 594"/>
                <a:gd name="T18" fmla="*/ 710 w 732"/>
                <a:gd name="T19" fmla="*/ 10 h 594"/>
                <a:gd name="T20" fmla="*/ 687 w 732"/>
                <a:gd name="T21" fmla="*/ 0 h 594"/>
                <a:gd name="T22" fmla="*/ 651 w 732"/>
                <a:gd name="T23" fmla="*/ 10 h 594"/>
                <a:gd name="T24" fmla="*/ 619 w 732"/>
                <a:gd name="T25" fmla="*/ 62 h 594"/>
                <a:gd name="T26" fmla="*/ 625 w 732"/>
                <a:gd name="T27" fmla="*/ 86 h 594"/>
                <a:gd name="T28" fmla="*/ 635 w 732"/>
                <a:gd name="T29" fmla="*/ 99 h 594"/>
                <a:gd name="T30" fmla="*/ 677 w 732"/>
                <a:gd name="T31" fmla="*/ 178 h 594"/>
                <a:gd name="T32" fmla="*/ 674 w 732"/>
                <a:gd name="T33" fmla="*/ 264 h 594"/>
                <a:gd name="T34" fmla="*/ 629 w 732"/>
                <a:gd name="T35" fmla="*/ 374 h 594"/>
                <a:gd name="T36" fmla="*/ 548 w 732"/>
                <a:gd name="T37" fmla="*/ 463 h 594"/>
                <a:gd name="T38" fmla="*/ 444 w 732"/>
                <a:gd name="T39" fmla="*/ 501 h 594"/>
                <a:gd name="T40" fmla="*/ 415 w 732"/>
                <a:gd name="T41" fmla="*/ 498 h 594"/>
                <a:gd name="T42" fmla="*/ 376 w 732"/>
                <a:gd name="T43" fmla="*/ 470 h 594"/>
                <a:gd name="T44" fmla="*/ 353 w 732"/>
                <a:gd name="T45" fmla="*/ 398 h 594"/>
                <a:gd name="T46" fmla="*/ 357 w 732"/>
                <a:gd name="T47" fmla="*/ 385 h 594"/>
                <a:gd name="T48" fmla="*/ 373 w 732"/>
                <a:gd name="T49" fmla="*/ 340 h 594"/>
                <a:gd name="T50" fmla="*/ 399 w 732"/>
                <a:gd name="T51" fmla="*/ 244 h 594"/>
                <a:gd name="T52" fmla="*/ 392 w 732"/>
                <a:gd name="T53" fmla="*/ 206 h 594"/>
                <a:gd name="T54" fmla="*/ 363 w 732"/>
                <a:gd name="T55" fmla="*/ 199 h 594"/>
                <a:gd name="T56" fmla="*/ 340 w 732"/>
                <a:gd name="T57" fmla="*/ 230 h 594"/>
                <a:gd name="T58" fmla="*/ 327 w 732"/>
                <a:gd name="T59" fmla="*/ 275 h 594"/>
                <a:gd name="T60" fmla="*/ 314 w 732"/>
                <a:gd name="T61" fmla="*/ 364 h 594"/>
                <a:gd name="T62" fmla="*/ 311 w 732"/>
                <a:gd name="T63" fmla="*/ 385 h 594"/>
                <a:gd name="T64" fmla="*/ 308 w 732"/>
                <a:gd name="T65" fmla="*/ 395 h 594"/>
                <a:gd name="T66" fmla="*/ 259 w 732"/>
                <a:gd name="T67" fmla="*/ 450 h 594"/>
                <a:gd name="T68" fmla="*/ 182 w 732"/>
                <a:gd name="T69" fmla="*/ 494 h 594"/>
                <a:gd name="T70" fmla="*/ 114 w 732"/>
                <a:gd name="T71" fmla="*/ 494 h 594"/>
                <a:gd name="T72" fmla="*/ 65 w 732"/>
                <a:gd name="T73" fmla="*/ 453 h 594"/>
                <a:gd name="T74" fmla="*/ 42 w 732"/>
                <a:gd name="T75" fmla="*/ 388 h 594"/>
                <a:gd name="T76" fmla="*/ 49 w 732"/>
                <a:gd name="T77" fmla="*/ 275 h 594"/>
                <a:gd name="T78" fmla="*/ 104 w 732"/>
                <a:gd name="T79" fmla="*/ 124 h 594"/>
                <a:gd name="T80" fmla="*/ 149 w 732"/>
                <a:gd name="T81" fmla="*/ 48 h 594"/>
                <a:gd name="T82" fmla="*/ 156 w 732"/>
                <a:gd name="T83" fmla="*/ 38 h 594"/>
                <a:gd name="T84" fmla="*/ 153 w 732"/>
                <a:gd name="T85" fmla="*/ 17 h 594"/>
                <a:gd name="T86" fmla="*/ 143 w 732"/>
                <a:gd name="T87" fmla="*/ 14 h 594"/>
                <a:gd name="T88" fmla="*/ 114 w 732"/>
                <a:gd name="T89" fmla="*/ 45 h 594"/>
                <a:gd name="T90" fmla="*/ 59 w 732"/>
                <a:gd name="T91" fmla="*/ 144 h 594"/>
                <a:gd name="T92" fmla="*/ 23 w 732"/>
                <a:gd name="T93" fmla="*/ 240 h 594"/>
                <a:gd name="T94" fmla="*/ 4 w 732"/>
                <a:gd name="T95" fmla="*/ 354 h 594"/>
                <a:gd name="T96" fmla="*/ 0 w 732"/>
                <a:gd name="T97" fmla="*/ 409 h 594"/>
                <a:gd name="T98" fmla="*/ 13 w 732"/>
                <a:gd name="T99" fmla="*/ 505 h 594"/>
                <a:gd name="T100" fmla="*/ 55 w 732"/>
                <a:gd name="T101" fmla="*/ 570 h 594"/>
                <a:gd name="T102" fmla="*/ 130 w 732"/>
                <a:gd name="T103" fmla="*/ 594 h 594"/>
                <a:gd name="T104" fmla="*/ 217 w 732"/>
                <a:gd name="T105" fmla="*/ 570 h 594"/>
                <a:gd name="T106" fmla="*/ 285 w 732"/>
                <a:gd name="T107" fmla="*/ 508 h 59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32"/>
                <a:gd name="T163" fmla="*/ 0 h 594"/>
                <a:gd name="T164" fmla="*/ 732 w 732"/>
                <a:gd name="T165" fmla="*/ 594 h 59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32" h="594">
                  <a:moveTo>
                    <a:pt x="311" y="474"/>
                  </a:moveTo>
                  <a:lnTo>
                    <a:pt x="321" y="518"/>
                  </a:lnTo>
                  <a:lnTo>
                    <a:pt x="337" y="553"/>
                  </a:lnTo>
                  <a:lnTo>
                    <a:pt x="363" y="577"/>
                  </a:lnTo>
                  <a:lnTo>
                    <a:pt x="392" y="591"/>
                  </a:lnTo>
                  <a:lnTo>
                    <a:pt x="428" y="594"/>
                  </a:lnTo>
                  <a:lnTo>
                    <a:pt x="480" y="587"/>
                  </a:lnTo>
                  <a:lnTo>
                    <a:pt x="531" y="560"/>
                  </a:lnTo>
                  <a:lnTo>
                    <a:pt x="577" y="522"/>
                  </a:lnTo>
                  <a:lnTo>
                    <a:pt x="616" y="474"/>
                  </a:lnTo>
                  <a:lnTo>
                    <a:pt x="651" y="412"/>
                  </a:lnTo>
                  <a:lnTo>
                    <a:pt x="680" y="347"/>
                  </a:lnTo>
                  <a:lnTo>
                    <a:pt x="700" y="281"/>
                  </a:lnTo>
                  <a:lnTo>
                    <a:pt x="716" y="220"/>
                  </a:lnTo>
                  <a:lnTo>
                    <a:pt x="726" y="165"/>
                  </a:lnTo>
                  <a:lnTo>
                    <a:pt x="732" y="120"/>
                  </a:lnTo>
                  <a:lnTo>
                    <a:pt x="732" y="93"/>
                  </a:lnTo>
                  <a:lnTo>
                    <a:pt x="729" y="55"/>
                  </a:lnTo>
                  <a:lnTo>
                    <a:pt x="719" y="27"/>
                  </a:lnTo>
                  <a:lnTo>
                    <a:pt x="710" y="10"/>
                  </a:lnTo>
                  <a:lnTo>
                    <a:pt x="697" y="3"/>
                  </a:lnTo>
                  <a:lnTo>
                    <a:pt x="687" y="0"/>
                  </a:lnTo>
                  <a:lnTo>
                    <a:pt x="680" y="0"/>
                  </a:lnTo>
                  <a:lnTo>
                    <a:pt x="651" y="10"/>
                  </a:lnTo>
                  <a:lnTo>
                    <a:pt x="629" y="34"/>
                  </a:lnTo>
                  <a:lnTo>
                    <a:pt x="619" y="62"/>
                  </a:lnTo>
                  <a:lnTo>
                    <a:pt x="619" y="72"/>
                  </a:lnTo>
                  <a:lnTo>
                    <a:pt x="625" y="86"/>
                  </a:lnTo>
                  <a:lnTo>
                    <a:pt x="632" y="93"/>
                  </a:lnTo>
                  <a:lnTo>
                    <a:pt x="635" y="99"/>
                  </a:lnTo>
                  <a:lnTo>
                    <a:pt x="664" y="141"/>
                  </a:lnTo>
                  <a:lnTo>
                    <a:pt x="677" y="178"/>
                  </a:lnTo>
                  <a:lnTo>
                    <a:pt x="680" y="213"/>
                  </a:lnTo>
                  <a:lnTo>
                    <a:pt x="674" y="264"/>
                  </a:lnTo>
                  <a:lnTo>
                    <a:pt x="658" y="319"/>
                  </a:lnTo>
                  <a:lnTo>
                    <a:pt x="629" y="374"/>
                  </a:lnTo>
                  <a:lnTo>
                    <a:pt x="593" y="422"/>
                  </a:lnTo>
                  <a:lnTo>
                    <a:pt x="548" y="463"/>
                  </a:lnTo>
                  <a:lnTo>
                    <a:pt x="499" y="491"/>
                  </a:lnTo>
                  <a:lnTo>
                    <a:pt x="444" y="501"/>
                  </a:lnTo>
                  <a:lnTo>
                    <a:pt x="431" y="501"/>
                  </a:lnTo>
                  <a:lnTo>
                    <a:pt x="415" y="498"/>
                  </a:lnTo>
                  <a:lnTo>
                    <a:pt x="395" y="488"/>
                  </a:lnTo>
                  <a:lnTo>
                    <a:pt x="376" y="470"/>
                  </a:lnTo>
                  <a:lnTo>
                    <a:pt x="360" y="436"/>
                  </a:lnTo>
                  <a:lnTo>
                    <a:pt x="353" y="398"/>
                  </a:lnTo>
                  <a:lnTo>
                    <a:pt x="353" y="388"/>
                  </a:lnTo>
                  <a:lnTo>
                    <a:pt x="357" y="385"/>
                  </a:lnTo>
                  <a:lnTo>
                    <a:pt x="360" y="378"/>
                  </a:lnTo>
                  <a:lnTo>
                    <a:pt x="373" y="340"/>
                  </a:lnTo>
                  <a:lnTo>
                    <a:pt x="392" y="271"/>
                  </a:lnTo>
                  <a:lnTo>
                    <a:pt x="399" y="244"/>
                  </a:lnTo>
                  <a:lnTo>
                    <a:pt x="399" y="220"/>
                  </a:lnTo>
                  <a:lnTo>
                    <a:pt x="392" y="206"/>
                  </a:lnTo>
                  <a:lnTo>
                    <a:pt x="382" y="199"/>
                  </a:lnTo>
                  <a:lnTo>
                    <a:pt x="363" y="199"/>
                  </a:lnTo>
                  <a:lnTo>
                    <a:pt x="347" y="216"/>
                  </a:lnTo>
                  <a:lnTo>
                    <a:pt x="340" y="230"/>
                  </a:lnTo>
                  <a:lnTo>
                    <a:pt x="337" y="244"/>
                  </a:lnTo>
                  <a:lnTo>
                    <a:pt x="327" y="275"/>
                  </a:lnTo>
                  <a:lnTo>
                    <a:pt x="321" y="316"/>
                  </a:lnTo>
                  <a:lnTo>
                    <a:pt x="314" y="364"/>
                  </a:lnTo>
                  <a:lnTo>
                    <a:pt x="311" y="374"/>
                  </a:lnTo>
                  <a:lnTo>
                    <a:pt x="311" y="385"/>
                  </a:lnTo>
                  <a:lnTo>
                    <a:pt x="308" y="388"/>
                  </a:lnTo>
                  <a:lnTo>
                    <a:pt x="308" y="395"/>
                  </a:lnTo>
                  <a:lnTo>
                    <a:pt x="302" y="398"/>
                  </a:lnTo>
                  <a:lnTo>
                    <a:pt x="259" y="450"/>
                  </a:lnTo>
                  <a:lnTo>
                    <a:pt x="221" y="481"/>
                  </a:lnTo>
                  <a:lnTo>
                    <a:pt x="182" y="494"/>
                  </a:lnTo>
                  <a:lnTo>
                    <a:pt x="149" y="501"/>
                  </a:lnTo>
                  <a:lnTo>
                    <a:pt x="114" y="494"/>
                  </a:lnTo>
                  <a:lnTo>
                    <a:pt x="84" y="477"/>
                  </a:lnTo>
                  <a:lnTo>
                    <a:pt x="65" y="453"/>
                  </a:lnTo>
                  <a:lnTo>
                    <a:pt x="49" y="422"/>
                  </a:lnTo>
                  <a:lnTo>
                    <a:pt x="42" y="388"/>
                  </a:lnTo>
                  <a:lnTo>
                    <a:pt x="39" y="350"/>
                  </a:lnTo>
                  <a:lnTo>
                    <a:pt x="49" y="275"/>
                  </a:lnTo>
                  <a:lnTo>
                    <a:pt x="68" y="199"/>
                  </a:lnTo>
                  <a:lnTo>
                    <a:pt x="104" y="124"/>
                  </a:lnTo>
                  <a:lnTo>
                    <a:pt x="143" y="55"/>
                  </a:lnTo>
                  <a:lnTo>
                    <a:pt x="149" y="48"/>
                  </a:lnTo>
                  <a:lnTo>
                    <a:pt x="153" y="41"/>
                  </a:lnTo>
                  <a:lnTo>
                    <a:pt x="156" y="38"/>
                  </a:lnTo>
                  <a:lnTo>
                    <a:pt x="156" y="24"/>
                  </a:lnTo>
                  <a:lnTo>
                    <a:pt x="153" y="17"/>
                  </a:lnTo>
                  <a:lnTo>
                    <a:pt x="146" y="17"/>
                  </a:lnTo>
                  <a:lnTo>
                    <a:pt x="143" y="14"/>
                  </a:lnTo>
                  <a:lnTo>
                    <a:pt x="130" y="24"/>
                  </a:lnTo>
                  <a:lnTo>
                    <a:pt x="114" y="45"/>
                  </a:lnTo>
                  <a:lnTo>
                    <a:pt x="75" y="113"/>
                  </a:lnTo>
                  <a:lnTo>
                    <a:pt x="59" y="144"/>
                  </a:lnTo>
                  <a:lnTo>
                    <a:pt x="46" y="172"/>
                  </a:lnTo>
                  <a:lnTo>
                    <a:pt x="23" y="240"/>
                  </a:lnTo>
                  <a:lnTo>
                    <a:pt x="10" y="302"/>
                  </a:lnTo>
                  <a:lnTo>
                    <a:pt x="4" y="354"/>
                  </a:lnTo>
                  <a:lnTo>
                    <a:pt x="0" y="391"/>
                  </a:lnTo>
                  <a:lnTo>
                    <a:pt x="0" y="409"/>
                  </a:lnTo>
                  <a:lnTo>
                    <a:pt x="4" y="460"/>
                  </a:lnTo>
                  <a:lnTo>
                    <a:pt x="13" y="505"/>
                  </a:lnTo>
                  <a:lnTo>
                    <a:pt x="29" y="542"/>
                  </a:lnTo>
                  <a:lnTo>
                    <a:pt x="55" y="570"/>
                  </a:lnTo>
                  <a:lnTo>
                    <a:pt x="88" y="587"/>
                  </a:lnTo>
                  <a:lnTo>
                    <a:pt x="130" y="594"/>
                  </a:lnTo>
                  <a:lnTo>
                    <a:pt x="175" y="587"/>
                  </a:lnTo>
                  <a:lnTo>
                    <a:pt x="217" y="570"/>
                  </a:lnTo>
                  <a:lnTo>
                    <a:pt x="253" y="542"/>
                  </a:lnTo>
                  <a:lnTo>
                    <a:pt x="285" y="508"/>
                  </a:lnTo>
                  <a:lnTo>
                    <a:pt x="311" y="4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279"/>
            <p:cNvSpPr>
              <a:spLocks/>
            </p:cNvSpPr>
            <p:nvPr/>
          </p:nvSpPr>
          <p:spPr bwMode="auto">
            <a:xfrm>
              <a:off x="5239" y="3598"/>
              <a:ext cx="289" cy="1315"/>
            </a:xfrm>
            <a:custGeom>
              <a:avLst/>
              <a:gdLst>
                <a:gd name="T0" fmla="*/ 289 w 289"/>
                <a:gd name="T1" fmla="*/ 1301 h 1315"/>
                <a:gd name="T2" fmla="*/ 289 w 289"/>
                <a:gd name="T3" fmla="*/ 1298 h 1315"/>
                <a:gd name="T4" fmla="*/ 273 w 289"/>
                <a:gd name="T5" fmla="*/ 1281 h 1315"/>
                <a:gd name="T6" fmla="*/ 266 w 289"/>
                <a:gd name="T7" fmla="*/ 1270 h 1315"/>
                <a:gd name="T8" fmla="*/ 208 w 289"/>
                <a:gd name="T9" fmla="*/ 1195 h 1315"/>
                <a:gd name="T10" fmla="*/ 159 w 289"/>
                <a:gd name="T11" fmla="*/ 1112 h 1315"/>
                <a:gd name="T12" fmla="*/ 124 w 289"/>
                <a:gd name="T13" fmla="*/ 1023 h 1315"/>
                <a:gd name="T14" fmla="*/ 101 w 289"/>
                <a:gd name="T15" fmla="*/ 930 h 1315"/>
                <a:gd name="T16" fmla="*/ 85 w 289"/>
                <a:gd name="T17" fmla="*/ 838 h 1315"/>
                <a:gd name="T18" fmla="*/ 75 w 289"/>
                <a:gd name="T19" fmla="*/ 745 h 1315"/>
                <a:gd name="T20" fmla="*/ 72 w 289"/>
                <a:gd name="T21" fmla="*/ 656 h 1315"/>
                <a:gd name="T22" fmla="*/ 75 w 289"/>
                <a:gd name="T23" fmla="*/ 559 h 1315"/>
                <a:gd name="T24" fmla="*/ 85 w 289"/>
                <a:gd name="T25" fmla="*/ 463 h 1315"/>
                <a:gd name="T26" fmla="*/ 101 w 289"/>
                <a:gd name="T27" fmla="*/ 367 h 1315"/>
                <a:gd name="T28" fmla="*/ 130 w 289"/>
                <a:gd name="T29" fmla="*/ 278 h 1315"/>
                <a:gd name="T30" fmla="*/ 166 w 289"/>
                <a:gd name="T31" fmla="*/ 192 h 1315"/>
                <a:gd name="T32" fmla="*/ 211 w 289"/>
                <a:gd name="T33" fmla="*/ 110 h 1315"/>
                <a:gd name="T34" fmla="*/ 273 w 289"/>
                <a:gd name="T35" fmla="*/ 37 h 1315"/>
                <a:gd name="T36" fmla="*/ 279 w 289"/>
                <a:gd name="T37" fmla="*/ 31 h 1315"/>
                <a:gd name="T38" fmla="*/ 282 w 289"/>
                <a:gd name="T39" fmla="*/ 24 h 1315"/>
                <a:gd name="T40" fmla="*/ 285 w 289"/>
                <a:gd name="T41" fmla="*/ 20 h 1315"/>
                <a:gd name="T42" fmla="*/ 285 w 289"/>
                <a:gd name="T43" fmla="*/ 17 h 1315"/>
                <a:gd name="T44" fmla="*/ 289 w 289"/>
                <a:gd name="T45" fmla="*/ 17 h 1315"/>
                <a:gd name="T46" fmla="*/ 289 w 289"/>
                <a:gd name="T47" fmla="*/ 13 h 1315"/>
                <a:gd name="T48" fmla="*/ 285 w 289"/>
                <a:gd name="T49" fmla="*/ 7 h 1315"/>
                <a:gd name="T50" fmla="*/ 282 w 289"/>
                <a:gd name="T51" fmla="*/ 3 h 1315"/>
                <a:gd name="T52" fmla="*/ 276 w 289"/>
                <a:gd name="T53" fmla="*/ 0 h 1315"/>
                <a:gd name="T54" fmla="*/ 266 w 289"/>
                <a:gd name="T55" fmla="*/ 7 h 1315"/>
                <a:gd name="T56" fmla="*/ 243 w 289"/>
                <a:gd name="T57" fmla="*/ 20 h 1315"/>
                <a:gd name="T58" fmla="*/ 214 w 289"/>
                <a:gd name="T59" fmla="*/ 48 h 1315"/>
                <a:gd name="T60" fmla="*/ 182 w 289"/>
                <a:gd name="T61" fmla="*/ 86 h 1315"/>
                <a:gd name="T62" fmla="*/ 146 w 289"/>
                <a:gd name="T63" fmla="*/ 134 h 1315"/>
                <a:gd name="T64" fmla="*/ 111 w 289"/>
                <a:gd name="T65" fmla="*/ 189 h 1315"/>
                <a:gd name="T66" fmla="*/ 78 w 289"/>
                <a:gd name="T67" fmla="*/ 257 h 1315"/>
                <a:gd name="T68" fmla="*/ 39 w 289"/>
                <a:gd name="T69" fmla="*/ 364 h 1315"/>
                <a:gd name="T70" fmla="*/ 17 w 289"/>
                <a:gd name="T71" fmla="*/ 470 h 1315"/>
                <a:gd name="T72" fmla="*/ 4 w 289"/>
                <a:gd name="T73" fmla="*/ 570 h 1315"/>
                <a:gd name="T74" fmla="*/ 0 w 289"/>
                <a:gd name="T75" fmla="*/ 656 h 1315"/>
                <a:gd name="T76" fmla="*/ 4 w 289"/>
                <a:gd name="T77" fmla="*/ 741 h 1315"/>
                <a:gd name="T78" fmla="*/ 17 w 289"/>
                <a:gd name="T79" fmla="*/ 844 h 1315"/>
                <a:gd name="T80" fmla="*/ 39 w 289"/>
                <a:gd name="T81" fmla="*/ 954 h 1315"/>
                <a:gd name="T82" fmla="*/ 81 w 289"/>
                <a:gd name="T83" fmla="*/ 1068 h 1315"/>
                <a:gd name="T84" fmla="*/ 114 w 289"/>
                <a:gd name="T85" fmla="*/ 1133 h 1315"/>
                <a:gd name="T86" fmla="*/ 149 w 289"/>
                <a:gd name="T87" fmla="*/ 1188 h 1315"/>
                <a:gd name="T88" fmla="*/ 185 w 289"/>
                <a:gd name="T89" fmla="*/ 1233 h 1315"/>
                <a:gd name="T90" fmla="*/ 243 w 289"/>
                <a:gd name="T91" fmla="*/ 1294 h 1315"/>
                <a:gd name="T92" fmla="*/ 263 w 289"/>
                <a:gd name="T93" fmla="*/ 1308 h 1315"/>
                <a:gd name="T94" fmla="*/ 276 w 289"/>
                <a:gd name="T95" fmla="*/ 1315 h 1315"/>
                <a:gd name="T96" fmla="*/ 279 w 289"/>
                <a:gd name="T97" fmla="*/ 1315 h 1315"/>
                <a:gd name="T98" fmla="*/ 285 w 289"/>
                <a:gd name="T99" fmla="*/ 1311 h 1315"/>
                <a:gd name="T100" fmla="*/ 285 w 289"/>
                <a:gd name="T101" fmla="*/ 1305 h 1315"/>
                <a:gd name="T102" fmla="*/ 289 w 289"/>
                <a:gd name="T103" fmla="*/ 1301 h 131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89"/>
                <a:gd name="T157" fmla="*/ 0 h 1315"/>
                <a:gd name="T158" fmla="*/ 289 w 289"/>
                <a:gd name="T159" fmla="*/ 1315 h 1315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89" h="1315">
                  <a:moveTo>
                    <a:pt x="289" y="1301"/>
                  </a:moveTo>
                  <a:lnTo>
                    <a:pt x="289" y="1298"/>
                  </a:lnTo>
                  <a:lnTo>
                    <a:pt x="273" y="1281"/>
                  </a:lnTo>
                  <a:lnTo>
                    <a:pt x="266" y="1270"/>
                  </a:lnTo>
                  <a:lnTo>
                    <a:pt x="208" y="1195"/>
                  </a:lnTo>
                  <a:lnTo>
                    <a:pt x="159" y="1112"/>
                  </a:lnTo>
                  <a:lnTo>
                    <a:pt x="124" y="1023"/>
                  </a:lnTo>
                  <a:lnTo>
                    <a:pt x="101" y="930"/>
                  </a:lnTo>
                  <a:lnTo>
                    <a:pt x="85" y="838"/>
                  </a:lnTo>
                  <a:lnTo>
                    <a:pt x="75" y="745"/>
                  </a:lnTo>
                  <a:lnTo>
                    <a:pt x="72" y="656"/>
                  </a:lnTo>
                  <a:lnTo>
                    <a:pt x="75" y="559"/>
                  </a:lnTo>
                  <a:lnTo>
                    <a:pt x="85" y="463"/>
                  </a:lnTo>
                  <a:lnTo>
                    <a:pt x="101" y="367"/>
                  </a:lnTo>
                  <a:lnTo>
                    <a:pt x="130" y="278"/>
                  </a:lnTo>
                  <a:lnTo>
                    <a:pt x="166" y="192"/>
                  </a:lnTo>
                  <a:lnTo>
                    <a:pt x="211" y="110"/>
                  </a:lnTo>
                  <a:lnTo>
                    <a:pt x="273" y="37"/>
                  </a:lnTo>
                  <a:lnTo>
                    <a:pt x="279" y="31"/>
                  </a:lnTo>
                  <a:lnTo>
                    <a:pt x="282" y="24"/>
                  </a:lnTo>
                  <a:lnTo>
                    <a:pt x="285" y="20"/>
                  </a:lnTo>
                  <a:lnTo>
                    <a:pt x="285" y="17"/>
                  </a:lnTo>
                  <a:lnTo>
                    <a:pt x="289" y="17"/>
                  </a:lnTo>
                  <a:lnTo>
                    <a:pt x="289" y="13"/>
                  </a:lnTo>
                  <a:lnTo>
                    <a:pt x="285" y="7"/>
                  </a:lnTo>
                  <a:lnTo>
                    <a:pt x="282" y="3"/>
                  </a:lnTo>
                  <a:lnTo>
                    <a:pt x="276" y="0"/>
                  </a:lnTo>
                  <a:lnTo>
                    <a:pt x="266" y="7"/>
                  </a:lnTo>
                  <a:lnTo>
                    <a:pt x="243" y="20"/>
                  </a:lnTo>
                  <a:lnTo>
                    <a:pt x="214" y="48"/>
                  </a:lnTo>
                  <a:lnTo>
                    <a:pt x="182" y="86"/>
                  </a:lnTo>
                  <a:lnTo>
                    <a:pt x="146" y="134"/>
                  </a:lnTo>
                  <a:lnTo>
                    <a:pt x="111" y="189"/>
                  </a:lnTo>
                  <a:lnTo>
                    <a:pt x="78" y="257"/>
                  </a:lnTo>
                  <a:lnTo>
                    <a:pt x="39" y="364"/>
                  </a:lnTo>
                  <a:lnTo>
                    <a:pt x="17" y="470"/>
                  </a:lnTo>
                  <a:lnTo>
                    <a:pt x="4" y="570"/>
                  </a:lnTo>
                  <a:lnTo>
                    <a:pt x="0" y="656"/>
                  </a:lnTo>
                  <a:lnTo>
                    <a:pt x="4" y="741"/>
                  </a:lnTo>
                  <a:lnTo>
                    <a:pt x="17" y="844"/>
                  </a:lnTo>
                  <a:lnTo>
                    <a:pt x="39" y="954"/>
                  </a:lnTo>
                  <a:lnTo>
                    <a:pt x="81" y="1068"/>
                  </a:lnTo>
                  <a:lnTo>
                    <a:pt x="114" y="1133"/>
                  </a:lnTo>
                  <a:lnTo>
                    <a:pt x="149" y="1188"/>
                  </a:lnTo>
                  <a:lnTo>
                    <a:pt x="185" y="1233"/>
                  </a:lnTo>
                  <a:lnTo>
                    <a:pt x="243" y="1294"/>
                  </a:lnTo>
                  <a:lnTo>
                    <a:pt x="263" y="1308"/>
                  </a:lnTo>
                  <a:lnTo>
                    <a:pt x="276" y="1315"/>
                  </a:lnTo>
                  <a:lnTo>
                    <a:pt x="279" y="1315"/>
                  </a:lnTo>
                  <a:lnTo>
                    <a:pt x="285" y="1311"/>
                  </a:lnTo>
                  <a:lnTo>
                    <a:pt x="285" y="1305"/>
                  </a:lnTo>
                  <a:lnTo>
                    <a:pt x="289" y="130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280"/>
            <p:cNvSpPr>
              <a:spLocks/>
            </p:cNvSpPr>
            <p:nvPr/>
          </p:nvSpPr>
          <p:spPr bwMode="auto">
            <a:xfrm>
              <a:off x="5761" y="3673"/>
              <a:ext cx="330" cy="203"/>
            </a:xfrm>
            <a:custGeom>
              <a:avLst/>
              <a:gdLst>
                <a:gd name="T0" fmla="*/ 168 w 330"/>
                <a:gd name="T1" fmla="*/ 0 h 203"/>
                <a:gd name="T2" fmla="*/ 0 w 330"/>
                <a:gd name="T3" fmla="*/ 179 h 203"/>
                <a:gd name="T4" fmla="*/ 23 w 330"/>
                <a:gd name="T5" fmla="*/ 203 h 203"/>
                <a:gd name="T6" fmla="*/ 168 w 330"/>
                <a:gd name="T7" fmla="*/ 69 h 203"/>
                <a:gd name="T8" fmla="*/ 311 w 330"/>
                <a:gd name="T9" fmla="*/ 203 h 203"/>
                <a:gd name="T10" fmla="*/ 330 w 330"/>
                <a:gd name="T11" fmla="*/ 179 h 203"/>
                <a:gd name="T12" fmla="*/ 168 w 330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0"/>
                <a:gd name="T22" fmla="*/ 0 h 203"/>
                <a:gd name="T23" fmla="*/ 330 w 330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0" h="203">
                  <a:moveTo>
                    <a:pt x="168" y="0"/>
                  </a:moveTo>
                  <a:lnTo>
                    <a:pt x="0" y="179"/>
                  </a:lnTo>
                  <a:lnTo>
                    <a:pt x="23" y="203"/>
                  </a:lnTo>
                  <a:lnTo>
                    <a:pt x="168" y="69"/>
                  </a:lnTo>
                  <a:lnTo>
                    <a:pt x="311" y="203"/>
                  </a:lnTo>
                  <a:lnTo>
                    <a:pt x="330" y="179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81"/>
            <p:cNvSpPr>
              <a:spLocks noEditPoints="1"/>
            </p:cNvSpPr>
            <p:nvPr/>
          </p:nvSpPr>
          <p:spPr bwMode="auto">
            <a:xfrm>
              <a:off x="5648" y="4003"/>
              <a:ext cx="566" cy="594"/>
            </a:xfrm>
            <a:custGeom>
              <a:avLst/>
              <a:gdLst>
                <a:gd name="T0" fmla="*/ 395 w 566"/>
                <a:gd name="T1" fmla="*/ 48 h 594"/>
                <a:gd name="T2" fmla="*/ 336 w 566"/>
                <a:gd name="T3" fmla="*/ 7 h 594"/>
                <a:gd name="T4" fmla="*/ 236 w 566"/>
                <a:gd name="T5" fmla="*/ 10 h 594"/>
                <a:gd name="T6" fmla="*/ 119 w 566"/>
                <a:gd name="T7" fmla="*/ 93 h 594"/>
                <a:gd name="T8" fmla="*/ 35 w 566"/>
                <a:gd name="T9" fmla="*/ 223 h 594"/>
                <a:gd name="T10" fmla="*/ 0 w 566"/>
                <a:gd name="T11" fmla="*/ 385 h 594"/>
                <a:gd name="T12" fmla="*/ 22 w 566"/>
                <a:gd name="T13" fmla="*/ 494 h 594"/>
                <a:gd name="T14" fmla="*/ 81 w 566"/>
                <a:gd name="T15" fmla="*/ 567 h 594"/>
                <a:gd name="T16" fmla="*/ 165 w 566"/>
                <a:gd name="T17" fmla="*/ 594 h 594"/>
                <a:gd name="T18" fmla="*/ 210 w 566"/>
                <a:gd name="T19" fmla="*/ 587 h 594"/>
                <a:gd name="T20" fmla="*/ 285 w 566"/>
                <a:gd name="T21" fmla="*/ 542 h 594"/>
                <a:gd name="T22" fmla="*/ 340 w 566"/>
                <a:gd name="T23" fmla="*/ 536 h 594"/>
                <a:gd name="T24" fmla="*/ 398 w 566"/>
                <a:gd name="T25" fmla="*/ 587 h 594"/>
                <a:gd name="T26" fmla="*/ 469 w 566"/>
                <a:gd name="T27" fmla="*/ 591 h 594"/>
                <a:gd name="T28" fmla="*/ 515 w 566"/>
                <a:gd name="T29" fmla="*/ 553 h 594"/>
                <a:gd name="T30" fmla="*/ 544 w 566"/>
                <a:gd name="T31" fmla="*/ 491 h 594"/>
                <a:gd name="T32" fmla="*/ 560 w 566"/>
                <a:gd name="T33" fmla="*/ 426 h 594"/>
                <a:gd name="T34" fmla="*/ 566 w 566"/>
                <a:gd name="T35" fmla="*/ 385 h 594"/>
                <a:gd name="T36" fmla="*/ 544 w 566"/>
                <a:gd name="T37" fmla="*/ 381 h 594"/>
                <a:gd name="T38" fmla="*/ 521 w 566"/>
                <a:gd name="T39" fmla="*/ 453 h 594"/>
                <a:gd name="T40" fmla="*/ 489 w 566"/>
                <a:gd name="T41" fmla="*/ 532 h 594"/>
                <a:gd name="T42" fmla="*/ 440 w 566"/>
                <a:gd name="T43" fmla="*/ 567 h 594"/>
                <a:gd name="T44" fmla="*/ 411 w 566"/>
                <a:gd name="T45" fmla="*/ 546 h 594"/>
                <a:gd name="T46" fmla="*/ 404 w 566"/>
                <a:gd name="T47" fmla="*/ 488 h 594"/>
                <a:gd name="T48" fmla="*/ 411 w 566"/>
                <a:gd name="T49" fmla="*/ 443 h 594"/>
                <a:gd name="T50" fmla="*/ 434 w 566"/>
                <a:gd name="T51" fmla="*/ 347 h 594"/>
                <a:gd name="T52" fmla="*/ 447 w 566"/>
                <a:gd name="T53" fmla="*/ 292 h 594"/>
                <a:gd name="T54" fmla="*/ 466 w 566"/>
                <a:gd name="T55" fmla="*/ 209 h 594"/>
                <a:gd name="T56" fmla="*/ 482 w 566"/>
                <a:gd name="T57" fmla="*/ 148 h 594"/>
                <a:gd name="T58" fmla="*/ 498 w 566"/>
                <a:gd name="T59" fmla="*/ 82 h 594"/>
                <a:gd name="T60" fmla="*/ 502 w 566"/>
                <a:gd name="T61" fmla="*/ 69 h 594"/>
                <a:gd name="T62" fmla="*/ 498 w 566"/>
                <a:gd name="T63" fmla="*/ 48 h 594"/>
                <a:gd name="T64" fmla="*/ 485 w 566"/>
                <a:gd name="T65" fmla="*/ 31 h 594"/>
                <a:gd name="T66" fmla="*/ 466 w 566"/>
                <a:gd name="T67" fmla="*/ 27 h 594"/>
                <a:gd name="T68" fmla="*/ 430 w 566"/>
                <a:gd name="T69" fmla="*/ 45 h 594"/>
                <a:gd name="T70" fmla="*/ 414 w 566"/>
                <a:gd name="T71" fmla="*/ 82 h 594"/>
                <a:gd name="T72" fmla="*/ 330 w 566"/>
                <a:gd name="T73" fmla="*/ 436 h 594"/>
                <a:gd name="T74" fmla="*/ 307 w 566"/>
                <a:gd name="T75" fmla="*/ 474 h 594"/>
                <a:gd name="T76" fmla="*/ 230 w 566"/>
                <a:gd name="T77" fmla="*/ 546 h 594"/>
                <a:gd name="T78" fmla="*/ 168 w 566"/>
                <a:gd name="T79" fmla="*/ 567 h 594"/>
                <a:gd name="T80" fmla="*/ 119 w 566"/>
                <a:gd name="T81" fmla="*/ 546 h 594"/>
                <a:gd name="T82" fmla="*/ 97 w 566"/>
                <a:gd name="T83" fmla="*/ 498 h 594"/>
                <a:gd name="T84" fmla="*/ 87 w 566"/>
                <a:gd name="T85" fmla="*/ 443 h 594"/>
                <a:gd name="T86" fmla="*/ 100 w 566"/>
                <a:gd name="T87" fmla="*/ 354 h 594"/>
                <a:gd name="T88" fmla="*/ 126 w 566"/>
                <a:gd name="T89" fmla="*/ 240 h 594"/>
                <a:gd name="T90" fmla="*/ 155 w 566"/>
                <a:gd name="T91" fmla="*/ 154 h 594"/>
                <a:gd name="T92" fmla="*/ 223 w 566"/>
                <a:gd name="T93" fmla="*/ 62 h 594"/>
                <a:gd name="T94" fmla="*/ 301 w 566"/>
                <a:gd name="T95" fmla="*/ 27 h 594"/>
                <a:gd name="T96" fmla="*/ 356 w 566"/>
                <a:gd name="T97" fmla="*/ 51 h 594"/>
                <a:gd name="T98" fmla="*/ 385 w 566"/>
                <a:gd name="T99" fmla="*/ 96 h 594"/>
                <a:gd name="T100" fmla="*/ 398 w 566"/>
                <a:gd name="T101" fmla="*/ 134 h 594"/>
                <a:gd name="T102" fmla="*/ 395 w 566"/>
                <a:gd name="T103" fmla="*/ 168 h 5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6"/>
                <a:gd name="T157" fmla="*/ 0 h 594"/>
                <a:gd name="T158" fmla="*/ 566 w 566"/>
                <a:gd name="T159" fmla="*/ 594 h 5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6" h="594">
                  <a:moveTo>
                    <a:pt x="414" y="82"/>
                  </a:moveTo>
                  <a:lnTo>
                    <a:pt x="395" y="48"/>
                  </a:lnTo>
                  <a:lnTo>
                    <a:pt x="369" y="24"/>
                  </a:lnTo>
                  <a:lnTo>
                    <a:pt x="336" y="7"/>
                  </a:lnTo>
                  <a:lnTo>
                    <a:pt x="298" y="0"/>
                  </a:lnTo>
                  <a:lnTo>
                    <a:pt x="236" y="10"/>
                  </a:lnTo>
                  <a:lnTo>
                    <a:pt x="174" y="41"/>
                  </a:lnTo>
                  <a:lnTo>
                    <a:pt x="119" y="93"/>
                  </a:lnTo>
                  <a:lnTo>
                    <a:pt x="71" y="154"/>
                  </a:lnTo>
                  <a:lnTo>
                    <a:pt x="35" y="223"/>
                  </a:lnTo>
                  <a:lnTo>
                    <a:pt x="9" y="302"/>
                  </a:lnTo>
                  <a:lnTo>
                    <a:pt x="0" y="385"/>
                  </a:lnTo>
                  <a:lnTo>
                    <a:pt x="6" y="443"/>
                  </a:lnTo>
                  <a:lnTo>
                    <a:pt x="22" y="494"/>
                  </a:lnTo>
                  <a:lnTo>
                    <a:pt x="45" y="536"/>
                  </a:lnTo>
                  <a:lnTo>
                    <a:pt x="81" y="567"/>
                  </a:lnTo>
                  <a:lnTo>
                    <a:pt x="119" y="587"/>
                  </a:lnTo>
                  <a:lnTo>
                    <a:pt x="165" y="594"/>
                  </a:lnTo>
                  <a:lnTo>
                    <a:pt x="184" y="594"/>
                  </a:lnTo>
                  <a:lnTo>
                    <a:pt x="210" y="587"/>
                  </a:lnTo>
                  <a:lnTo>
                    <a:pt x="246" y="570"/>
                  </a:lnTo>
                  <a:lnTo>
                    <a:pt x="285" y="542"/>
                  </a:lnTo>
                  <a:lnTo>
                    <a:pt x="327" y="498"/>
                  </a:lnTo>
                  <a:lnTo>
                    <a:pt x="340" y="536"/>
                  </a:lnTo>
                  <a:lnTo>
                    <a:pt x="366" y="567"/>
                  </a:lnTo>
                  <a:lnTo>
                    <a:pt x="398" y="587"/>
                  </a:lnTo>
                  <a:lnTo>
                    <a:pt x="440" y="594"/>
                  </a:lnTo>
                  <a:lnTo>
                    <a:pt x="469" y="591"/>
                  </a:lnTo>
                  <a:lnTo>
                    <a:pt x="495" y="573"/>
                  </a:lnTo>
                  <a:lnTo>
                    <a:pt x="515" y="553"/>
                  </a:lnTo>
                  <a:lnTo>
                    <a:pt x="531" y="522"/>
                  </a:lnTo>
                  <a:lnTo>
                    <a:pt x="544" y="491"/>
                  </a:lnTo>
                  <a:lnTo>
                    <a:pt x="553" y="457"/>
                  </a:lnTo>
                  <a:lnTo>
                    <a:pt x="560" y="426"/>
                  </a:lnTo>
                  <a:lnTo>
                    <a:pt x="566" y="402"/>
                  </a:lnTo>
                  <a:lnTo>
                    <a:pt x="566" y="385"/>
                  </a:lnTo>
                  <a:lnTo>
                    <a:pt x="563" y="381"/>
                  </a:lnTo>
                  <a:lnTo>
                    <a:pt x="544" y="381"/>
                  </a:lnTo>
                  <a:lnTo>
                    <a:pt x="534" y="402"/>
                  </a:lnTo>
                  <a:lnTo>
                    <a:pt x="521" y="453"/>
                  </a:lnTo>
                  <a:lnTo>
                    <a:pt x="508" y="498"/>
                  </a:lnTo>
                  <a:lnTo>
                    <a:pt x="489" y="532"/>
                  </a:lnTo>
                  <a:lnTo>
                    <a:pt x="469" y="556"/>
                  </a:lnTo>
                  <a:lnTo>
                    <a:pt x="440" y="567"/>
                  </a:lnTo>
                  <a:lnTo>
                    <a:pt x="421" y="560"/>
                  </a:lnTo>
                  <a:lnTo>
                    <a:pt x="411" y="546"/>
                  </a:lnTo>
                  <a:lnTo>
                    <a:pt x="404" y="525"/>
                  </a:lnTo>
                  <a:lnTo>
                    <a:pt x="404" y="488"/>
                  </a:lnTo>
                  <a:lnTo>
                    <a:pt x="408" y="467"/>
                  </a:lnTo>
                  <a:lnTo>
                    <a:pt x="411" y="443"/>
                  </a:lnTo>
                  <a:lnTo>
                    <a:pt x="430" y="374"/>
                  </a:lnTo>
                  <a:lnTo>
                    <a:pt x="434" y="347"/>
                  </a:lnTo>
                  <a:lnTo>
                    <a:pt x="440" y="323"/>
                  </a:lnTo>
                  <a:lnTo>
                    <a:pt x="447" y="292"/>
                  </a:lnTo>
                  <a:lnTo>
                    <a:pt x="456" y="247"/>
                  </a:lnTo>
                  <a:lnTo>
                    <a:pt x="466" y="209"/>
                  </a:lnTo>
                  <a:lnTo>
                    <a:pt x="476" y="178"/>
                  </a:lnTo>
                  <a:lnTo>
                    <a:pt x="482" y="148"/>
                  </a:lnTo>
                  <a:lnTo>
                    <a:pt x="495" y="93"/>
                  </a:lnTo>
                  <a:lnTo>
                    <a:pt x="498" y="82"/>
                  </a:lnTo>
                  <a:lnTo>
                    <a:pt x="498" y="75"/>
                  </a:lnTo>
                  <a:lnTo>
                    <a:pt x="502" y="69"/>
                  </a:lnTo>
                  <a:lnTo>
                    <a:pt x="502" y="62"/>
                  </a:lnTo>
                  <a:lnTo>
                    <a:pt x="498" y="48"/>
                  </a:lnTo>
                  <a:lnTo>
                    <a:pt x="495" y="41"/>
                  </a:lnTo>
                  <a:lnTo>
                    <a:pt x="485" y="31"/>
                  </a:lnTo>
                  <a:lnTo>
                    <a:pt x="476" y="27"/>
                  </a:lnTo>
                  <a:lnTo>
                    <a:pt x="466" y="27"/>
                  </a:lnTo>
                  <a:lnTo>
                    <a:pt x="447" y="31"/>
                  </a:lnTo>
                  <a:lnTo>
                    <a:pt x="430" y="45"/>
                  </a:lnTo>
                  <a:lnTo>
                    <a:pt x="417" y="62"/>
                  </a:lnTo>
                  <a:lnTo>
                    <a:pt x="414" y="82"/>
                  </a:lnTo>
                  <a:close/>
                  <a:moveTo>
                    <a:pt x="333" y="426"/>
                  </a:moveTo>
                  <a:lnTo>
                    <a:pt x="330" y="436"/>
                  </a:lnTo>
                  <a:lnTo>
                    <a:pt x="317" y="463"/>
                  </a:lnTo>
                  <a:lnTo>
                    <a:pt x="307" y="474"/>
                  </a:lnTo>
                  <a:lnTo>
                    <a:pt x="268" y="518"/>
                  </a:lnTo>
                  <a:lnTo>
                    <a:pt x="230" y="546"/>
                  </a:lnTo>
                  <a:lnTo>
                    <a:pt x="197" y="563"/>
                  </a:lnTo>
                  <a:lnTo>
                    <a:pt x="168" y="567"/>
                  </a:lnTo>
                  <a:lnTo>
                    <a:pt x="142" y="560"/>
                  </a:lnTo>
                  <a:lnTo>
                    <a:pt x="119" y="546"/>
                  </a:lnTo>
                  <a:lnTo>
                    <a:pt x="106" y="522"/>
                  </a:lnTo>
                  <a:lnTo>
                    <a:pt x="97" y="498"/>
                  </a:lnTo>
                  <a:lnTo>
                    <a:pt x="90" y="470"/>
                  </a:lnTo>
                  <a:lnTo>
                    <a:pt x="87" y="443"/>
                  </a:lnTo>
                  <a:lnTo>
                    <a:pt x="90" y="402"/>
                  </a:lnTo>
                  <a:lnTo>
                    <a:pt x="100" y="354"/>
                  </a:lnTo>
                  <a:lnTo>
                    <a:pt x="113" y="295"/>
                  </a:lnTo>
                  <a:lnTo>
                    <a:pt x="126" y="240"/>
                  </a:lnTo>
                  <a:lnTo>
                    <a:pt x="142" y="192"/>
                  </a:lnTo>
                  <a:lnTo>
                    <a:pt x="155" y="154"/>
                  </a:lnTo>
                  <a:lnTo>
                    <a:pt x="187" y="103"/>
                  </a:lnTo>
                  <a:lnTo>
                    <a:pt x="223" y="62"/>
                  </a:lnTo>
                  <a:lnTo>
                    <a:pt x="262" y="38"/>
                  </a:lnTo>
                  <a:lnTo>
                    <a:pt x="301" y="27"/>
                  </a:lnTo>
                  <a:lnTo>
                    <a:pt x="330" y="34"/>
                  </a:lnTo>
                  <a:lnTo>
                    <a:pt x="356" y="51"/>
                  </a:lnTo>
                  <a:lnTo>
                    <a:pt x="372" y="72"/>
                  </a:lnTo>
                  <a:lnTo>
                    <a:pt x="385" y="96"/>
                  </a:lnTo>
                  <a:lnTo>
                    <a:pt x="391" y="117"/>
                  </a:lnTo>
                  <a:lnTo>
                    <a:pt x="398" y="134"/>
                  </a:lnTo>
                  <a:lnTo>
                    <a:pt x="398" y="154"/>
                  </a:lnTo>
                  <a:lnTo>
                    <a:pt x="395" y="168"/>
                  </a:lnTo>
                  <a:lnTo>
                    <a:pt x="333" y="4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82"/>
            <p:cNvSpPr>
              <a:spLocks/>
            </p:cNvSpPr>
            <p:nvPr/>
          </p:nvSpPr>
          <p:spPr bwMode="auto">
            <a:xfrm>
              <a:off x="6321" y="3460"/>
              <a:ext cx="318" cy="842"/>
            </a:xfrm>
            <a:custGeom>
              <a:avLst/>
              <a:gdLst>
                <a:gd name="T0" fmla="*/ 178 w 318"/>
                <a:gd name="T1" fmla="*/ 265 h 842"/>
                <a:gd name="T2" fmla="*/ 201 w 318"/>
                <a:gd name="T3" fmla="*/ 268 h 842"/>
                <a:gd name="T4" fmla="*/ 250 w 318"/>
                <a:gd name="T5" fmla="*/ 282 h 842"/>
                <a:gd name="T6" fmla="*/ 295 w 318"/>
                <a:gd name="T7" fmla="*/ 285 h 842"/>
                <a:gd name="T8" fmla="*/ 314 w 318"/>
                <a:gd name="T9" fmla="*/ 268 h 842"/>
                <a:gd name="T10" fmla="*/ 318 w 318"/>
                <a:gd name="T11" fmla="*/ 241 h 842"/>
                <a:gd name="T12" fmla="*/ 308 w 318"/>
                <a:gd name="T13" fmla="*/ 224 h 842"/>
                <a:gd name="T14" fmla="*/ 282 w 318"/>
                <a:gd name="T15" fmla="*/ 213 h 842"/>
                <a:gd name="T16" fmla="*/ 217 w 318"/>
                <a:gd name="T17" fmla="*/ 230 h 842"/>
                <a:gd name="T18" fmla="*/ 169 w 318"/>
                <a:gd name="T19" fmla="*/ 237 h 842"/>
                <a:gd name="T20" fmla="*/ 175 w 318"/>
                <a:gd name="T21" fmla="*/ 189 h 842"/>
                <a:gd name="T22" fmla="*/ 188 w 318"/>
                <a:gd name="T23" fmla="*/ 103 h 842"/>
                <a:gd name="T24" fmla="*/ 191 w 318"/>
                <a:gd name="T25" fmla="*/ 24 h 842"/>
                <a:gd name="T26" fmla="*/ 178 w 318"/>
                <a:gd name="T27" fmla="*/ 4 h 842"/>
                <a:gd name="T28" fmla="*/ 149 w 318"/>
                <a:gd name="T29" fmla="*/ 0 h 842"/>
                <a:gd name="T30" fmla="*/ 133 w 318"/>
                <a:gd name="T31" fmla="*/ 11 h 842"/>
                <a:gd name="T32" fmla="*/ 127 w 318"/>
                <a:gd name="T33" fmla="*/ 69 h 842"/>
                <a:gd name="T34" fmla="*/ 136 w 318"/>
                <a:gd name="T35" fmla="*/ 145 h 842"/>
                <a:gd name="T36" fmla="*/ 146 w 318"/>
                <a:gd name="T37" fmla="*/ 220 h 842"/>
                <a:gd name="T38" fmla="*/ 140 w 318"/>
                <a:gd name="T39" fmla="*/ 237 h 842"/>
                <a:gd name="T40" fmla="*/ 117 w 318"/>
                <a:gd name="T41" fmla="*/ 230 h 842"/>
                <a:gd name="T42" fmla="*/ 16 w 318"/>
                <a:gd name="T43" fmla="*/ 220 h 842"/>
                <a:gd name="T44" fmla="*/ 4 w 318"/>
                <a:gd name="T45" fmla="*/ 237 h 842"/>
                <a:gd name="T46" fmla="*/ 0 w 318"/>
                <a:gd name="T47" fmla="*/ 261 h 842"/>
                <a:gd name="T48" fmla="*/ 16 w 318"/>
                <a:gd name="T49" fmla="*/ 282 h 842"/>
                <a:gd name="T50" fmla="*/ 36 w 318"/>
                <a:gd name="T51" fmla="*/ 285 h 842"/>
                <a:gd name="T52" fmla="*/ 101 w 318"/>
                <a:gd name="T53" fmla="*/ 272 h 842"/>
                <a:gd name="T54" fmla="*/ 136 w 318"/>
                <a:gd name="T55" fmla="*/ 265 h 842"/>
                <a:gd name="T56" fmla="*/ 149 w 318"/>
                <a:gd name="T57" fmla="*/ 261 h 842"/>
                <a:gd name="T58" fmla="*/ 140 w 318"/>
                <a:gd name="T59" fmla="*/ 327 h 842"/>
                <a:gd name="T60" fmla="*/ 127 w 318"/>
                <a:gd name="T61" fmla="*/ 392 h 842"/>
                <a:gd name="T62" fmla="*/ 130 w 318"/>
                <a:gd name="T63" fmla="*/ 622 h 842"/>
                <a:gd name="T64" fmla="*/ 143 w 318"/>
                <a:gd name="T65" fmla="*/ 828 h 842"/>
                <a:gd name="T66" fmla="*/ 146 w 318"/>
                <a:gd name="T67" fmla="*/ 838 h 842"/>
                <a:gd name="T68" fmla="*/ 165 w 318"/>
                <a:gd name="T69" fmla="*/ 842 h 842"/>
                <a:gd name="T70" fmla="*/ 185 w 318"/>
                <a:gd name="T71" fmla="*/ 704 h 842"/>
                <a:gd name="T72" fmla="*/ 191 w 318"/>
                <a:gd name="T73" fmla="*/ 392 h 842"/>
                <a:gd name="T74" fmla="*/ 178 w 318"/>
                <a:gd name="T75" fmla="*/ 327 h 842"/>
                <a:gd name="T76" fmla="*/ 172 w 318"/>
                <a:gd name="T77" fmla="*/ 278 h 8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318"/>
                <a:gd name="T118" fmla="*/ 0 h 842"/>
                <a:gd name="T119" fmla="*/ 318 w 318"/>
                <a:gd name="T120" fmla="*/ 842 h 842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318" h="842">
                  <a:moveTo>
                    <a:pt x="169" y="261"/>
                  </a:moveTo>
                  <a:lnTo>
                    <a:pt x="178" y="265"/>
                  </a:lnTo>
                  <a:lnTo>
                    <a:pt x="191" y="265"/>
                  </a:lnTo>
                  <a:lnTo>
                    <a:pt x="201" y="268"/>
                  </a:lnTo>
                  <a:lnTo>
                    <a:pt x="217" y="272"/>
                  </a:lnTo>
                  <a:lnTo>
                    <a:pt x="250" y="282"/>
                  </a:lnTo>
                  <a:lnTo>
                    <a:pt x="282" y="285"/>
                  </a:lnTo>
                  <a:lnTo>
                    <a:pt x="295" y="285"/>
                  </a:lnTo>
                  <a:lnTo>
                    <a:pt x="302" y="282"/>
                  </a:lnTo>
                  <a:lnTo>
                    <a:pt x="314" y="268"/>
                  </a:lnTo>
                  <a:lnTo>
                    <a:pt x="318" y="261"/>
                  </a:lnTo>
                  <a:lnTo>
                    <a:pt x="318" y="241"/>
                  </a:lnTo>
                  <a:lnTo>
                    <a:pt x="314" y="237"/>
                  </a:lnTo>
                  <a:lnTo>
                    <a:pt x="308" y="224"/>
                  </a:lnTo>
                  <a:lnTo>
                    <a:pt x="302" y="220"/>
                  </a:lnTo>
                  <a:lnTo>
                    <a:pt x="282" y="213"/>
                  </a:lnTo>
                  <a:lnTo>
                    <a:pt x="250" y="220"/>
                  </a:lnTo>
                  <a:lnTo>
                    <a:pt x="217" y="230"/>
                  </a:lnTo>
                  <a:lnTo>
                    <a:pt x="185" y="237"/>
                  </a:lnTo>
                  <a:lnTo>
                    <a:pt x="169" y="237"/>
                  </a:lnTo>
                  <a:lnTo>
                    <a:pt x="172" y="220"/>
                  </a:lnTo>
                  <a:lnTo>
                    <a:pt x="175" y="189"/>
                  </a:lnTo>
                  <a:lnTo>
                    <a:pt x="182" y="145"/>
                  </a:lnTo>
                  <a:lnTo>
                    <a:pt x="188" y="103"/>
                  </a:lnTo>
                  <a:lnTo>
                    <a:pt x="191" y="69"/>
                  </a:lnTo>
                  <a:lnTo>
                    <a:pt x="191" y="24"/>
                  </a:lnTo>
                  <a:lnTo>
                    <a:pt x="185" y="11"/>
                  </a:lnTo>
                  <a:lnTo>
                    <a:pt x="178" y="4"/>
                  </a:lnTo>
                  <a:lnTo>
                    <a:pt x="169" y="0"/>
                  </a:lnTo>
                  <a:lnTo>
                    <a:pt x="149" y="0"/>
                  </a:lnTo>
                  <a:lnTo>
                    <a:pt x="140" y="4"/>
                  </a:lnTo>
                  <a:lnTo>
                    <a:pt x="133" y="11"/>
                  </a:lnTo>
                  <a:lnTo>
                    <a:pt x="127" y="24"/>
                  </a:lnTo>
                  <a:lnTo>
                    <a:pt x="127" y="69"/>
                  </a:lnTo>
                  <a:lnTo>
                    <a:pt x="130" y="103"/>
                  </a:lnTo>
                  <a:lnTo>
                    <a:pt x="136" y="145"/>
                  </a:lnTo>
                  <a:lnTo>
                    <a:pt x="143" y="189"/>
                  </a:lnTo>
                  <a:lnTo>
                    <a:pt x="146" y="220"/>
                  </a:lnTo>
                  <a:lnTo>
                    <a:pt x="149" y="237"/>
                  </a:lnTo>
                  <a:lnTo>
                    <a:pt x="140" y="237"/>
                  </a:lnTo>
                  <a:lnTo>
                    <a:pt x="127" y="234"/>
                  </a:lnTo>
                  <a:lnTo>
                    <a:pt x="117" y="230"/>
                  </a:lnTo>
                  <a:lnTo>
                    <a:pt x="36" y="213"/>
                  </a:lnTo>
                  <a:lnTo>
                    <a:pt x="16" y="220"/>
                  </a:lnTo>
                  <a:lnTo>
                    <a:pt x="10" y="224"/>
                  </a:lnTo>
                  <a:lnTo>
                    <a:pt x="4" y="237"/>
                  </a:lnTo>
                  <a:lnTo>
                    <a:pt x="0" y="241"/>
                  </a:lnTo>
                  <a:lnTo>
                    <a:pt x="0" y="261"/>
                  </a:lnTo>
                  <a:lnTo>
                    <a:pt x="4" y="268"/>
                  </a:lnTo>
                  <a:lnTo>
                    <a:pt x="16" y="282"/>
                  </a:lnTo>
                  <a:lnTo>
                    <a:pt x="23" y="285"/>
                  </a:lnTo>
                  <a:lnTo>
                    <a:pt x="36" y="285"/>
                  </a:lnTo>
                  <a:lnTo>
                    <a:pt x="68" y="282"/>
                  </a:lnTo>
                  <a:lnTo>
                    <a:pt x="101" y="272"/>
                  </a:lnTo>
                  <a:lnTo>
                    <a:pt x="127" y="265"/>
                  </a:lnTo>
                  <a:lnTo>
                    <a:pt x="136" y="265"/>
                  </a:lnTo>
                  <a:lnTo>
                    <a:pt x="143" y="261"/>
                  </a:lnTo>
                  <a:lnTo>
                    <a:pt x="149" y="261"/>
                  </a:lnTo>
                  <a:lnTo>
                    <a:pt x="143" y="296"/>
                  </a:lnTo>
                  <a:lnTo>
                    <a:pt x="140" y="327"/>
                  </a:lnTo>
                  <a:lnTo>
                    <a:pt x="130" y="364"/>
                  </a:lnTo>
                  <a:lnTo>
                    <a:pt x="127" y="392"/>
                  </a:lnTo>
                  <a:lnTo>
                    <a:pt x="127" y="529"/>
                  </a:lnTo>
                  <a:lnTo>
                    <a:pt x="130" y="622"/>
                  </a:lnTo>
                  <a:lnTo>
                    <a:pt x="136" y="728"/>
                  </a:lnTo>
                  <a:lnTo>
                    <a:pt x="143" y="828"/>
                  </a:lnTo>
                  <a:lnTo>
                    <a:pt x="146" y="835"/>
                  </a:lnTo>
                  <a:lnTo>
                    <a:pt x="146" y="838"/>
                  </a:lnTo>
                  <a:lnTo>
                    <a:pt x="153" y="842"/>
                  </a:lnTo>
                  <a:lnTo>
                    <a:pt x="165" y="842"/>
                  </a:lnTo>
                  <a:lnTo>
                    <a:pt x="175" y="831"/>
                  </a:lnTo>
                  <a:lnTo>
                    <a:pt x="185" y="704"/>
                  </a:lnTo>
                  <a:lnTo>
                    <a:pt x="191" y="574"/>
                  </a:lnTo>
                  <a:lnTo>
                    <a:pt x="191" y="392"/>
                  </a:lnTo>
                  <a:lnTo>
                    <a:pt x="188" y="364"/>
                  </a:lnTo>
                  <a:lnTo>
                    <a:pt x="178" y="327"/>
                  </a:lnTo>
                  <a:lnTo>
                    <a:pt x="172" y="296"/>
                  </a:lnTo>
                  <a:lnTo>
                    <a:pt x="172" y="278"/>
                  </a:lnTo>
                  <a:lnTo>
                    <a:pt x="169" y="2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83"/>
            <p:cNvSpPr>
              <a:spLocks/>
            </p:cNvSpPr>
            <p:nvPr/>
          </p:nvSpPr>
          <p:spPr bwMode="auto">
            <a:xfrm>
              <a:off x="6930" y="3673"/>
              <a:ext cx="331" cy="203"/>
            </a:xfrm>
            <a:custGeom>
              <a:avLst/>
              <a:gdLst>
                <a:gd name="T0" fmla="*/ 169 w 331"/>
                <a:gd name="T1" fmla="*/ 0 h 203"/>
                <a:gd name="T2" fmla="*/ 0 w 331"/>
                <a:gd name="T3" fmla="*/ 179 h 203"/>
                <a:gd name="T4" fmla="*/ 23 w 331"/>
                <a:gd name="T5" fmla="*/ 203 h 203"/>
                <a:gd name="T6" fmla="*/ 169 w 331"/>
                <a:gd name="T7" fmla="*/ 69 h 203"/>
                <a:gd name="T8" fmla="*/ 311 w 331"/>
                <a:gd name="T9" fmla="*/ 203 h 203"/>
                <a:gd name="T10" fmla="*/ 331 w 331"/>
                <a:gd name="T11" fmla="*/ 179 h 203"/>
                <a:gd name="T12" fmla="*/ 169 w 331"/>
                <a:gd name="T13" fmla="*/ 0 h 2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31"/>
                <a:gd name="T22" fmla="*/ 0 h 203"/>
                <a:gd name="T23" fmla="*/ 331 w 331"/>
                <a:gd name="T24" fmla="*/ 203 h 20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31" h="203">
                  <a:moveTo>
                    <a:pt x="169" y="0"/>
                  </a:moveTo>
                  <a:lnTo>
                    <a:pt x="0" y="179"/>
                  </a:lnTo>
                  <a:lnTo>
                    <a:pt x="23" y="203"/>
                  </a:lnTo>
                  <a:lnTo>
                    <a:pt x="169" y="69"/>
                  </a:lnTo>
                  <a:lnTo>
                    <a:pt x="311" y="203"/>
                  </a:lnTo>
                  <a:lnTo>
                    <a:pt x="331" y="179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284"/>
            <p:cNvSpPr>
              <a:spLocks noEditPoints="1"/>
            </p:cNvSpPr>
            <p:nvPr/>
          </p:nvSpPr>
          <p:spPr bwMode="auto">
            <a:xfrm>
              <a:off x="6817" y="4003"/>
              <a:ext cx="567" cy="594"/>
            </a:xfrm>
            <a:custGeom>
              <a:avLst/>
              <a:gdLst>
                <a:gd name="T0" fmla="*/ 395 w 567"/>
                <a:gd name="T1" fmla="*/ 48 h 594"/>
                <a:gd name="T2" fmla="*/ 337 w 567"/>
                <a:gd name="T3" fmla="*/ 7 h 594"/>
                <a:gd name="T4" fmla="*/ 236 w 567"/>
                <a:gd name="T5" fmla="*/ 10 h 594"/>
                <a:gd name="T6" fmla="*/ 120 w 567"/>
                <a:gd name="T7" fmla="*/ 93 h 594"/>
                <a:gd name="T8" fmla="*/ 35 w 567"/>
                <a:gd name="T9" fmla="*/ 223 h 594"/>
                <a:gd name="T10" fmla="*/ 0 w 567"/>
                <a:gd name="T11" fmla="*/ 385 h 594"/>
                <a:gd name="T12" fmla="*/ 23 w 567"/>
                <a:gd name="T13" fmla="*/ 494 h 594"/>
                <a:gd name="T14" fmla="*/ 81 w 567"/>
                <a:gd name="T15" fmla="*/ 567 h 594"/>
                <a:gd name="T16" fmla="*/ 165 w 567"/>
                <a:gd name="T17" fmla="*/ 594 h 594"/>
                <a:gd name="T18" fmla="*/ 210 w 567"/>
                <a:gd name="T19" fmla="*/ 587 h 594"/>
                <a:gd name="T20" fmla="*/ 285 w 567"/>
                <a:gd name="T21" fmla="*/ 542 h 594"/>
                <a:gd name="T22" fmla="*/ 340 w 567"/>
                <a:gd name="T23" fmla="*/ 536 h 594"/>
                <a:gd name="T24" fmla="*/ 398 w 567"/>
                <a:gd name="T25" fmla="*/ 587 h 594"/>
                <a:gd name="T26" fmla="*/ 470 w 567"/>
                <a:gd name="T27" fmla="*/ 591 h 594"/>
                <a:gd name="T28" fmla="*/ 515 w 567"/>
                <a:gd name="T29" fmla="*/ 553 h 594"/>
                <a:gd name="T30" fmla="*/ 544 w 567"/>
                <a:gd name="T31" fmla="*/ 491 h 594"/>
                <a:gd name="T32" fmla="*/ 560 w 567"/>
                <a:gd name="T33" fmla="*/ 426 h 594"/>
                <a:gd name="T34" fmla="*/ 567 w 567"/>
                <a:gd name="T35" fmla="*/ 385 h 594"/>
                <a:gd name="T36" fmla="*/ 544 w 567"/>
                <a:gd name="T37" fmla="*/ 381 h 594"/>
                <a:gd name="T38" fmla="*/ 521 w 567"/>
                <a:gd name="T39" fmla="*/ 453 h 594"/>
                <a:gd name="T40" fmla="*/ 489 w 567"/>
                <a:gd name="T41" fmla="*/ 532 h 594"/>
                <a:gd name="T42" fmla="*/ 440 w 567"/>
                <a:gd name="T43" fmla="*/ 567 h 594"/>
                <a:gd name="T44" fmla="*/ 411 w 567"/>
                <a:gd name="T45" fmla="*/ 546 h 594"/>
                <a:gd name="T46" fmla="*/ 405 w 567"/>
                <a:gd name="T47" fmla="*/ 488 h 594"/>
                <a:gd name="T48" fmla="*/ 411 w 567"/>
                <a:gd name="T49" fmla="*/ 443 h 594"/>
                <a:gd name="T50" fmla="*/ 434 w 567"/>
                <a:gd name="T51" fmla="*/ 347 h 594"/>
                <a:gd name="T52" fmla="*/ 447 w 567"/>
                <a:gd name="T53" fmla="*/ 292 h 594"/>
                <a:gd name="T54" fmla="*/ 466 w 567"/>
                <a:gd name="T55" fmla="*/ 209 h 594"/>
                <a:gd name="T56" fmla="*/ 482 w 567"/>
                <a:gd name="T57" fmla="*/ 148 h 594"/>
                <a:gd name="T58" fmla="*/ 499 w 567"/>
                <a:gd name="T59" fmla="*/ 82 h 594"/>
                <a:gd name="T60" fmla="*/ 502 w 567"/>
                <a:gd name="T61" fmla="*/ 69 h 594"/>
                <a:gd name="T62" fmla="*/ 499 w 567"/>
                <a:gd name="T63" fmla="*/ 48 h 594"/>
                <a:gd name="T64" fmla="*/ 486 w 567"/>
                <a:gd name="T65" fmla="*/ 31 h 594"/>
                <a:gd name="T66" fmla="*/ 466 w 567"/>
                <a:gd name="T67" fmla="*/ 27 h 594"/>
                <a:gd name="T68" fmla="*/ 431 w 567"/>
                <a:gd name="T69" fmla="*/ 45 h 594"/>
                <a:gd name="T70" fmla="*/ 414 w 567"/>
                <a:gd name="T71" fmla="*/ 82 h 594"/>
                <a:gd name="T72" fmla="*/ 330 w 567"/>
                <a:gd name="T73" fmla="*/ 436 h 594"/>
                <a:gd name="T74" fmla="*/ 308 w 567"/>
                <a:gd name="T75" fmla="*/ 474 h 594"/>
                <a:gd name="T76" fmla="*/ 230 w 567"/>
                <a:gd name="T77" fmla="*/ 546 h 594"/>
                <a:gd name="T78" fmla="*/ 168 w 567"/>
                <a:gd name="T79" fmla="*/ 567 h 594"/>
                <a:gd name="T80" fmla="*/ 120 w 567"/>
                <a:gd name="T81" fmla="*/ 546 h 594"/>
                <a:gd name="T82" fmla="*/ 97 w 567"/>
                <a:gd name="T83" fmla="*/ 498 h 594"/>
                <a:gd name="T84" fmla="*/ 87 w 567"/>
                <a:gd name="T85" fmla="*/ 443 h 594"/>
                <a:gd name="T86" fmla="*/ 100 w 567"/>
                <a:gd name="T87" fmla="*/ 354 h 594"/>
                <a:gd name="T88" fmla="*/ 126 w 567"/>
                <a:gd name="T89" fmla="*/ 240 h 594"/>
                <a:gd name="T90" fmla="*/ 155 w 567"/>
                <a:gd name="T91" fmla="*/ 154 h 594"/>
                <a:gd name="T92" fmla="*/ 223 w 567"/>
                <a:gd name="T93" fmla="*/ 62 h 594"/>
                <a:gd name="T94" fmla="*/ 301 w 567"/>
                <a:gd name="T95" fmla="*/ 27 h 594"/>
                <a:gd name="T96" fmla="*/ 356 w 567"/>
                <a:gd name="T97" fmla="*/ 51 h 594"/>
                <a:gd name="T98" fmla="*/ 385 w 567"/>
                <a:gd name="T99" fmla="*/ 96 h 594"/>
                <a:gd name="T100" fmla="*/ 398 w 567"/>
                <a:gd name="T101" fmla="*/ 134 h 594"/>
                <a:gd name="T102" fmla="*/ 395 w 567"/>
                <a:gd name="T103" fmla="*/ 168 h 59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67"/>
                <a:gd name="T157" fmla="*/ 0 h 594"/>
                <a:gd name="T158" fmla="*/ 567 w 567"/>
                <a:gd name="T159" fmla="*/ 594 h 59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67" h="594">
                  <a:moveTo>
                    <a:pt x="414" y="82"/>
                  </a:moveTo>
                  <a:lnTo>
                    <a:pt x="395" y="48"/>
                  </a:lnTo>
                  <a:lnTo>
                    <a:pt x="369" y="24"/>
                  </a:lnTo>
                  <a:lnTo>
                    <a:pt x="337" y="7"/>
                  </a:lnTo>
                  <a:lnTo>
                    <a:pt x="298" y="0"/>
                  </a:lnTo>
                  <a:lnTo>
                    <a:pt x="236" y="10"/>
                  </a:lnTo>
                  <a:lnTo>
                    <a:pt x="175" y="41"/>
                  </a:lnTo>
                  <a:lnTo>
                    <a:pt x="120" y="93"/>
                  </a:lnTo>
                  <a:lnTo>
                    <a:pt x="71" y="154"/>
                  </a:lnTo>
                  <a:lnTo>
                    <a:pt x="35" y="223"/>
                  </a:lnTo>
                  <a:lnTo>
                    <a:pt x="10" y="302"/>
                  </a:lnTo>
                  <a:lnTo>
                    <a:pt x="0" y="385"/>
                  </a:lnTo>
                  <a:lnTo>
                    <a:pt x="6" y="443"/>
                  </a:lnTo>
                  <a:lnTo>
                    <a:pt x="23" y="494"/>
                  </a:lnTo>
                  <a:lnTo>
                    <a:pt x="45" y="536"/>
                  </a:lnTo>
                  <a:lnTo>
                    <a:pt x="81" y="567"/>
                  </a:lnTo>
                  <a:lnTo>
                    <a:pt x="120" y="587"/>
                  </a:lnTo>
                  <a:lnTo>
                    <a:pt x="165" y="594"/>
                  </a:lnTo>
                  <a:lnTo>
                    <a:pt x="184" y="594"/>
                  </a:lnTo>
                  <a:lnTo>
                    <a:pt x="210" y="587"/>
                  </a:lnTo>
                  <a:lnTo>
                    <a:pt x="246" y="570"/>
                  </a:lnTo>
                  <a:lnTo>
                    <a:pt x="285" y="542"/>
                  </a:lnTo>
                  <a:lnTo>
                    <a:pt x="327" y="498"/>
                  </a:lnTo>
                  <a:lnTo>
                    <a:pt x="340" y="536"/>
                  </a:lnTo>
                  <a:lnTo>
                    <a:pt x="366" y="567"/>
                  </a:lnTo>
                  <a:lnTo>
                    <a:pt x="398" y="587"/>
                  </a:lnTo>
                  <a:lnTo>
                    <a:pt x="440" y="594"/>
                  </a:lnTo>
                  <a:lnTo>
                    <a:pt x="470" y="591"/>
                  </a:lnTo>
                  <a:lnTo>
                    <a:pt x="495" y="573"/>
                  </a:lnTo>
                  <a:lnTo>
                    <a:pt x="515" y="553"/>
                  </a:lnTo>
                  <a:lnTo>
                    <a:pt x="531" y="522"/>
                  </a:lnTo>
                  <a:lnTo>
                    <a:pt x="544" y="491"/>
                  </a:lnTo>
                  <a:lnTo>
                    <a:pt x="554" y="457"/>
                  </a:lnTo>
                  <a:lnTo>
                    <a:pt x="560" y="426"/>
                  </a:lnTo>
                  <a:lnTo>
                    <a:pt x="567" y="402"/>
                  </a:lnTo>
                  <a:lnTo>
                    <a:pt x="567" y="385"/>
                  </a:lnTo>
                  <a:lnTo>
                    <a:pt x="563" y="381"/>
                  </a:lnTo>
                  <a:lnTo>
                    <a:pt x="544" y="381"/>
                  </a:lnTo>
                  <a:lnTo>
                    <a:pt x="534" y="402"/>
                  </a:lnTo>
                  <a:lnTo>
                    <a:pt x="521" y="453"/>
                  </a:lnTo>
                  <a:lnTo>
                    <a:pt x="508" y="498"/>
                  </a:lnTo>
                  <a:lnTo>
                    <a:pt x="489" y="532"/>
                  </a:lnTo>
                  <a:lnTo>
                    <a:pt x="470" y="556"/>
                  </a:lnTo>
                  <a:lnTo>
                    <a:pt x="440" y="567"/>
                  </a:lnTo>
                  <a:lnTo>
                    <a:pt x="421" y="560"/>
                  </a:lnTo>
                  <a:lnTo>
                    <a:pt x="411" y="546"/>
                  </a:lnTo>
                  <a:lnTo>
                    <a:pt x="405" y="525"/>
                  </a:lnTo>
                  <a:lnTo>
                    <a:pt x="405" y="488"/>
                  </a:lnTo>
                  <a:lnTo>
                    <a:pt x="408" y="467"/>
                  </a:lnTo>
                  <a:lnTo>
                    <a:pt x="411" y="443"/>
                  </a:lnTo>
                  <a:lnTo>
                    <a:pt x="431" y="374"/>
                  </a:lnTo>
                  <a:lnTo>
                    <a:pt x="434" y="347"/>
                  </a:lnTo>
                  <a:lnTo>
                    <a:pt x="440" y="323"/>
                  </a:lnTo>
                  <a:lnTo>
                    <a:pt x="447" y="292"/>
                  </a:lnTo>
                  <a:lnTo>
                    <a:pt x="460" y="247"/>
                  </a:lnTo>
                  <a:lnTo>
                    <a:pt x="466" y="209"/>
                  </a:lnTo>
                  <a:lnTo>
                    <a:pt x="476" y="178"/>
                  </a:lnTo>
                  <a:lnTo>
                    <a:pt x="482" y="148"/>
                  </a:lnTo>
                  <a:lnTo>
                    <a:pt x="495" y="93"/>
                  </a:lnTo>
                  <a:lnTo>
                    <a:pt x="499" y="82"/>
                  </a:lnTo>
                  <a:lnTo>
                    <a:pt x="499" y="75"/>
                  </a:lnTo>
                  <a:lnTo>
                    <a:pt x="502" y="69"/>
                  </a:lnTo>
                  <a:lnTo>
                    <a:pt x="502" y="62"/>
                  </a:lnTo>
                  <a:lnTo>
                    <a:pt x="499" y="48"/>
                  </a:lnTo>
                  <a:lnTo>
                    <a:pt x="495" y="41"/>
                  </a:lnTo>
                  <a:lnTo>
                    <a:pt x="486" y="31"/>
                  </a:lnTo>
                  <a:lnTo>
                    <a:pt x="476" y="27"/>
                  </a:lnTo>
                  <a:lnTo>
                    <a:pt x="466" y="27"/>
                  </a:lnTo>
                  <a:lnTo>
                    <a:pt x="447" y="31"/>
                  </a:lnTo>
                  <a:lnTo>
                    <a:pt x="431" y="45"/>
                  </a:lnTo>
                  <a:lnTo>
                    <a:pt x="418" y="62"/>
                  </a:lnTo>
                  <a:lnTo>
                    <a:pt x="414" y="82"/>
                  </a:lnTo>
                  <a:close/>
                  <a:moveTo>
                    <a:pt x="333" y="426"/>
                  </a:moveTo>
                  <a:lnTo>
                    <a:pt x="330" y="436"/>
                  </a:lnTo>
                  <a:lnTo>
                    <a:pt x="317" y="463"/>
                  </a:lnTo>
                  <a:lnTo>
                    <a:pt x="308" y="474"/>
                  </a:lnTo>
                  <a:lnTo>
                    <a:pt x="269" y="518"/>
                  </a:lnTo>
                  <a:lnTo>
                    <a:pt x="230" y="546"/>
                  </a:lnTo>
                  <a:lnTo>
                    <a:pt x="197" y="563"/>
                  </a:lnTo>
                  <a:lnTo>
                    <a:pt x="168" y="567"/>
                  </a:lnTo>
                  <a:lnTo>
                    <a:pt x="142" y="560"/>
                  </a:lnTo>
                  <a:lnTo>
                    <a:pt x="120" y="546"/>
                  </a:lnTo>
                  <a:lnTo>
                    <a:pt x="107" y="522"/>
                  </a:lnTo>
                  <a:lnTo>
                    <a:pt x="97" y="498"/>
                  </a:lnTo>
                  <a:lnTo>
                    <a:pt x="91" y="470"/>
                  </a:lnTo>
                  <a:lnTo>
                    <a:pt x="87" y="443"/>
                  </a:lnTo>
                  <a:lnTo>
                    <a:pt x="91" y="402"/>
                  </a:lnTo>
                  <a:lnTo>
                    <a:pt x="100" y="354"/>
                  </a:lnTo>
                  <a:lnTo>
                    <a:pt x="113" y="295"/>
                  </a:lnTo>
                  <a:lnTo>
                    <a:pt x="126" y="240"/>
                  </a:lnTo>
                  <a:lnTo>
                    <a:pt x="142" y="192"/>
                  </a:lnTo>
                  <a:lnTo>
                    <a:pt x="155" y="154"/>
                  </a:lnTo>
                  <a:lnTo>
                    <a:pt x="188" y="103"/>
                  </a:lnTo>
                  <a:lnTo>
                    <a:pt x="223" y="62"/>
                  </a:lnTo>
                  <a:lnTo>
                    <a:pt x="262" y="38"/>
                  </a:lnTo>
                  <a:lnTo>
                    <a:pt x="301" y="27"/>
                  </a:lnTo>
                  <a:lnTo>
                    <a:pt x="330" y="34"/>
                  </a:lnTo>
                  <a:lnTo>
                    <a:pt x="356" y="51"/>
                  </a:lnTo>
                  <a:lnTo>
                    <a:pt x="372" y="72"/>
                  </a:lnTo>
                  <a:lnTo>
                    <a:pt x="385" y="96"/>
                  </a:lnTo>
                  <a:lnTo>
                    <a:pt x="392" y="117"/>
                  </a:lnTo>
                  <a:lnTo>
                    <a:pt x="398" y="134"/>
                  </a:lnTo>
                  <a:lnTo>
                    <a:pt x="398" y="154"/>
                  </a:lnTo>
                  <a:lnTo>
                    <a:pt x="395" y="168"/>
                  </a:lnTo>
                  <a:lnTo>
                    <a:pt x="333" y="42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285"/>
            <p:cNvSpPr>
              <a:spLocks/>
            </p:cNvSpPr>
            <p:nvPr/>
          </p:nvSpPr>
          <p:spPr bwMode="auto">
            <a:xfrm>
              <a:off x="7766" y="3817"/>
              <a:ext cx="826" cy="876"/>
            </a:xfrm>
            <a:custGeom>
              <a:avLst/>
              <a:gdLst>
                <a:gd name="T0" fmla="*/ 437 w 826"/>
                <a:gd name="T1" fmla="*/ 464 h 876"/>
                <a:gd name="T2" fmla="*/ 800 w 826"/>
                <a:gd name="T3" fmla="*/ 464 h 876"/>
                <a:gd name="T4" fmla="*/ 806 w 826"/>
                <a:gd name="T5" fmla="*/ 461 h 876"/>
                <a:gd name="T6" fmla="*/ 813 w 826"/>
                <a:gd name="T7" fmla="*/ 461 h 876"/>
                <a:gd name="T8" fmla="*/ 819 w 826"/>
                <a:gd name="T9" fmla="*/ 454 h 876"/>
                <a:gd name="T10" fmla="*/ 823 w 826"/>
                <a:gd name="T11" fmla="*/ 447 h 876"/>
                <a:gd name="T12" fmla="*/ 826 w 826"/>
                <a:gd name="T13" fmla="*/ 437 h 876"/>
                <a:gd name="T14" fmla="*/ 823 w 826"/>
                <a:gd name="T15" fmla="*/ 426 h 876"/>
                <a:gd name="T16" fmla="*/ 819 w 826"/>
                <a:gd name="T17" fmla="*/ 419 h 876"/>
                <a:gd name="T18" fmla="*/ 806 w 826"/>
                <a:gd name="T19" fmla="*/ 413 h 876"/>
                <a:gd name="T20" fmla="*/ 437 w 826"/>
                <a:gd name="T21" fmla="*/ 413 h 876"/>
                <a:gd name="T22" fmla="*/ 437 w 826"/>
                <a:gd name="T23" fmla="*/ 21 h 876"/>
                <a:gd name="T24" fmla="*/ 434 w 826"/>
                <a:gd name="T25" fmla="*/ 11 h 876"/>
                <a:gd name="T26" fmla="*/ 431 w 826"/>
                <a:gd name="T27" fmla="*/ 7 h 876"/>
                <a:gd name="T28" fmla="*/ 424 w 826"/>
                <a:gd name="T29" fmla="*/ 4 h 876"/>
                <a:gd name="T30" fmla="*/ 415 w 826"/>
                <a:gd name="T31" fmla="*/ 0 h 876"/>
                <a:gd name="T32" fmla="*/ 405 w 826"/>
                <a:gd name="T33" fmla="*/ 0 h 876"/>
                <a:gd name="T34" fmla="*/ 395 w 826"/>
                <a:gd name="T35" fmla="*/ 11 h 876"/>
                <a:gd name="T36" fmla="*/ 392 w 826"/>
                <a:gd name="T37" fmla="*/ 21 h 876"/>
                <a:gd name="T38" fmla="*/ 389 w 826"/>
                <a:gd name="T39" fmla="*/ 28 h 876"/>
                <a:gd name="T40" fmla="*/ 389 w 826"/>
                <a:gd name="T41" fmla="*/ 413 h 876"/>
                <a:gd name="T42" fmla="*/ 19 w 826"/>
                <a:gd name="T43" fmla="*/ 413 h 876"/>
                <a:gd name="T44" fmla="*/ 13 w 826"/>
                <a:gd name="T45" fmla="*/ 416 h 876"/>
                <a:gd name="T46" fmla="*/ 6 w 826"/>
                <a:gd name="T47" fmla="*/ 423 h 876"/>
                <a:gd name="T48" fmla="*/ 0 w 826"/>
                <a:gd name="T49" fmla="*/ 437 h 876"/>
                <a:gd name="T50" fmla="*/ 3 w 826"/>
                <a:gd name="T51" fmla="*/ 447 h 876"/>
                <a:gd name="T52" fmla="*/ 6 w 826"/>
                <a:gd name="T53" fmla="*/ 454 h 876"/>
                <a:gd name="T54" fmla="*/ 13 w 826"/>
                <a:gd name="T55" fmla="*/ 461 h 876"/>
                <a:gd name="T56" fmla="*/ 19 w 826"/>
                <a:gd name="T57" fmla="*/ 461 h 876"/>
                <a:gd name="T58" fmla="*/ 26 w 826"/>
                <a:gd name="T59" fmla="*/ 464 h 876"/>
                <a:gd name="T60" fmla="*/ 389 w 826"/>
                <a:gd name="T61" fmla="*/ 464 h 876"/>
                <a:gd name="T62" fmla="*/ 389 w 826"/>
                <a:gd name="T63" fmla="*/ 849 h 876"/>
                <a:gd name="T64" fmla="*/ 392 w 826"/>
                <a:gd name="T65" fmla="*/ 856 h 876"/>
                <a:gd name="T66" fmla="*/ 392 w 826"/>
                <a:gd name="T67" fmla="*/ 862 h 876"/>
                <a:gd name="T68" fmla="*/ 398 w 826"/>
                <a:gd name="T69" fmla="*/ 869 h 876"/>
                <a:gd name="T70" fmla="*/ 405 w 826"/>
                <a:gd name="T71" fmla="*/ 873 h 876"/>
                <a:gd name="T72" fmla="*/ 415 w 826"/>
                <a:gd name="T73" fmla="*/ 876 h 876"/>
                <a:gd name="T74" fmla="*/ 424 w 826"/>
                <a:gd name="T75" fmla="*/ 873 h 876"/>
                <a:gd name="T76" fmla="*/ 431 w 826"/>
                <a:gd name="T77" fmla="*/ 869 h 876"/>
                <a:gd name="T78" fmla="*/ 434 w 826"/>
                <a:gd name="T79" fmla="*/ 866 h 876"/>
                <a:gd name="T80" fmla="*/ 437 w 826"/>
                <a:gd name="T81" fmla="*/ 856 h 876"/>
                <a:gd name="T82" fmla="*/ 437 w 826"/>
                <a:gd name="T83" fmla="*/ 831 h 876"/>
                <a:gd name="T84" fmla="*/ 437 w 826"/>
                <a:gd name="T85" fmla="*/ 464 h 87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6"/>
                <a:gd name="T130" fmla="*/ 0 h 876"/>
                <a:gd name="T131" fmla="*/ 826 w 826"/>
                <a:gd name="T132" fmla="*/ 876 h 87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6" h="876">
                  <a:moveTo>
                    <a:pt x="437" y="464"/>
                  </a:moveTo>
                  <a:lnTo>
                    <a:pt x="800" y="464"/>
                  </a:lnTo>
                  <a:lnTo>
                    <a:pt x="806" y="461"/>
                  </a:lnTo>
                  <a:lnTo>
                    <a:pt x="813" y="461"/>
                  </a:lnTo>
                  <a:lnTo>
                    <a:pt x="819" y="454"/>
                  </a:lnTo>
                  <a:lnTo>
                    <a:pt x="823" y="447"/>
                  </a:lnTo>
                  <a:lnTo>
                    <a:pt x="826" y="437"/>
                  </a:lnTo>
                  <a:lnTo>
                    <a:pt x="823" y="426"/>
                  </a:lnTo>
                  <a:lnTo>
                    <a:pt x="819" y="419"/>
                  </a:lnTo>
                  <a:lnTo>
                    <a:pt x="806" y="413"/>
                  </a:lnTo>
                  <a:lnTo>
                    <a:pt x="437" y="413"/>
                  </a:lnTo>
                  <a:lnTo>
                    <a:pt x="437" y="21"/>
                  </a:lnTo>
                  <a:lnTo>
                    <a:pt x="434" y="11"/>
                  </a:lnTo>
                  <a:lnTo>
                    <a:pt x="431" y="7"/>
                  </a:lnTo>
                  <a:lnTo>
                    <a:pt x="424" y="4"/>
                  </a:lnTo>
                  <a:lnTo>
                    <a:pt x="415" y="0"/>
                  </a:lnTo>
                  <a:lnTo>
                    <a:pt x="405" y="0"/>
                  </a:lnTo>
                  <a:lnTo>
                    <a:pt x="395" y="11"/>
                  </a:lnTo>
                  <a:lnTo>
                    <a:pt x="392" y="21"/>
                  </a:lnTo>
                  <a:lnTo>
                    <a:pt x="389" y="28"/>
                  </a:lnTo>
                  <a:lnTo>
                    <a:pt x="389" y="413"/>
                  </a:lnTo>
                  <a:lnTo>
                    <a:pt x="19" y="413"/>
                  </a:lnTo>
                  <a:lnTo>
                    <a:pt x="13" y="416"/>
                  </a:lnTo>
                  <a:lnTo>
                    <a:pt x="6" y="423"/>
                  </a:lnTo>
                  <a:lnTo>
                    <a:pt x="0" y="437"/>
                  </a:lnTo>
                  <a:lnTo>
                    <a:pt x="3" y="447"/>
                  </a:lnTo>
                  <a:lnTo>
                    <a:pt x="6" y="454"/>
                  </a:lnTo>
                  <a:lnTo>
                    <a:pt x="13" y="461"/>
                  </a:lnTo>
                  <a:lnTo>
                    <a:pt x="19" y="461"/>
                  </a:lnTo>
                  <a:lnTo>
                    <a:pt x="26" y="464"/>
                  </a:lnTo>
                  <a:lnTo>
                    <a:pt x="389" y="464"/>
                  </a:lnTo>
                  <a:lnTo>
                    <a:pt x="389" y="849"/>
                  </a:lnTo>
                  <a:lnTo>
                    <a:pt x="392" y="856"/>
                  </a:lnTo>
                  <a:lnTo>
                    <a:pt x="392" y="862"/>
                  </a:lnTo>
                  <a:lnTo>
                    <a:pt x="398" y="869"/>
                  </a:lnTo>
                  <a:lnTo>
                    <a:pt x="405" y="873"/>
                  </a:lnTo>
                  <a:lnTo>
                    <a:pt x="415" y="876"/>
                  </a:lnTo>
                  <a:lnTo>
                    <a:pt x="424" y="873"/>
                  </a:lnTo>
                  <a:lnTo>
                    <a:pt x="431" y="869"/>
                  </a:lnTo>
                  <a:lnTo>
                    <a:pt x="434" y="866"/>
                  </a:lnTo>
                  <a:lnTo>
                    <a:pt x="437" y="856"/>
                  </a:lnTo>
                  <a:lnTo>
                    <a:pt x="437" y="831"/>
                  </a:lnTo>
                  <a:lnTo>
                    <a:pt x="437" y="46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286"/>
            <p:cNvSpPr>
              <a:spLocks/>
            </p:cNvSpPr>
            <p:nvPr/>
          </p:nvSpPr>
          <p:spPr bwMode="auto">
            <a:xfrm>
              <a:off x="9045" y="3708"/>
              <a:ext cx="408" cy="875"/>
            </a:xfrm>
            <a:custGeom>
              <a:avLst/>
              <a:gdLst>
                <a:gd name="T0" fmla="*/ 253 w 408"/>
                <a:gd name="T1" fmla="*/ 34 h 875"/>
                <a:gd name="T2" fmla="*/ 253 w 408"/>
                <a:gd name="T3" fmla="*/ 13 h 875"/>
                <a:gd name="T4" fmla="*/ 250 w 408"/>
                <a:gd name="T5" fmla="*/ 6 h 875"/>
                <a:gd name="T6" fmla="*/ 247 w 408"/>
                <a:gd name="T7" fmla="*/ 3 h 875"/>
                <a:gd name="T8" fmla="*/ 237 w 408"/>
                <a:gd name="T9" fmla="*/ 0 h 875"/>
                <a:gd name="T10" fmla="*/ 227 w 408"/>
                <a:gd name="T11" fmla="*/ 0 h 875"/>
                <a:gd name="T12" fmla="*/ 185 w 408"/>
                <a:gd name="T13" fmla="*/ 34 h 875"/>
                <a:gd name="T14" fmla="*/ 143 w 408"/>
                <a:gd name="T15" fmla="*/ 58 h 875"/>
                <a:gd name="T16" fmla="*/ 101 w 408"/>
                <a:gd name="T17" fmla="*/ 75 h 875"/>
                <a:gd name="T18" fmla="*/ 59 w 408"/>
                <a:gd name="T19" fmla="*/ 82 h 875"/>
                <a:gd name="T20" fmla="*/ 26 w 408"/>
                <a:gd name="T21" fmla="*/ 85 h 875"/>
                <a:gd name="T22" fmla="*/ 0 w 408"/>
                <a:gd name="T23" fmla="*/ 85 h 875"/>
                <a:gd name="T24" fmla="*/ 0 w 408"/>
                <a:gd name="T25" fmla="*/ 127 h 875"/>
                <a:gd name="T26" fmla="*/ 26 w 408"/>
                <a:gd name="T27" fmla="*/ 127 h 875"/>
                <a:gd name="T28" fmla="*/ 65 w 408"/>
                <a:gd name="T29" fmla="*/ 123 h 875"/>
                <a:gd name="T30" fmla="*/ 114 w 408"/>
                <a:gd name="T31" fmla="*/ 113 h 875"/>
                <a:gd name="T32" fmla="*/ 162 w 408"/>
                <a:gd name="T33" fmla="*/ 92 h 875"/>
                <a:gd name="T34" fmla="*/ 162 w 408"/>
                <a:gd name="T35" fmla="*/ 793 h 875"/>
                <a:gd name="T36" fmla="*/ 159 w 408"/>
                <a:gd name="T37" fmla="*/ 810 h 875"/>
                <a:gd name="T38" fmla="*/ 146 w 408"/>
                <a:gd name="T39" fmla="*/ 820 h 875"/>
                <a:gd name="T40" fmla="*/ 127 w 408"/>
                <a:gd name="T41" fmla="*/ 827 h 875"/>
                <a:gd name="T42" fmla="*/ 94 w 408"/>
                <a:gd name="T43" fmla="*/ 834 h 875"/>
                <a:gd name="T44" fmla="*/ 7 w 408"/>
                <a:gd name="T45" fmla="*/ 834 h 875"/>
                <a:gd name="T46" fmla="*/ 7 w 408"/>
                <a:gd name="T47" fmla="*/ 875 h 875"/>
                <a:gd name="T48" fmla="*/ 49 w 408"/>
                <a:gd name="T49" fmla="*/ 872 h 875"/>
                <a:gd name="T50" fmla="*/ 366 w 408"/>
                <a:gd name="T51" fmla="*/ 872 h 875"/>
                <a:gd name="T52" fmla="*/ 408 w 408"/>
                <a:gd name="T53" fmla="*/ 875 h 875"/>
                <a:gd name="T54" fmla="*/ 408 w 408"/>
                <a:gd name="T55" fmla="*/ 834 h 875"/>
                <a:gd name="T56" fmla="*/ 321 w 408"/>
                <a:gd name="T57" fmla="*/ 834 h 875"/>
                <a:gd name="T58" fmla="*/ 289 w 408"/>
                <a:gd name="T59" fmla="*/ 827 h 875"/>
                <a:gd name="T60" fmla="*/ 269 w 408"/>
                <a:gd name="T61" fmla="*/ 820 h 875"/>
                <a:gd name="T62" fmla="*/ 259 w 408"/>
                <a:gd name="T63" fmla="*/ 810 h 875"/>
                <a:gd name="T64" fmla="*/ 256 w 408"/>
                <a:gd name="T65" fmla="*/ 793 h 875"/>
                <a:gd name="T66" fmla="*/ 253 w 408"/>
                <a:gd name="T67" fmla="*/ 772 h 875"/>
                <a:gd name="T68" fmla="*/ 253 w 408"/>
                <a:gd name="T69" fmla="*/ 34 h 87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408"/>
                <a:gd name="T106" fmla="*/ 0 h 875"/>
                <a:gd name="T107" fmla="*/ 408 w 408"/>
                <a:gd name="T108" fmla="*/ 875 h 87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408" h="875">
                  <a:moveTo>
                    <a:pt x="253" y="34"/>
                  </a:moveTo>
                  <a:lnTo>
                    <a:pt x="253" y="13"/>
                  </a:lnTo>
                  <a:lnTo>
                    <a:pt x="250" y="6"/>
                  </a:lnTo>
                  <a:lnTo>
                    <a:pt x="247" y="3"/>
                  </a:lnTo>
                  <a:lnTo>
                    <a:pt x="237" y="0"/>
                  </a:lnTo>
                  <a:lnTo>
                    <a:pt x="227" y="0"/>
                  </a:lnTo>
                  <a:lnTo>
                    <a:pt x="185" y="34"/>
                  </a:lnTo>
                  <a:lnTo>
                    <a:pt x="143" y="58"/>
                  </a:lnTo>
                  <a:lnTo>
                    <a:pt x="101" y="75"/>
                  </a:lnTo>
                  <a:lnTo>
                    <a:pt x="59" y="82"/>
                  </a:lnTo>
                  <a:lnTo>
                    <a:pt x="26" y="85"/>
                  </a:lnTo>
                  <a:lnTo>
                    <a:pt x="0" y="85"/>
                  </a:lnTo>
                  <a:lnTo>
                    <a:pt x="0" y="127"/>
                  </a:lnTo>
                  <a:lnTo>
                    <a:pt x="26" y="127"/>
                  </a:lnTo>
                  <a:lnTo>
                    <a:pt x="65" y="123"/>
                  </a:lnTo>
                  <a:lnTo>
                    <a:pt x="114" y="113"/>
                  </a:lnTo>
                  <a:lnTo>
                    <a:pt x="162" y="92"/>
                  </a:lnTo>
                  <a:lnTo>
                    <a:pt x="162" y="793"/>
                  </a:lnTo>
                  <a:lnTo>
                    <a:pt x="159" y="810"/>
                  </a:lnTo>
                  <a:lnTo>
                    <a:pt x="146" y="820"/>
                  </a:lnTo>
                  <a:lnTo>
                    <a:pt x="127" y="827"/>
                  </a:lnTo>
                  <a:lnTo>
                    <a:pt x="94" y="834"/>
                  </a:lnTo>
                  <a:lnTo>
                    <a:pt x="7" y="834"/>
                  </a:lnTo>
                  <a:lnTo>
                    <a:pt x="7" y="875"/>
                  </a:lnTo>
                  <a:lnTo>
                    <a:pt x="49" y="872"/>
                  </a:lnTo>
                  <a:lnTo>
                    <a:pt x="366" y="872"/>
                  </a:lnTo>
                  <a:lnTo>
                    <a:pt x="408" y="875"/>
                  </a:lnTo>
                  <a:lnTo>
                    <a:pt x="408" y="834"/>
                  </a:lnTo>
                  <a:lnTo>
                    <a:pt x="321" y="834"/>
                  </a:lnTo>
                  <a:lnTo>
                    <a:pt x="289" y="827"/>
                  </a:lnTo>
                  <a:lnTo>
                    <a:pt x="269" y="820"/>
                  </a:lnTo>
                  <a:lnTo>
                    <a:pt x="259" y="810"/>
                  </a:lnTo>
                  <a:lnTo>
                    <a:pt x="256" y="793"/>
                  </a:lnTo>
                  <a:lnTo>
                    <a:pt x="253" y="772"/>
                  </a:lnTo>
                  <a:lnTo>
                    <a:pt x="253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87"/>
            <p:cNvSpPr>
              <a:spLocks/>
            </p:cNvSpPr>
            <p:nvPr/>
          </p:nvSpPr>
          <p:spPr bwMode="auto">
            <a:xfrm>
              <a:off x="9622" y="3598"/>
              <a:ext cx="483" cy="1315"/>
            </a:xfrm>
            <a:custGeom>
              <a:avLst/>
              <a:gdLst>
                <a:gd name="T0" fmla="*/ 476 w 483"/>
                <a:gd name="T1" fmla="*/ 51 h 1315"/>
                <a:gd name="T2" fmla="*/ 479 w 483"/>
                <a:gd name="T3" fmla="*/ 41 h 1315"/>
                <a:gd name="T4" fmla="*/ 479 w 483"/>
                <a:gd name="T5" fmla="*/ 34 h 1315"/>
                <a:gd name="T6" fmla="*/ 483 w 483"/>
                <a:gd name="T7" fmla="*/ 31 h 1315"/>
                <a:gd name="T8" fmla="*/ 483 w 483"/>
                <a:gd name="T9" fmla="*/ 27 h 1315"/>
                <a:gd name="T10" fmla="*/ 479 w 483"/>
                <a:gd name="T11" fmla="*/ 17 h 1315"/>
                <a:gd name="T12" fmla="*/ 476 w 483"/>
                <a:gd name="T13" fmla="*/ 10 h 1315"/>
                <a:gd name="T14" fmla="*/ 466 w 483"/>
                <a:gd name="T15" fmla="*/ 3 h 1315"/>
                <a:gd name="T16" fmla="*/ 457 w 483"/>
                <a:gd name="T17" fmla="*/ 0 h 1315"/>
                <a:gd name="T18" fmla="*/ 447 w 483"/>
                <a:gd name="T19" fmla="*/ 3 h 1315"/>
                <a:gd name="T20" fmla="*/ 440 w 483"/>
                <a:gd name="T21" fmla="*/ 7 h 1315"/>
                <a:gd name="T22" fmla="*/ 437 w 483"/>
                <a:gd name="T23" fmla="*/ 13 h 1315"/>
                <a:gd name="T24" fmla="*/ 6 w 483"/>
                <a:gd name="T25" fmla="*/ 1263 h 1315"/>
                <a:gd name="T26" fmla="*/ 3 w 483"/>
                <a:gd name="T27" fmla="*/ 1274 h 1315"/>
                <a:gd name="T28" fmla="*/ 0 w 483"/>
                <a:gd name="T29" fmla="*/ 1277 h 1315"/>
                <a:gd name="T30" fmla="*/ 0 w 483"/>
                <a:gd name="T31" fmla="*/ 1287 h 1315"/>
                <a:gd name="T32" fmla="*/ 3 w 483"/>
                <a:gd name="T33" fmla="*/ 1298 h 1315"/>
                <a:gd name="T34" fmla="*/ 6 w 483"/>
                <a:gd name="T35" fmla="*/ 1305 h 1315"/>
                <a:gd name="T36" fmla="*/ 16 w 483"/>
                <a:gd name="T37" fmla="*/ 1311 h 1315"/>
                <a:gd name="T38" fmla="*/ 26 w 483"/>
                <a:gd name="T39" fmla="*/ 1315 h 1315"/>
                <a:gd name="T40" fmla="*/ 39 w 483"/>
                <a:gd name="T41" fmla="*/ 1308 h 1315"/>
                <a:gd name="T42" fmla="*/ 45 w 483"/>
                <a:gd name="T43" fmla="*/ 1301 h 1315"/>
                <a:gd name="T44" fmla="*/ 49 w 483"/>
                <a:gd name="T45" fmla="*/ 1294 h 1315"/>
                <a:gd name="T46" fmla="*/ 52 w 483"/>
                <a:gd name="T47" fmla="*/ 1281 h 1315"/>
                <a:gd name="T48" fmla="*/ 476 w 483"/>
                <a:gd name="T49" fmla="*/ 51 h 131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83"/>
                <a:gd name="T76" fmla="*/ 0 h 1315"/>
                <a:gd name="T77" fmla="*/ 483 w 483"/>
                <a:gd name="T78" fmla="*/ 1315 h 131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83" h="1315">
                  <a:moveTo>
                    <a:pt x="476" y="51"/>
                  </a:moveTo>
                  <a:lnTo>
                    <a:pt x="479" y="41"/>
                  </a:lnTo>
                  <a:lnTo>
                    <a:pt x="479" y="34"/>
                  </a:lnTo>
                  <a:lnTo>
                    <a:pt x="483" y="31"/>
                  </a:lnTo>
                  <a:lnTo>
                    <a:pt x="483" y="27"/>
                  </a:lnTo>
                  <a:lnTo>
                    <a:pt x="479" y="17"/>
                  </a:lnTo>
                  <a:lnTo>
                    <a:pt x="476" y="10"/>
                  </a:lnTo>
                  <a:lnTo>
                    <a:pt x="466" y="3"/>
                  </a:lnTo>
                  <a:lnTo>
                    <a:pt x="457" y="0"/>
                  </a:lnTo>
                  <a:lnTo>
                    <a:pt x="447" y="3"/>
                  </a:lnTo>
                  <a:lnTo>
                    <a:pt x="440" y="7"/>
                  </a:lnTo>
                  <a:lnTo>
                    <a:pt x="437" y="13"/>
                  </a:lnTo>
                  <a:lnTo>
                    <a:pt x="6" y="1263"/>
                  </a:lnTo>
                  <a:lnTo>
                    <a:pt x="3" y="1274"/>
                  </a:lnTo>
                  <a:lnTo>
                    <a:pt x="0" y="1277"/>
                  </a:lnTo>
                  <a:lnTo>
                    <a:pt x="0" y="1287"/>
                  </a:lnTo>
                  <a:lnTo>
                    <a:pt x="3" y="1298"/>
                  </a:lnTo>
                  <a:lnTo>
                    <a:pt x="6" y="1305"/>
                  </a:lnTo>
                  <a:lnTo>
                    <a:pt x="16" y="1311"/>
                  </a:lnTo>
                  <a:lnTo>
                    <a:pt x="26" y="1315"/>
                  </a:lnTo>
                  <a:lnTo>
                    <a:pt x="39" y="1308"/>
                  </a:lnTo>
                  <a:lnTo>
                    <a:pt x="45" y="1301"/>
                  </a:lnTo>
                  <a:lnTo>
                    <a:pt x="49" y="1294"/>
                  </a:lnTo>
                  <a:lnTo>
                    <a:pt x="52" y="1281"/>
                  </a:lnTo>
                  <a:lnTo>
                    <a:pt x="476" y="5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88"/>
            <p:cNvSpPr>
              <a:spLocks/>
            </p:cNvSpPr>
            <p:nvPr/>
          </p:nvSpPr>
          <p:spPr bwMode="auto">
            <a:xfrm>
              <a:off x="10234" y="3708"/>
              <a:ext cx="496" cy="875"/>
            </a:xfrm>
            <a:custGeom>
              <a:avLst/>
              <a:gdLst>
                <a:gd name="T0" fmla="*/ 463 w 496"/>
                <a:gd name="T1" fmla="*/ 645 h 875"/>
                <a:gd name="T2" fmla="*/ 454 w 496"/>
                <a:gd name="T3" fmla="*/ 714 h 875"/>
                <a:gd name="T4" fmla="*/ 437 w 496"/>
                <a:gd name="T5" fmla="*/ 765 h 875"/>
                <a:gd name="T6" fmla="*/ 399 w 496"/>
                <a:gd name="T7" fmla="*/ 772 h 875"/>
                <a:gd name="T8" fmla="*/ 340 w 496"/>
                <a:gd name="T9" fmla="*/ 776 h 875"/>
                <a:gd name="T10" fmla="*/ 227 w 496"/>
                <a:gd name="T11" fmla="*/ 638 h 875"/>
                <a:gd name="T12" fmla="*/ 350 w 496"/>
                <a:gd name="T13" fmla="*/ 522 h 875"/>
                <a:gd name="T14" fmla="*/ 434 w 496"/>
                <a:gd name="T15" fmla="*/ 429 h 875"/>
                <a:gd name="T16" fmla="*/ 479 w 496"/>
                <a:gd name="T17" fmla="*/ 346 h 875"/>
                <a:gd name="T18" fmla="*/ 496 w 496"/>
                <a:gd name="T19" fmla="*/ 257 h 875"/>
                <a:gd name="T20" fmla="*/ 460 w 496"/>
                <a:gd name="T21" fmla="*/ 123 h 875"/>
                <a:gd name="T22" fmla="*/ 366 w 496"/>
                <a:gd name="T23" fmla="*/ 34 h 875"/>
                <a:gd name="T24" fmla="*/ 233 w 496"/>
                <a:gd name="T25" fmla="*/ 0 h 875"/>
                <a:gd name="T26" fmla="*/ 126 w 496"/>
                <a:gd name="T27" fmla="*/ 27 h 875"/>
                <a:gd name="T28" fmla="*/ 49 w 496"/>
                <a:gd name="T29" fmla="*/ 96 h 875"/>
                <a:gd name="T30" fmla="*/ 7 w 496"/>
                <a:gd name="T31" fmla="*/ 188 h 875"/>
                <a:gd name="T32" fmla="*/ 3 w 496"/>
                <a:gd name="T33" fmla="*/ 271 h 875"/>
                <a:gd name="T34" fmla="*/ 32 w 496"/>
                <a:gd name="T35" fmla="*/ 302 h 875"/>
                <a:gd name="T36" fmla="*/ 58 w 496"/>
                <a:gd name="T37" fmla="*/ 312 h 875"/>
                <a:gd name="T38" fmla="*/ 81 w 496"/>
                <a:gd name="T39" fmla="*/ 309 h 875"/>
                <a:gd name="T40" fmla="*/ 113 w 496"/>
                <a:gd name="T41" fmla="*/ 291 h 875"/>
                <a:gd name="T42" fmla="*/ 130 w 496"/>
                <a:gd name="T43" fmla="*/ 243 h 875"/>
                <a:gd name="T44" fmla="*/ 113 w 496"/>
                <a:gd name="T45" fmla="*/ 195 h 875"/>
                <a:gd name="T46" fmla="*/ 65 w 496"/>
                <a:gd name="T47" fmla="*/ 175 h 875"/>
                <a:gd name="T48" fmla="*/ 71 w 496"/>
                <a:gd name="T49" fmla="*/ 130 h 875"/>
                <a:gd name="T50" fmla="*/ 133 w 496"/>
                <a:gd name="T51" fmla="*/ 65 h 875"/>
                <a:gd name="T52" fmla="*/ 217 w 496"/>
                <a:gd name="T53" fmla="*/ 41 h 875"/>
                <a:gd name="T54" fmla="*/ 298 w 496"/>
                <a:gd name="T55" fmla="*/ 65 h 875"/>
                <a:gd name="T56" fmla="*/ 353 w 496"/>
                <a:gd name="T57" fmla="*/ 127 h 875"/>
                <a:gd name="T58" fmla="*/ 379 w 496"/>
                <a:gd name="T59" fmla="*/ 209 h 875"/>
                <a:gd name="T60" fmla="*/ 373 w 496"/>
                <a:gd name="T61" fmla="*/ 336 h 875"/>
                <a:gd name="T62" fmla="*/ 301 w 496"/>
                <a:gd name="T63" fmla="*/ 480 h 875"/>
                <a:gd name="T64" fmla="*/ 13 w 496"/>
                <a:gd name="T65" fmla="*/ 827 h 875"/>
                <a:gd name="T66" fmla="*/ 3 w 496"/>
                <a:gd name="T67" fmla="*/ 844 h 875"/>
                <a:gd name="T68" fmla="*/ 0 w 496"/>
                <a:gd name="T69" fmla="*/ 875 h 875"/>
                <a:gd name="T70" fmla="*/ 496 w 496"/>
                <a:gd name="T71" fmla="*/ 645 h 87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6"/>
                <a:gd name="T109" fmla="*/ 0 h 875"/>
                <a:gd name="T110" fmla="*/ 496 w 496"/>
                <a:gd name="T111" fmla="*/ 875 h 87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6" h="875">
                  <a:moveTo>
                    <a:pt x="496" y="645"/>
                  </a:moveTo>
                  <a:lnTo>
                    <a:pt x="463" y="645"/>
                  </a:lnTo>
                  <a:lnTo>
                    <a:pt x="457" y="680"/>
                  </a:lnTo>
                  <a:lnTo>
                    <a:pt x="454" y="714"/>
                  </a:lnTo>
                  <a:lnTo>
                    <a:pt x="444" y="741"/>
                  </a:lnTo>
                  <a:lnTo>
                    <a:pt x="437" y="765"/>
                  </a:lnTo>
                  <a:lnTo>
                    <a:pt x="424" y="769"/>
                  </a:lnTo>
                  <a:lnTo>
                    <a:pt x="399" y="772"/>
                  </a:lnTo>
                  <a:lnTo>
                    <a:pt x="369" y="772"/>
                  </a:lnTo>
                  <a:lnTo>
                    <a:pt x="340" y="776"/>
                  </a:lnTo>
                  <a:lnTo>
                    <a:pt x="97" y="776"/>
                  </a:lnTo>
                  <a:lnTo>
                    <a:pt x="227" y="638"/>
                  </a:lnTo>
                  <a:lnTo>
                    <a:pt x="295" y="576"/>
                  </a:lnTo>
                  <a:lnTo>
                    <a:pt x="350" y="522"/>
                  </a:lnTo>
                  <a:lnTo>
                    <a:pt x="395" y="473"/>
                  </a:lnTo>
                  <a:lnTo>
                    <a:pt x="434" y="429"/>
                  </a:lnTo>
                  <a:lnTo>
                    <a:pt x="460" y="388"/>
                  </a:lnTo>
                  <a:lnTo>
                    <a:pt x="479" y="346"/>
                  </a:lnTo>
                  <a:lnTo>
                    <a:pt x="492" y="302"/>
                  </a:lnTo>
                  <a:lnTo>
                    <a:pt x="496" y="257"/>
                  </a:lnTo>
                  <a:lnTo>
                    <a:pt x="486" y="185"/>
                  </a:lnTo>
                  <a:lnTo>
                    <a:pt x="460" y="123"/>
                  </a:lnTo>
                  <a:lnTo>
                    <a:pt x="421" y="72"/>
                  </a:lnTo>
                  <a:lnTo>
                    <a:pt x="366" y="34"/>
                  </a:lnTo>
                  <a:lnTo>
                    <a:pt x="305" y="10"/>
                  </a:lnTo>
                  <a:lnTo>
                    <a:pt x="233" y="0"/>
                  </a:lnTo>
                  <a:lnTo>
                    <a:pt x="175" y="6"/>
                  </a:lnTo>
                  <a:lnTo>
                    <a:pt x="126" y="27"/>
                  </a:lnTo>
                  <a:lnTo>
                    <a:pt x="81" y="58"/>
                  </a:lnTo>
                  <a:lnTo>
                    <a:pt x="49" y="96"/>
                  </a:lnTo>
                  <a:lnTo>
                    <a:pt x="23" y="140"/>
                  </a:lnTo>
                  <a:lnTo>
                    <a:pt x="7" y="188"/>
                  </a:lnTo>
                  <a:lnTo>
                    <a:pt x="0" y="240"/>
                  </a:lnTo>
                  <a:lnTo>
                    <a:pt x="3" y="271"/>
                  </a:lnTo>
                  <a:lnTo>
                    <a:pt x="16" y="291"/>
                  </a:lnTo>
                  <a:lnTo>
                    <a:pt x="32" y="302"/>
                  </a:lnTo>
                  <a:lnTo>
                    <a:pt x="49" y="309"/>
                  </a:lnTo>
                  <a:lnTo>
                    <a:pt x="58" y="312"/>
                  </a:lnTo>
                  <a:lnTo>
                    <a:pt x="65" y="312"/>
                  </a:lnTo>
                  <a:lnTo>
                    <a:pt x="81" y="309"/>
                  </a:lnTo>
                  <a:lnTo>
                    <a:pt x="97" y="302"/>
                  </a:lnTo>
                  <a:lnTo>
                    <a:pt x="113" y="291"/>
                  </a:lnTo>
                  <a:lnTo>
                    <a:pt x="126" y="271"/>
                  </a:lnTo>
                  <a:lnTo>
                    <a:pt x="130" y="243"/>
                  </a:lnTo>
                  <a:lnTo>
                    <a:pt x="126" y="219"/>
                  </a:lnTo>
                  <a:lnTo>
                    <a:pt x="113" y="195"/>
                  </a:lnTo>
                  <a:lnTo>
                    <a:pt x="94" y="182"/>
                  </a:lnTo>
                  <a:lnTo>
                    <a:pt x="65" y="175"/>
                  </a:lnTo>
                  <a:lnTo>
                    <a:pt x="49" y="175"/>
                  </a:lnTo>
                  <a:lnTo>
                    <a:pt x="71" y="130"/>
                  </a:lnTo>
                  <a:lnTo>
                    <a:pt x="101" y="92"/>
                  </a:lnTo>
                  <a:lnTo>
                    <a:pt x="133" y="65"/>
                  </a:lnTo>
                  <a:lnTo>
                    <a:pt x="175" y="48"/>
                  </a:lnTo>
                  <a:lnTo>
                    <a:pt x="217" y="41"/>
                  </a:lnTo>
                  <a:lnTo>
                    <a:pt x="262" y="48"/>
                  </a:lnTo>
                  <a:lnTo>
                    <a:pt x="298" y="65"/>
                  </a:lnTo>
                  <a:lnTo>
                    <a:pt x="327" y="92"/>
                  </a:lnTo>
                  <a:lnTo>
                    <a:pt x="353" y="127"/>
                  </a:lnTo>
                  <a:lnTo>
                    <a:pt x="369" y="164"/>
                  </a:lnTo>
                  <a:lnTo>
                    <a:pt x="379" y="209"/>
                  </a:lnTo>
                  <a:lnTo>
                    <a:pt x="382" y="257"/>
                  </a:lnTo>
                  <a:lnTo>
                    <a:pt x="373" y="336"/>
                  </a:lnTo>
                  <a:lnTo>
                    <a:pt x="343" y="408"/>
                  </a:lnTo>
                  <a:lnTo>
                    <a:pt x="301" y="480"/>
                  </a:lnTo>
                  <a:lnTo>
                    <a:pt x="253" y="546"/>
                  </a:lnTo>
                  <a:lnTo>
                    <a:pt x="13" y="827"/>
                  </a:lnTo>
                  <a:lnTo>
                    <a:pt x="3" y="837"/>
                  </a:lnTo>
                  <a:lnTo>
                    <a:pt x="3" y="844"/>
                  </a:lnTo>
                  <a:lnTo>
                    <a:pt x="0" y="851"/>
                  </a:lnTo>
                  <a:lnTo>
                    <a:pt x="0" y="875"/>
                  </a:lnTo>
                  <a:lnTo>
                    <a:pt x="460" y="875"/>
                  </a:lnTo>
                  <a:lnTo>
                    <a:pt x="496" y="6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289"/>
            <p:cNvSpPr>
              <a:spLocks/>
            </p:cNvSpPr>
            <p:nvPr/>
          </p:nvSpPr>
          <p:spPr bwMode="auto">
            <a:xfrm>
              <a:off x="10862" y="3598"/>
              <a:ext cx="289" cy="1315"/>
            </a:xfrm>
            <a:custGeom>
              <a:avLst/>
              <a:gdLst>
                <a:gd name="T0" fmla="*/ 289 w 289"/>
                <a:gd name="T1" fmla="*/ 656 h 1315"/>
                <a:gd name="T2" fmla="*/ 286 w 289"/>
                <a:gd name="T3" fmla="*/ 570 h 1315"/>
                <a:gd name="T4" fmla="*/ 273 w 289"/>
                <a:gd name="T5" fmla="*/ 470 h 1315"/>
                <a:gd name="T6" fmla="*/ 247 w 289"/>
                <a:gd name="T7" fmla="*/ 360 h 1315"/>
                <a:gd name="T8" fmla="*/ 205 w 289"/>
                <a:gd name="T9" fmla="*/ 247 h 1315"/>
                <a:gd name="T10" fmla="*/ 172 w 289"/>
                <a:gd name="T11" fmla="*/ 182 h 1315"/>
                <a:gd name="T12" fmla="*/ 137 w 289"/>
                <a:gd name="T13" fmla="*/ 127 h 1315"/>
                <a:gd name="T14" fmla="*/ 101 w 289"/>
                <a:gd name="T15" fmla="*/ 82 h 1315"/>
                <a:gd name="T16" fmla="*/ 72 w 289"/>
                <a:gd name="T17" fmla="*/ 48 h 1315"/>
                <a:gd name="T18" fmla="*/ 43 w 289"/>
                <a:gd name="T19" fmla="*/ 20 h 1315"/>
                <a:gd name="T20" fmla="*/ 13 w 289"/>
                <a:gd name="T21" fmla="*/ 0 h 1315"/>
                <a:gd name="T22" fmla="*/ 0 w 289"/>
                <a:gd name="T23" fmla="*/ 7 h 1315"/>
                <a:gd name="T24" fmla="*/ 0 w 289"/>
                <a:gd name="T25" fmla="*/ 17 h 1315"/>
                <a:gd name="T26" fmla="*/ 4 w 289"/>
                <a:gd name="T27" fmla="*/ 20 h 1315"/>
                <a:gd name="T28" fmla="*/ 4 w 289"/>
                <a:gd name="T29" fmla="*/ 24 h 1315"/>
                <a:gd name="T30" fmla="*/ 10 w 289"/>
                <a:gd name="T31" fmla="*/ 27 h 1315"/>
                <a:gd name="T32" fmla="*/ 17 w 289"/>
                <a:gd name="T33" fmla="*/ 34 h 1315"/>
                <a:gd name="T34" fmla="*/ 23 w 289"/>
                <a:gd name="T35" fmla="*/ 44 h 1315"/>
                <a:gd name="T36" fmla="*/ 78 w 289"/>
                <a:gd name="T37" fmla="*/ 116 h 1315"/>
                <a:gd name="T38" fmla="*/ 127 w 289"/>
                <a:gd name="T39" fmla="*/ 199 h 1315"/>
                <a:gd name="T40" fmla="*/ 166 w 289"/>
                <a:gd name="T41" fmla="*/ 295 h 1315"/>
                <a:gd name="T42" fmla="*/ 192 w 289"/>
                <a:gd name="T43" fmla="*/ 405 h 1315"/>
                <a:gd name="T44" fmla="*/ 211 w 289"/>
                <a:gd name="T45" fmla="*/ 525 h 1315"/>
                <a:gd name="T46" fmla="*/ 214 w 289"/>
                <a:gd name="T47" fmla="*/ 656 h 1315"/>
                <a:gd name="T48" fmla="*/ 211 w 289"/>
                <a:gd name="T49" fmla="*/ 752 h 1315"/>
                <a:gd name="T50" fmla="*/ 201 w 289"/>
                <a:gd name="T51" fmla="*/ 848 h 1315"/>
                <a:gd name="T52" fmla="*/ 185 w 289"/>
                <a:gd name="T53" fmla="*/ 944 h 1315"/>
                <a:gd name="T54" fmla="*/ 159 w 289"/>
                <a:gd name="T55" fmla="*/ 1033 h 1315"/>
                <a:gd name="T56" fmla="*/ 124 w 289"/>
                <a:gd name="T57" fmla="*/ 1123 h 1315"/>
                <a:gd name="T58" fmla="*/ 75 w 289"/>
                <a:gd name="T59" fmla="*/ 1202 h 1315"/>
                <a:gd name="T60" fmla="*/ 17 w 289"/>
                <a:gd name="T61" fmla="*/ 1277 h 1315"/>
                <a:gd name="T62" fmla="*/ 4 w 289"/>
                <a:gd name="T63" fmla="*/ 1291 h 1315"/>
                <a:gd name="T64" fmla="*/ 4 w 289"/>
                <a:gd name="T65" fmla="*/ 1294 h 1315"/>
                <a:gd name="T66" fmla="*/ 0 w 289"/>
                <a:gd name="T67" fmla="*/ 1298 h 1315"/>
                <a:gd name="T68" fmla="*/ 0 w 289"/>
                <a:gd name="T69" fmla="*/ 1308 h 1315"/>
                <a:gd name="T70" fmla="*/ 13 w 289"/>
                <a:gd name="T71" fmla="*/ 1315 h 1315"/>
                <a:gd name="T72" fmla="*/ 23 w 289"/>
                <a:gd name="T73" fmla="*/ 1308 h 1315"/>
                <a:gd name="T74" fmla="*/ 46 w 289"/>
                <a:gd name="T75" fmla="*/ 1291 h 1315"/>
                <a:gd name="T76" fmla="*/ 72 w 289"/>
                <a:gd name="T77" fmla="*/ 1267 h 1315"/>
                <a:gd name="T78" fmla="*/ 104 w 289"/>
                <a:gd name="T79" fmla="*/ 1229 h 1315"/>
                <a:gd name="T80" fmla="*/ 140 w 289"/>
                <a:gd name="T81" fmla="*/ 1181 h 1315"/>
                <a:gd name="T82" fmla="*/ 175 w 289"/>
                <a:gd name="T83" fmla="*/ 1123 h 1315"/>
                <a:gd name="T84" fmla="*/ 211 w 289"/>
                <a:gd name="T85" fmla="*/ 1057 h 1315"/>
                <a:gd name="T86" fmla="*/ 250 w 289"/>
                <a:gd name="T87" fmla="*/ 951 h 1315"/>
                <a:gd name="T88" fmla="*/ 273 w 289"/>
                <a:gd name="T89" fmla="*/ 844 h 1315"/>
                <a:gd name="T90" fmla="*/ 286 w 289"/>
                <a:gd name="T91" fmla="*/ 745 h 1315"/>
                <a:gd name="T92" fmla="*/ 289 w 289"/>
                <a:gd name="T93" fmla="*/ 656 h 131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89"/>
                <a:gd name="T142" fmla="*/ 0 h 1315"/>
                <a:gd name="T143" fmla="*/ 289 w 289"/>
                <a:gd name="T144" fmla="*/ 1315 h 131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89" h="1315">
                  <a:moveTo>
                    <a:pt x="289" y="656"/>
                  </a:moveTo>
                  <a:lnTo>
                    <a:pt x="286" y="570"/>
                  </a:lnTo>
                  <a:lnTo>
                    <a:pt x="273" y="470"/>
                  </a:lnTo>
                  <a:lnTo>
                    <a:pt x="247" y="360"/>
                  </a:lnTo>
                  <a:lnTo>
                    <a:pt x="205" y="247"/>
                  </a:lnTo>
                  <a:lnTo>
                    <a:pt x="172" y="182"/>
                  </a:lnTo>
                  <a:lnTo>
                    <a:pt x="137" y="127"/>
                  </a:lnTo>
                  <a:lnTo>
                    <a:pt x="101" y="82"/>
                  </a:lnTo>
                  <a:lnTo>
                    <a:pt x="72" y="48"/>
                  </a:lnTo>
                  <a:lnTo>
                    <a:pt x="43" y="20"/>
                  </a:lnTo>
                  <a:lnTo>
                    <a:pt x="13" y="0"/>
                  </a:lnTo>
                  <a:lnTo>
                    <a:pt x="0" y="7"/>
                  </a:lnTo>
                  <a:lnTo>
                    <a:pt x="0" y="17"/>
                  </a:lnTo>
                  <a:lnTo>
                    <a:pt x="4" y="20"/>
                  </a:lnTo>
                  <a:lnTo>
                    <a:pt x="4" y="24"/>
                  </a:lnTo>
                  <a:lnTo>
                    <a:pt x="10" y="27"/>
                  </a:lnTo>
                  <a:lnTo>
                    <a:pt x="17" y="34"/>
                  </a:lnTo>
                  <a:lnTo>
                    <a:pt x="23" y="44"/>
                  </a:lnTo>
                  <a:lnTo>
                    <a:pt x="78" y="116"/>
                  </a:lnTo>
                  <a:lnTo>
                    <a:pt x="127" y="199"/>
                  </a:lnTo>
                  <a:lnTo>
                    <a:pt x="166" y="295"/>
                  </a:lnTo>
                  <a:lnTo>
                    <a:pt x="192" y="405"/>
                  </a:lnTo>
                  <a:lnTo>
                    <a:pt x="211" y="525"/>
                  </a:lnTo>
                  <a:lnTo>
                    <a:pt x="214" y="656"/>
                  </a:lnTo>
                  <a:lnTo>
                    <a:pt x="211" y="752"/>
                  </a:lnTo>
                  <a:lnTo>
                    <a:pt x="201" y="848"/>
                  </a:lnTo>
                  <a:lnTo>
                    <a:pt x="185" y="944"/>
                  </a:lnTo>
                  <a:lnTo>
                    <a:pt x="159" y="1033"/>
                  </a:lnTo>
                  <a:lnTo>
                    <a:pt x="124" y="1123"/>
                  </a:lnTo>
                  <a:lnTo>
                    <a:pt x="75" y="1202"/>
                  </a:lnTo>
                  <a:lnTo>
                    <a:pt x="17" y="1277"/>
                  </a:lnTo>
                  <a:lnTo>
                    <a:pt x="4" y="1291"/>
                  </a:lnTo>
                  <a:lnTo>
                    <a:pt x="4" y="1294"/>
                  </a:lnTo>
                  <a:lnTo>
                    <a:pt x="0" y="1298"/>
                  </a:lnTo>
                  <a:lnTo>
                    <a:pt x="0" y="1308"/>
                  </a:lnTo>
                  <a:lnTo>
                    <a:pt x="13" y="1315"/>
                  </a:lnTo>
                  <a:lnTo>
                    <a:pt x="23" y="1308"/>
                  </a:lnTo>
                  <a:lnTo>
                    <a:pt x="46" y="1291"/>
                  </a:lnTo>
                  <a:lnTo>
                    <a:pt x="72" y="1267"/>
                  </a:lnTo>
                  <a:lnTo>
                    <a:pt x="104" y="1229"/>
                  </a:lnTo>
                  <a:lnTo>
                    <a:pt x="140" y="1181"/>
                  </a:lnTo>
                  <a:lnTo>
                    <a:pt x="175" y="1123"/>
                  </a:lnTo>
                  <a:lnTo>
                    <a:pt x="211" y="1057"/>
                  </a:lnTo>
                  <a:lnTo>
                    <a:pt x="250" y="951"/>
                  </a:lnTo>
                  <a:lnTo>
                    <a:pt x="273" y="844"/>
                  </a:lnTo>
                  <a:lnTo>
                    <a:pt x="286" y="745"/>
                  </a:lnTo>
                  <a:lnTo>
                    <a:pt x="289" y="6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3" grpId="0" animBg="1"/>
      <p:bldP spid="84" grpId="0" animBg="1"/>
      <p:bldP spid="85" grpId="0"/>
      <p:bldP spid="86" grpId="0"/>
      <p:bldP spid="87" grpId="0" animBg="1"/>
      <p:bldP spid="91" grpId="0"/>
      <p:bldP spid="9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/>
          <p:cNvSpPr/>
          <p:nvPr/>
        </p:nvSpPr>
        <p:spPr>
          <a:xfrm>
            <a:off x="4394791" y="1183754"/>
            <a:ext cx="4536555" cy="5092996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127596" y="1180209"/>
            <a:ext cx="4104165" cy="5092996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832" y="-265817"/>
            <a:ext cx="8229600" cy="1143000"/>
          </a:xfrm>
        </p:spPr>
        <p:txBody>
          <a:bodyPr/>
          <a:lstStyle/>
          <a:p>
            <a:r>
              <a:rPr lang="de-CH" dirty="0" smtClean="0"/>
              <a:t>Multi-</a:t>
            </a:r>
            <a:r>
              <a:rPr lang="de-CH" dirty="0" err="1" smtClean="0"/>
              <a:t>level</a:t>
            </a:r>
            <a:r>
              <a:rPr lang="de-CH" dirty="0" smtClean="0"/>
              <a:t> </a:t>
            </a:r>
            <a:r>
              <a:rPr lang="de-CH" dirty="0" err="1" smtClean="0"/>
              <a:t>atoms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340795" y="2433847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2008578" y="2234490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66617" y="2680246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83419" y="2038092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40880" y="3522933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008578" y="3345005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619334" y="3620438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619334" y="3488327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19334" y="3894184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19334" y="3762073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619523" y="4873724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619523" y="4741613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619523" y="5147470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19523" y="5015359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619334" y="4165549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19334" y="4033438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340787" y="5749725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010387" y="5461693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568082" y="5474746"/>
            <a:ext cx="545592" cy="251460"/>
          </a:xfrm>
          <a:prstGeom prst="rect">
            <a:avLst/>
          </a:prstGeom>
        </p:spPr>
      </p:pic>
      <p:pic>
        <p:nvPicPr>
          <p:cNvPr id="23" name="Picture 2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51122" y="3272997"/>
            <a:ext cx="551688" cy="251460"/>
          </a:xfrm>
          <a:prstGeom prst="rect">
            <a:avLst/>
          </a:prstGeom>
        </p:spPr>
      </p:pic>
      <p:pic>
        <p:nvPicPr>
          <p:cNvPr id="24" name="Picture 2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3045054" y="2335471"/>
            <a:ext cx="551688" cy="251460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2940897" y="3648440"/>
            <a:ext cx="588264" cy="251460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2972795" y="4792356"/>
            <a:ext cx="588264" cy="251460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111319" y="5533701"/>
            <a:ext cx="241364" cy="178689"/>
          </a:xfrm>
          <a:prstGeom prst="rect">
            <a:avLst/>
          </a:prstGeom>
        </p:spPr>
      </p:pic>
      <p:pic>
        <p:nvPicPr>
          <p:cNvPr id="28" name="Picture 27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1370987" y="5830359"/>
            <a:ext cx="378714" cy="178689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1387227" y="3272997"/>
            <a:ext cx="378714" cy="178689"/>
          </a:xfrm>
          <a:prstGeom prst="rect">
            <a:avLst/>
          </a:prstGeom>
        </p:spPr>
      </p:pic>
      <p:pic>
        <p:nvPicPr>
          <p:cNvPr id="30" name="Picture 29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107307" y="3094308"/>
            <a:ext cx="241364" cy="178689"/>
          </a:xfrm>
          <a:prstGeom prst="rect">
            <a:avLst/>
          </a:prstGeom>
        </p:spPr>
      </p:pic>
      <p:pic>
        <p:nvPicPr>
          <p:cNvPr id="31" name="Picture 30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1329179" y="2162393"/>
            <a:ext cx="378714" cy="178689"/>
          </a:xfrm>
          <a:prstGeom prst="rect">
            <a:avLst/>
          </a:prstGeom>
        </p:spPr>
      </p:pic>
      <p:pic>
        <p:nvPicPr>
          <p:cNvPr id="32" name="Picture 31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205749" y="2411165"/>
            <a:ext cx="893445" cy="178689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107306" y="1967309"/>
            <a:ext cx="241364" cy="178689"/>
          </a:xfrm>
          <a:prstGeom prst="rect">
            <a:avLst/>
          </a:prstGeom>
        </p:spPr>
      </p:pic>
      <p:pic>
        <p:nvPicPr>
          <p:cNvPr id="34" name="Picture 33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2755378" y="1779206"/>
            <a:ext cx="249365" cy="17868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63931" y="1258941"/>
            <a:ext cx="27980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40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Ca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- fine structure</a:t>
            </a:r>
            <a:endParaRPr lang="de-CH" sz="2400" dirty="0"/>
          </a:p>
        </p:txBody>
      </p:sp>
      <p:cxnSp>
        <p:nvCxnSpPr>
          <p:cNvPr id="48" name="Straight Connector 47"/>
          <p:cNvCxnSpPr/>
          <p:nvPr/>
        </p:nvCxnSpPr>
        <p:spPr>
          <a:xfrm>
            <a:off x="3619350" y="3892587"/>
            <a:ext cx="4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1340803" y="5751551"/>
            <a:ext cx="4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362228" y="5212427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6642100" y="5068411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932653" y="4958717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210438" y="2957439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2" name="Picture 61" descr="addin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4760419" y="5287800"/>
            <a:ext cx="441960" cy="251460"/>
          </a:xfrm>
          <a:prstGeom prst="rect">
            <a:avLst/>
          </a:prstGeom>
        </p:spPr>
      </p:pic>
      <p:pic>
        <p:nvPicPr>
          <p:cNvPr id="66" name="Picture 65" descr="addin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4779496" y="2867760"/>
            <a:ext cx="448056" cy="251460"/>
          </a:xfrm>
          <a:prstGeom prst="rect">
            <a:avLst/>
          </a:prstGeom>
        </p:spPr>
      </p:pic>
      <p:pic>
        <p:nvPicPr>
          <p:cNvPr id="67" name="Picture 66" descr="addin_tmp.pn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4811393" y="2098017"/>
            <a:ext cx="448056" cy="251460"/>
          </a:xfrm>
          <a:prstGeom prst="rect">
            <a:avLst/>
          </a:prstGeom>
        </p:spPr>
      </p:pic>
      <p:sp>
        <p:nvSpPr>
          <p:cNvPr id="88" name="Rectangle 87"/>
          <p:cNvSpPr/>
          <p:nvPr/>
        </p:nvSpPr>
        <p:spPr>
          <a:xfrm>
            <a:off x="5099547" y="1280206"/>
            <a:ext cx="34823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9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Be</a:t>
            </a:r>
            <a:r>
              <a:rPr lang="en-US" sz="2400" baseline="30000" dirty="0" smtClean="0">
                <a:latin typeface="Calibri" pitchFamily="34" charset="0"/>
                <a:cs typeface="Calibri" pitchFamily="34" charset="0"/>
              </a:rPr>
              <a:t>+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 - hyperfine structure</a:t>
            </a:r>
            <a:endParaRPr lang="de-CH" sz="2400" dirty="0"/>
          </a:p>
        </p:txBody>
      </p:sp>
      <p:cxnSp>
        <p:nvCxnSpPr>
          <p:cNvPr id="89" name="Straight Connector 88"/>
          <p:cNvCxnSpPr/>
          <p:nvPr/>
        </p:nvCxnSpPr>
        <p:spPr>
          <a:xfrm>
            <a:off x="7362276" y="5212427"/>
            <a:ext cx="432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Group 101"/>
          <p:cNvGrpSpPr/>
          <p:nvPr/>
        </p:nvGrpSpPr>
        <p:grpSpPr>
          <a:xfrm>
            <a:off x="5201940" y="5501404"/>
            <a:ext cx="3312272" cy="410297"/>
            <a:chOff x="5201940" y="5256856"/>
            <a:chExt cx="3312272" cy="576064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8082212" y="5256856"/>
              <a:ext cx="43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362132" y="5400872"/>
              <a:ext cx="43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642052" y="5544888"/>
              <a:ext cx="43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06519" y="5688904"/>
              <a:ext cx="43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5201940" y="5832920"/>
              <a:ext cx="4320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6642100" y="5544888"/>
              <a:ext cx="4320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3" name="Straight Connector 92"/>
          <p:cNvCxnSpPr/>
          <p:nvPr/>
        </p:nvCxnSpPr>
        <p:spPr>
          <a:xfrm>
            <a:off x="6671719" y="2897188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>
            <a:off x="6111738" y="2836937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5626186" y="3276415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>
            <a:off x="6129461" y="3226797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675263" y="3187811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>
          <a:xfrm>
            <a:off x="7231702" y="3148825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7756241" y="3099206"/>
            <a:ext cx="43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294800" y="2052083"/>
            <a:ext cx="22011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 smtClean="0"/>
              <a:t>(16 Hyperfine </a:t>
            </a:r>
            <a:r>
              <a:rPr lang="de-CH" sz="1600" dirty="0" err="1" smtClean="0"/>
              <a:t>states</a:t>
            </a:r>
            <a:r>
              <a:rPr lang="de-CH" sz="1600" dirty="0" smtClean="0"/>
              <a:t>)</a:t>
            </a:r>
            <a:endParaRPr lang="en-GB" sz="1600" dirty="0" smtClean="0"/>
          </a:p>
        </p:txBody>
      </p:sp>
      <p:pic>
        <p:nvPicPr>
          <p:cNvPr id="104" name="Picture 103" descr="addin_tmp.pn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3254591" y="782083"/>
            <a:ext cx="2497623" cy="291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1" grpId="0" animBg="1"/>
      <p:bldP spid="43" grpId="0"/>
      <p:bldP spid="88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Box 181"/>
          <p:cNvSpPr txBox="1"/>
          <p:nvPr>
            <p:custDataLst>
              <p:tags r:id="rId1"/>
            </p:custDataLst>
          </p:nvPr>
        </p:nvSpPr>
        <p:spPr>
          <a:xfrm>
            <a:off x="3184416" y="1116035"/>
            <a:ext cx="3043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/>
            <a:r>
              <a:rPr lang="en-GB" sz="3600" dirty="0" smtClean="0"/>
              <a:t>                           </a:t>
            </a:r>
            <a:endParaRPr lang="en-GB" sz="3600" dirty="0"/>
          </a:p>
        </p:txBody>
      </p:sp>
      <p:cxnSp>
        <p:nvCxnSpPr>
          <p:cNvPr id="190" name="Straight Connector 189"/>
          <p:cNvCxnSpPr/>
          <p:nvPr/>
        </p:nvCxnSpPr>
        <p:spPr>
          <a:xfrm>
            <a:off x="2132855" y="4653051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/>
          <p:cNvCxnSpPr/>
          <p:nvPr/>
        </p:nvCxnSpPr>
        <p:spPr>
          <a:xfrm>
            <a:off x="3504455" y="5271646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/>
          <p:cNvCxnSpPr/>
          <p:nvPr/>
        </p:nvCxnSpPr>
        <p:spPr>
          <a:xfrm>
            <a:off x="5659389" y="3027136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>
            <p:custDataLst>
              <p:tags r:id="rId2"/>
            </p:custDataLst>
          </p:nvPr>
        </p:nvSpPr>
        <p:spPr>
          <a:xfrm>
            <a:off x="2836491" y="406005"/>
            <a:ext cx="352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/>
            <a:r>
              <a:rPr lang="de-CH" sz="2800" dirty="0" smtClean="0"/>
              <a:t>                                         </a:t>
            </a:r>
            <a:endParaRPr lang="en-GB" sz="2800" dirty="0"/>
          </a:p>
        </p:txBody>
      </p:sp>
      <p:cxnSp>
        <p:nvCxnSpPr>
          <p:cNvPr id="200" name="Straight Arrow Connector 199"/>
          <p:cNvCxnSpPr/>
          <p:nvPr/>
        </p:nvCxnSpPr>
        <p:spPr>
          <a:xfrm rot="5400000">
            <a:off x="4260003" y="3168236"/>
            <a:ext cx="2162293" cy="1942304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2955867" y="4699540"/>
            <a:ext cx="628968" cy="551634"/>
          </a:xfrm>
          <a:prstGeom prst="straightConnector1">
            <a:avLst/>
          </a:prstGeom>
          <a:ln w="4445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190796" y="335516"/>
            <a:ext cx="2497623" cy="291806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923213" y="742310"/>
            <a:ext cx="2261235" cy="57721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150766" y="762672"/>
            <a:ext cx="4489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Requirement</a:t>
            </a:r>
            <a:r>
              <a:rPr lang="de-CH" dirty="0" smtClean="0"/>
              <a:t>: </a:t>
            </a:r>
            <a:r>
              <a:rPr lang="de-CH" dirty="0" err="1" smtClean="0"/>
              <a:t>long</a:t>
            </a:r>
            <a:r>
              <a:rPr lang="de-CH" dirty="0" smtClean="0"/>
              <a:t> </a:t>
            </a:r>
            <a:r>
              <a:rPr lang="de-CH" dirty="0" err="1" smtClean="0"/>
              <a:t>decay</a:t>
            </a:r>
            <a:r>
              <a:rPr lang="de-CH" dirty="0" smtClean="0"/>
              <a:t> time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upper</a:t>
            </a:r>
            <a:r>
              <a:rPr lang="de-CH" dirty="0" smtClean="0"/>
              <a:t> </a:t>
            </a:r>
            <a:r>
              <a:rPr lang="de-CH" dirty="0" err="1" smtClean="0"/>
              <a:t>level</a:t>
            </a:r>
            <a:r>
              <a:rPr lang="de-CH" dirty="0" smtClean="0"/>
              <a:t>.</a:t>
            </a:r>
            <a:endParaRPr lang="en-GB" dirty="0"/>
          </a:p>
        </p:txBody>
      </p:sp>
      <p:pic>
        <p:nvPicPr>
          <p:cNvPr id="43" name="Picture 42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64243" y="4534140"/>
            <a:ext cx="1508760" cy="22479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3504455" y="1822476"/>
            <a:ext cx="1008112" cy="0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>
            <a:off x="2607005" y="3517313"/>
            <a:ext cx="3378103" cy="974"/>
          </a:xfrm>
          <a:prstGeom prst="straightConnector1">
            <a:avLst/>
          </a:prstGeom>
          <a:ln>
            <a:solidFill>
              <a:srgbClr val="3535F5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2840120" y="3083391"/>
            <a:ext cx="1271525" cy="213390"/>
          </a:xfrm>
          <a:prstGeom prst="rect">
            <a:avLst/>
          </a:prstGeom>
        </p:spPr>
      </p:pic>
      <p:pic>
        <p:nvPicPr>
          <p:cNvPr id="41" name="Picture 40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5449672" y="4147997"/>
            <a:ext cx="1287223" cy="216025"/>
          </a:xfrm>
          <a:prstGeom prst="rect">
            <a:avLst/>
          </a:prstGeom>
        </p:spPr>
      </p:pic>
      <p:pic>
        <p:nvPicPr>
          <p:cNvPr id="27" name="Picture 26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1010160" y="4921239"/>
            <a:ext cx="2100787" cy="216336"/>
          </a:xfrm>
          <a:prstGeom prst="rect">
            <a:avLst/>
          </a:prstGeom>
        </p:spPr>
      </p:pic>
      <p:pic>
        <p:nvPicPr>
          <p:cNvPr id="44" name="Picture 43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6804257" y="3273267"/>
            <a:ext cx="1584176" cy="233788"/>
          </a:xfrm>
          <a:prstGeom prst="rect">
            <a:avLst/>
          </a:prstGeom>
        </p:spPr>
      </p:pic>
      <p:pic>
        <p:nvPicPr>
          <p:cNvPr id="29" name="Picture 28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2833753" y="1634353"/>
            <a:ext cx="554776" cy="311354"/>
          </a:xfrm>
          <a:prstGeom prst="rect">
            <a:avLst/>
          </a:prstGeom>
        </p:spPr>
      </p:pic>
      <p:pic>
        <p:nvPicPr>
          <p:cNvPr id="35" name="Picture 34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4602731" y="1710609"/>
            <a:ext cx="828675" cy="175260"/>
          </a:xfrm>
          <a:prstGeom prst="rect">
            <a:avLst/>
          </a:prstGeom>
        </p:spPr>
      </p:pic>
      <p:pic>
        <p:nvPicPr>
          <p:cNvPr id="37" name="Picture 36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7041129" y="2947531"/>
            <a:ext cx="883920" cy="171450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4961019" y="2860107"/>
            <a:ext cx="641506" cy="274219"/>
          </a:xfrm>
          <a:prstGeom prst="rect">
            <a:avLst/>
          </a:prstGeom>
        </p:spPr>
      </p:pic>
      <p:pic>
        <p:nvPicPr>
          <p:cNvPr id="49" name="Picture 48" descr="addin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4708627" y="5199801"/>
            <a:ext cx="525500" cy="2971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06"/>
          <p:cNvGrpSpPr/>
          <p:nvPr/>
        </p:nvGrpSpPr>
        <p:grpSpPr>
          <a:xfrm>
            <a:off x="4827033" y="3555333"/>
            <a:ext cx="3420836" cy="1673903"/>
            <a:chOff x="1053193" y="4759553"/>
            <a:chExt cx="3420836" cy="1918504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 flipH="1" flipV="1">
              <a:off x="604159" y="5592536"/>
              <a:ext cx="1616528" cy="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409700" y="6398079"/>
              <a:ext cx="3064329" cy="272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1" name="Group 9"/>
            <p:cNvGrpSpPr>
              <a:grpSpLocks noChangeAspect="1"/>
            </p:cNvGrpSpPr>
            <p:nvPr>
              <p:custDataLst>
                <p:tags r:id="rId8"/>
              </p:custDataLst>
            </p:nvPr>
          </p:nvGrpSpPr>
          <p:grpSpPr bwMode="auto">
            <a:xfrm>
              <a:off x="1053193" y="4759553"/>
              <a:ext cx="304197" cy="247237"/>
              <a:chOff x="648" y="3065"/>
              <a:chExt cx="1474" cy="1198"/>
            </a:xfrm>
          </p:grpSpPr>
          <p:sp>
            <p:nvSpPr>
              <p:cNvPr id="46" name="AutoShape 8"/>
              <p:cNvSpPr>
                <a:spLocks noChangeAspect="1" noChangeArrowheads="1" noTextEdit="1"/>
              </p:cNvSpPr>
              <p:nvPr/>
            </p:nvSpPr>
            <p:spPr bwMode="auto">
              <a:xfrm>
                <a:off x="648" y="3065"/>
                <a:ext cx="1474" cy="11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1"/>
              <p:cNvSpPr>
                <a:spLocks noEditPoints="1"/>
              </p:cNvSpPr>
              <p:nvPr/>
            </p:nvSpPr>
            <p:spPr bwMode="auto">
              <a:xfrm>
                <a:off x="801" y="3194"/>
                <a:ext cx="956" cy="908"/>
              </a:xfrm>
              <a:custGeom>
                <a:avLst/>
                <a:gdLst/>
                <a:ahLst/>
                <a:cxnLst>
                  <a:cxn ang="0">
                    <a:pos x="149" y="832"/>
                  </a:cxn>
                  <a:cxn ang="0">
                    <a:pos x="131" y="855"/>
                  </a:cxn>
                  <a:cxn ang="0">
                    <a:pos x="91" y="865"/>
                  </a:cxn>
                  <a:cxn ang="0">
                    <a:pos x="22" y="867"/>
                  </a:cxn>
                  <a:cxn ang="0">
                    <a:pos x="4" y="875"/>
                  </a:cxn>
                  <a:cxn ang="0">
                    <a:pos x="0" y="899"/>
                  </a:cxn>
                  <a:cxn ang="0">
                    <a:pos x="18" y="908"/>
                  </a:cxn>
                  <a:cxn ang="0">
                    <a:pos x="579" y="903"/>
                  </a:cxn>
                  <a:cxn ang="0">
                    <a:pos x="695" y="867"/>
                  </a:cxn>
                  <a:cxn ang="0">
                    <a:pos x="788" y="804"/>
                  </a:cxn>
                  <a:cxn ang="0">
                    <a:pos x="852" y="726"/>
                  </a:cxn>
                  <a:cxn ang="0">
                    <a:pos x="882" y="641"/>
                  </a:cxn>
                  <a:cxn ang="0">
                    <a:pos x="873" y="562"/>
                  </a:cxn>
                  <a:cxn ang="0">
                    <a:pos x="828" y="496"/>
                  </a:cxn>
                  <a:cxn ang="0">
                    <a:pos x="752" y="451"/>
                  </a:cxn>
                  <a:cxn ang="0">
                    <a:pos x="701" y="428"/>
                  </a:cxn>
                  <a:cxn ang="0">
                    <a:pos x="795" y="393"/>
                  </a:cxn>
                  <a:cxn ang="0">
                    <a:pos x="877" y="338"/>
                  </a:cxn>
                  <a:cxn ang="0">
                    <a:pos x="934" y="267"/>
                  </a:cxn>
                  <a:cxn ang="0">
                    <a:pos x="956" y="183"/>
                  </a:cxn>
                  <a:cxn ang="0">
                    <a:pos x="941" y="117"/>
                  </a:cxn>
                  <a:cxn ang="0">
                    <a:pos x="899" y="61"/>
                  </a:cxn>
                  <a:cxn ang="0">
                    <a:pos x="829" y="20"/>
                  </a:cxn>
                  <a:cxn ang="0">
                    <a:pos x="734" y="1"/>
                  </a:cxn>
                  <a:cxn ang="0">
                    <a:pos x="230" y="2"/>
                  </a:cxn>
                  <a:cxn ang="0">
                    <a:pos x="218" y="18"/>
                  </a:cxn>
                  <a:cxn ang="0">
                    <a:pos x="225" y="38"/>
                  </a:cxn>
                  <a:cxn ang="0">
                    <a:pos x="269" y="41"/>
                  </a:cxn>
                  <a:cxn ang="0">
                    <a:pos x="316" y="45"/>
                  </a:cxn>
                  <a:cxn ang="0">
                    <a:pos x="339" y="54"/>
                  </a:cxn>
                  <a:cxn ang="0">
                    <a:pos x="342" y="71"/>
                  </a:cxn>
                  <a:cxn ang="0">
                    <a:pos x="157" y="804"/>
                  </a:cxn>
                  <a:cxn ang="0">
                    <a:pos x="450" y="68"/>
                  </a:cxn>
                  <a:cxn ang="0">
                    <a:pos x="468" y="45"/>
                  </a:cxn>
                  <a:cxn ang="0">
                    <a:pos x="515" y="41"/>
                  </a:cxn>
                  <a:cxn ang="0">
                    <a:pos x="742" y="47"/>
                  </a:cxn>
                  <a:cxn ang="0">
                    <a:pos x="792" y="74"/>
                  </a:cxn>
                  <a:cxn ang="0">
                    <a:pos x="821" y="113"/>
                  </a:cxn>
                  <a:cxn ang="0">
                    <a:pos x="833" y="156"/>
                  </a:cxn>
                  <a:cxn ang="0">
                    <a:pos x="830" y="217"/>
                  </a:cxn>
                  <a:cxn ang="0">
                    <a:pos x="798" y="293"/>
                  </a:cxn>
                  <a:cxn ang="0">
                    <a:pos x="739" y="358"/>
                  </a:cxn>
                  <a:cxn ang="0">
                    <a:pos x="656" y="404"/>
                  </a:cxn>
                  <a:cxn ang="0">
                    <a:pos x="555" y="421"/>
                  </a:cxn>
                  <a:cxn ang="0">
                    <a:pos x="277" y="866"/>
                  </a:cxn>
                  <a:cxn ang="0">
                    <a:pos x="258" y="863"/>
                  </a:cxn>
                  <a:cxn ang="0">
                    <a:pos x="252" y="850"/>
                  </a:cxn>
                  <a:cxn ang="0">
                    <a:pos x="255" y="837"/>
                  </a:cxn>
                  <a:cxn ang="0">
                    <a:pos x="605" y="451"/>
                  </a:cxn>
                  <a:cxn ang="0">
                    <a:pos x="673" y="462"/>
                  </a:cxn>
                  <a:cxn ang="0">
                    <a:pos x="718" y="492"/>
                  </a:cxn>
                  <a:cxn ang="0">
                    <a:pos x="744" y="533"/>
                  </a:cxn>
                  <a:cxn ang="0">
                    <a:pos x="757" y="576"/>
                  </a:cxn>
                  <a:cxn ang="0">
                    <a:pos x="757" y="629"/>
                  </a:cxn>
                  <a:cxn ang="0">
                    <a:pos x="730" y="718"/>
                  </a:cxn>
                  <a:cxn ang="0">
                    <a:pos x="670" y="794"/>
                  </a:cxn>
                  <a:cxn ang="0">
                    <a:pos x="586" y="847"/>
                  </a:cxn>
                  <a:cxn ang="0">
                    <a:pos x="481" y="867"/>
                  </a:cxn>
                </a:cxnLst>
                <a:rect l="0" t="0" r="r" b="b"/>
                <a:pathLst>
                  <a:path w="956" h="908">
                    <a:moveTo>
                      <a:pt x="157" y="804"/>
                    </a:moveTo>
                    <a:lnTo>
                      <a:pt x="155" y="815"/>
                    </a:lnTo>
                    <a:lnTo>
                      <a:pt x="152" y="824"/>
                    </a:lnTo>
                    <a:lnTo>
                      <a:pt x="149" y="832"/>
                    </a:lnTo>
                    <a:lnTo>
                      <a:pt x="146" y="840"/>
                    </a:lnTo>
                    <a:lnTo>
                      <a:pt x="142" y="845"/>
                    </a:lnTo>
                    <a:lnTo>
                      <a:pt x="137" y="851"/>
                    </a:lnTo>
                    <a:lnTo>
                      <a:pt x="131" y="855"/>
                    </a:lnTo>
                    <a:lnTo>
                      <a:pt x="124" y="859"/>
                    </a:lnTo>
                    <a:lnTo>
                      <a:pt x="115" y="861"/>
                    </a:lnTo>
                    <a:lnTo>
                      <a:pt x="104" y="864"/>
                    </a:lnTo>
                    <a:lnTo>
                      <a:pt x="91" y="865"/>
                    </a:lnTo>
                    <a:lnTo>
                      <a:pt x="75" y="866"/>
                    </a:lnTo>
                    <a:lnTo>
                      <a:pt x="57" y="867"/>
                    </a:lnTo>
                    <a:lnTo>
                      <a:pt x="28" y="867"/>
                    </a:lnTo>
                    <a:lnTo>
                      <a:pt x="22" y="867"/>
                    </a:lnTo>
                    <a:lnTo>
                      <a:pt x="16" y="868"/>
                    </a:lnTo>
                    <a:lnTo>
                      <a:pt x="11" y="869"/>
                    </a:lnTo>
                    <a:lnTo>
                      <a:pt x="7" y="872"/>
                    </a:lnTo>
                    <a:lnTo>
                      <a:pt x="4" y="875"/>
                    </a:lnTo>
                    <a:lnTo>
                      <a:pt x="2" y="879"/>
                    </a:lnTo>
                    <a:lnTo>
                      <a:pt x="0" y="885"/>
                    </a:lnTo>
                    <a:lnTo>
                      <a:pt x="0" y="893"/>
                    </a:lnTo>
                    <a:lnTo>
                      <a:pt x="0" y="899"/>
                    </a:lnTo>
                    <a:lnTo>
                      <a:pt x="2" y="903"/>
                    </a:lnTo>
                    <a:lnTo>
                      <a:pt x="6" y="905"/>
                    </a:lnTo>
                    <a:lnTo>
                      <a:pt x="11" y="907"/>
                    </a:lnTo>
                    <a:lnTo>
                      <a:pt x="18" y="908"/>
                    </a:lnTo>
                    <a:lnTo>
                      <a:pt x="26" y="908"/>
                    </a:lnTo>
                    <a:lnTo>
                      <a:pt x="514" y="908"/>
                    </a:lnTo>
                    <a:lnTo>
                      <a:pt x="547" y="907"/>
                    </a:lnTo>
                    <a:lnTo>
                      <a:pt x="579" y="903"/>
                    </a:lnTo>
                    <a:lnTo>
                      <a:pt x="610" y="897"/>
                    </a:lnTo>
                    <a:lnTo>
                      <a:pt x="639" y="889"/>
                    </a:lnTo>
                    <a:lnTo>
                      <a:pt x="668" y="879"/>
                    </a:lnTo>
                    <a:lnTo>
                      <a:pt x="695" y="867"/>
                    </a:lnTo>
                    <a:lnTo>
                      <a:pt x="721" y="853"/>
                    </a:lnTo>
                    <a:lnTo>
                      <a:pt x="745" y="838"/>
                    </a:lnTo>
                    <a:lnTo>
                      <a:pt x="767" y="822"/>
                    </a:lnTo>
                    <a:lnTo>
                      <a:pt x="788" y="804"/>
                    </a:lnTo>
                    <a:lnTo>
                      <a:pt x="807" y="786"/>
                    </a:lnTo>
                    <a:lnTo>
                      <a:pt x="824" y="767"/>
                    </a:lnTo>
                    <a:lnTo>
                      <a:pt x="839" y="746"/>
                    </a:lnTo>
                    <a:lnTo>
                      <a:pt x="852" y="726"/>
                    </a:lnTo>
                    <a:lnTo>
                      <a:pt x="863" y="705"/>
                    </a:lnTo>
                    <a:lnTo>
                      <a:pt x="872" y="684"/>
                    </a:lnTo>
                    <a:lnTo>
                      <a:pt x="878" y="662"/>
                    </a:lnTo>
                    <a:lnTo>
                      <a:pt x="882" y="641"/>
                    </a:lnTo>
                    <a:lnTo>
                      <a:pt x="883" y="621"/>
                    </a:lnTo>
                    <a:lnTo>
                      <a:pt x="882" y="601"/>
                    </a:lnTo>
                    <a:lnTo>
                      <a:pt x="879" y="581"/>
                    </a:lnTo>
                    <a:lnTo>
                      <a:pt x="873" y="562"/>
                    </a:lnTo>
                    <a:lnTo>
                      <a:pt x="865" y="544"/>
                    </a:lnTo>
                    <a:lnTo>
                      <a:pt x="855" y="527"/>
                    </a:lnTo>
                    <a:lnTo>
                      <a:pt x="843" y="511"/>
                    </a:lnTo>
                    <a:lnTo>
                      <a:pt x="828" y="496"/>
                    </a:lnTo>
                    <a:lnTo>
                      <a:pt x="812" y="483"/>
                    </a:lnTo>
                    <a:lnTo>
                      <a:pt x="794" y="471"/>
                    </a:lnTo>
                    <a:lnTo>
                      <a:pt x="774" y="460"/>
                    </a:lnTo>
                    <a:lnTo>
                      <a:pt x="752" y="451"/>
                    </a:lnTo>
                    <a:lnTo>
                      <a:pt x="728" y="443"/>
                    </a:lnTo>
                    <a:lnTo>
                      <a:pt x="703" y="437"/>
                    </a:lnTo>
                    <a:lnTo>
                      <a:pt x="676" y="433"/>
                    </a:lnTo>
                    <a:lnTo>
                      <a:pt x="701" y="428"/>
                    </a:lnTo>
                    <a:lnTo>
                      <a:pt x="725" y="421"/>
                    </a:lnTo>
                    <a:lnTo>
                      <a:pt x="749" y="413"/>
                    </a:lnTo>
                    <a:lnTo>
                      <a:pt x="773" y="404"/>
                    </a:lnTo>
                    <a:lnTo>
                      <a:pt x="795" y="393"/>
                    </a:lnTo>
                    <a:lnTo>
                      <a:pt x="817" y="381"/>
                    </a:lnTo>
                    <a:lnTo>
                      <a:pt x="838" y="368"/>
                    </a:lnTo>
                    <a:lnTo>
                      <a:pt x="859" y="353"/>
                    </a:lnTo>
                    <a:lnTo>
                      <a:pt x="877" y="338"/>
                    </a:lnTo>
                    <a:lnTo>
                      <a:pt x="894" y="322"/>
                    </a:lnTo>
                    <a:lnTo>
                      <a:pt x="909" y="305"/>
                    </a:lnTo>
                    <a:lnTo>
                      <a:pt x="923" y="286"/>
                    </a:lnTo>
                    <a:lnTo>
                      <a:pt x="934" y="267"/>
                    </a:lnTo>
                    <a:lnTo>
                      <a:pt x="943" y="247"/>
                    </a:lnTo>
                    <a:lnTo>
                      <a:pt x="950" y="227"/>
                    </a:lnTo>
                    <a:lnTo>
                      <a:pt x="954" y="205"/>
                    </a:lnTo>
                    <a:lnTo>
                      <a:pt x="956" y="183"/>
                    </a:lnTo>
                    <a:lnTo>
                      <a:pt x="955" y="166"/>
                    </a:lnTo>
                    <a:lnTo>
                      <a:pt x="952" y="149"/>
                    </a:lnTo>
                    <a:lnTo>
                      <a:pt x="948" y="133"/>
                    </a:lnTo>
                    <a:lnTo>
                      <a:pt x="941" y="117"/>
                    </a:lnTo>
                    <a:lnTo>
                      <a:pt x="933" y="102"/>
                    </a:lnTo>
                    <a:lnTo>
                      <a:pt x="924" y="87"/>
                    </a:lnTo>
                    <a:lnTo>
                      <a:pt x="912" y="73"/>
                    </a:lnTo>
                    <a:lnTo>
                      <a:pt x="899" y="61"/>
                    </a:lnTo>
                    <a:lnTo>
                      <a:pt x="884" y="49"/>
                    </a:lnTo>
                    <a:lnTo>
                      <a:pt x="867" y="38"/>
                    </a:lnTo>
                    <a:lnTo>
                      <a:pt x="849" y="28"/>
                    </a:lnTo>
                    <a:lnTo>
                      <a:pt x="829" y="20"/>
                    </a:lnTo>
                    <a:lnTo>
                      <a:pt x="808" y="13"/>
                    </a:lnTo>
                    <a:lnTo>
                      <a:pt x="785" y="7"/>
                    </a:lnTo>
                    <a:lnTo>
                      <a:pt x="760" y="3"/>
                    </a:lnTo>
                    <a:lnTo>
                      <a:pt x="734" y="1"/>
                    </a:lnTo>
                    <a:lnTo>
                      <a:pt x="707" y="0"/>
                    </a:lnTo>
                    <a:lnTo>
                      <a:pt x="241" y="0"/>
                    </a:lnTo>
                    <a:lnTo>
                      <a:pt x="235" y="1"/>
                    </a:lnTo>
                    <a:lnTo>
                      <a:pt x="230" y="2"/>
                    </a:lnTo>
                    <a:lnTo>
                      <a:pt x="226" y="4"/>
                    </a:lnTo>
                    <a:lnTo>
                      <a:pt x="222" y="7"/>
                    </a:lnTo>
                    <a:lnTo>
                      <a:pt x="220" y="12"/>
                    </a:lnTo>
                    <a:lnTo>
                      <a:pt x="218" y="18"/>
                    </a:lnTo>
                    <a:lnTo>
                      <a:pt x="218" y="26"/>
                    </a:lnTo>
                    <a:lnTo>
                      <a:pt x="219" y="31"/>
                    </a:lnTo>
                    <a:lnTo>
                      <a:pt x="221" y="35"/>
                    </a:lnTo>
                    <a:lnTo>
                      <a:pt x="225" y="38"/>
                    </a:lnTo>
                    <a:lnTo>
                      <a:pt x="230" y="40"/>
                    </a:lnTo>
                    <a:lnTo>
                      <a:pt x="237" y="41"/>
                    </a:lnTo>
                    <a:lnTo>
                      <a:pt x="262" y="41"/>
                    </a:lnTo>
                    <a:lnTo>
                      <a:pt x="269" y="41"/>
                    </a:lnTo>
                    <a:lnTo>
                      <a:pt x="278" y="41"/>
                    </a:lnTo>
                    <a:lnTo>
                      <a:pt x="287" y="41"/>
                    </a:lnTo>
                    <a:lnTo>
                      <a:pt x="306" y="43"/>
                    </a:lnTo>
                    <a:lnTo>
                      <a:pt x="316" y="45"/>
                    </a:lnTo>
                    <a:lnTo>
                      <a:pt x="324" y="45"/>
                    </a:lnTo>
                    <a:lnTo>
                      <a:pt x="330" y="47"/>
                    </a:lnTo>
                    <a:lnTo>
                      <a:pt x="336" y="50"/>
                    </a:lnTo>
                    <a:lnTo>
                      <a:pt x="339" y="54"/>
                    </a:lnTo>
                    <a:lnTo>
                      <a:pt x="342" y="58"/>
                    </a:lnTo>
                    <a:lnTo>
                      <a:pt x="343" y="65"/>
                    </a:lnTo>
                    <a:lnTo>
                      <a:pt x="342" y="68"/>
                    </a:lnTo>
                    <a:lnTo>
                      <a:pt x="342" y="71"/>
                    </a:lnTo>
                    <a:lnTo>
                      <a:pt x="341" y="76"/>
                    </a:lnTo>
                    <a:lnTo>
                      <a:pt x="339" y="82"/>
                    </a:lnTo>
                    <a:lnTo>
                      <a:pt x="337" y="90"/>
                    </a:lnTo>
                    <a:lnTo>
                      <a:pt x="157" y="804"/>
                    </a:lnTo>
                    <a:close/>
                    <a:moveTo>
                      <a:pt x="360" y="421"/>
                    </a:moveTo>
                    <a:lnTo>
                      <a:pt x="443" y="91"/>
                    </a:lnTo>
                    <a:lnTo>
                      <a:pt x="446" y="78"/>
                    </a:lnTo>
                    <a:lnTo>
                      <a:pt x="450" y="68"/>
                    </a:lnTo>
                    <a:lnTo>
                      <a:pt x="453" y="60"/>
                    </a:lnTo>
                    <a:lnTo>
                      <a:pt x="457" y="54"/>
                    </a:lnTo>
                    <a:lnTo>
                      <a:pt x="462" y="49"/>
                    </a:lnTo>
                    <a:lnTo>
                      <a:pt x="468" y="45"/>
                    </a:lnTo>
                    <a:lnTo>
                      <a:pt x="476" y="43"/>
                    </a:lnTo>
                    <a:lnTo>
                      <a:pt x="487" y="41"/>
                    </a:lnTo>
                    <a:lnTo>
                      <a:pt x="499" y="41"/>
                    </a:lnTo>
                    <a:lnTo>
                      <a:pt x="515" y="41"/>
                    </a:lnTo>
                    <a:lnTo>
                      <a:pt x="688" y="41"/>
                    </a:lnTo>
                    <a:lnTo>
                      <a:pt x="708" y="41"/>
                    </a:lnTo>
                    <a:lnTo>
                      <a:pt x="726" y="44"/>
                    </a:lnTo>
                    <a:lnTo>
                      <a:pt x="742" y="47"/>
                    </a:lnTo>
                    <a:lnTo>
                      <a:pt x="757" y="53"/>
                    </a:lnTo>
                    <a:lnTo>
                      <a:pt x="770" y="58"/>
                    </a:lnTo>
                    <a:lnTo>
                      <a:pt x="782" y="66"/>
                    </a:lnTo>
                    <a:lnTo>
                      <a:pt x="792" y="74"/>
                    </a:lnTo>
                    <a:lnTo>
                      <a:pt x="801" y="82"/>
                    </a:lnTo>
                    <a:lnTo>
                      <a:pt x="809" y="92"/>
                    </a:lnTo>
                    <a:lnTo>
                      <a:pt x="815" y="102"/>
                    </a:lnTo>
                    <a:lnTo>
                      <a:pt x="821" y="113"/>
                    </a:lnTo>
                    <a:lnTo>
                      <a:pt x="825" y="123"/>
                    </a:lnTo>
                    <a:lnTo>
                      <a:pt x="828" y="135"/>
                    </a:lnTo>
                    <a:lnTo>
                      <a:pt x="831" y="146"/>
                    </a:lnTo>
                    <a:lnTo>
                      <a:pt x="833" y="156"/>
                    </a:lnTo>
                    <a:lnTo>
                      <a:pt x="834" y="167"/>
                    </a:lnTo>
                    <a:lnTo>
                      <a:pt x="834" y="178"/>
                    </a:lnTo>
                    <a:lnTo>
                      <a:pt x="833" y="197"/>
                    </a:lnTo>
                    <a:lnTo>
                      <a:pt x="830" y="217"/>
                    </a:lnTo>
                    <a:lnTo>
                      <a:pt x="825" y="236"/>
                    </a:lnTo>
                    <a:lnTo>
                      <a:pt x="817" y="256"/>
                    </a:lnTo>
                    <a:lnTo>
                      <a:pt x="808" y="275"/>
                    </a:lnTo>
                    <a:lnTo>
                      <a:pt x="798" y="293"/>
                    </a:lnTo>
                    <a:lnTo>
                      <a:pt x="786" y="311"/>
                    </a:lnTo>
                    <a:lnTo>
                      <a:pt x="771" y="327"/>
                    </a:lnTo>
                    <a:lnTo>
                      <a:pt x="756" y="343"/>
                    </a:lnTo>
                    <a:lnTo>
                      <a:pt x="739" y="358"/>
                    </a:lnTo>
                    <a:lnTo>
                      <a:pt x="720" y="372"/>
                    </a:lnTo>
                    <a:lnTo>
                      <a:pt x="700" y="384"/>
                    </a:lnTo>
                    <a:lnTo>
                      <a:pt x="679" y="395"/>
                    </a:lnTo>
                    <a:lnTo>
                      <a:pt x="656" y="404"/>
                    </a:lnTo>
                    <a:lnTo>
                      <a:pt x="633" y="411"/>
                    </a:lnTo>
                    <a:lnTo>
                      <a:pt x="608" y="417"/>
                    </a:lnTo>
                    <a:lnTo>
                      <a:pt x="582" y="420"/>
                    </a:lnTo>
                    <a:lnTo>
                      <a:pt x="555" y="421"/>
                    </a:lnTo>
                    <a:lnTo>
                      <a:pt x="360" y="421"/>
                    </a:lnTo>
                    <a:close/>
                    <a:moveTo>
                      <a:pt x="300" y="867"/>
                    </a:moveTo>
                    <a:lnTo>
                      <a:pt x="281" y="867"/>
                    </a:lnTo>
                    <a:lnTo>
                      <a:pt x="277" y="866"/>
                    </a:lnTo>
                    <a:lnTo>
                      <a:pt x="274" y="866"/>
                    </a:lnTo>
                    <a:lnTo>
                      <a:pt x="270" y="865"/>
                    </a:lnTo>
                    <a:lnTo>
                      <a:pt x="263" y="864"/>
                    </a:lnTo>
                    <a:lnTo>
                      <a:pt x="258" y="863"/>
                    </a:lnTo>
                    <a:lnTo>
                      <a:pt x="255" y="861"/>
                    </a:lnTo>
                    <a:lnTo>
                      <a:pt x="253" y="857"/>
                    </a:lnTo>
                    <a:lnTo>
                      <a:pt x="252" y="852"/>
                    </a:lnTo>
                    <a:lnTo>
                      <a:pt x="252" y="850"/>
                    </a:lnTo>
                    <a:lnTo>
                      <a:pt x="253" y="848"/>
                    </a:lnTo>
                    <a:lnTo>
                      <a:pt x="253" y="846"/>
                    </a:lnTo>
                    <a:lnTo>
                      <a:pt x="254" y="843"/>
                    </a:lnTo>
                    <a:lnTo>
                      <a:pt x="255" y="837"/>
                    </a:lnTo>
                    <a:lnTo>
                      <a:pt x="257" y="831"/>
                    </a:lnTo>
                    <a:lnTo>
                      <a:pt x="259" y="822"/>
                    </a:lnTo>
                    <a:lnTo>
                      <a:pt x="352" y="451"/>
                    </a:lnTo>
                    <a:lnTo>
                      <a:pt x="605" y="451"/>
                    </a:lnTo>
                    <a:lnTo>
                      <a:pt x="624" y="451"/>
                    </a:lnTo>
                    <a:lnTo>
                      <a:pt x="642" y="454"/>
                    </a:lnTo>
                    <a:lnTo>
                      <a:pt x="658" y="457"/>
                    </a:lnTo>
                    <a:lnTo>
                      <a:pt x="673" y="462"/>
                    </a:lnTo>
                    <a:lnTo>
                      <a:pt x="686" y="468"/>
                    </a:lnTo>
                    <a:lnTo>
                      <a:pt x="698" y="475"/>
                    </a:lnTo>
                    <a:lnTo>
                      <a:pt x="709" y="483"/>
                    </a:lnTo>
                    <a:lnTo>
                      <a:pt x="718" y="492"/>
                    </a:lnTo>
                    <a:lnTo>
                      <a:pt x="726" y="502"/>
                    </a:lnTo>
                    <a:lnTo>
                      <a:pt x="733" y="512"/>
                    </a:lnTo>
                    <a:lnTo>
                      <a:pt x="739" y="522"/>
                    </a:lnTo>
                    <a:lnTo>
                      <a:pt x="744" y="533"/>
                    </a:lnTo>
                    <a:lnTo>
                      <a:pt x="749" y="544"/>
                    </a:lnTo>
                    <a:lnTo>
                      <a:pt x="752" y="555"/>
                    </a:lnTo>
                    <a:lnTo>
                      <a:pt x="755" y="566"/>
                    </a:lnTo>
                    <a:lnTo>
                      <a:pt x="757" y="576"/>
                    </a:lnTo>
                    <a:lnTo>
                      <a:pt x="758" y="587"/>
                    </a:lnTo>
                    <a:lnTo>
                      <a:pt x="759" y="597"/>
                    </a:lnTo>
                    <a:lnTo>
                      <a:pt x="759" y="606"/>
                    </a:lnTo>
                    <a:lnTo>
                      <a:pt x="757" y="629"/>
                    </a:lnTo>
                    <a:lnTo>
                      <a:pt x="754" y="653"/>
                    </a:lnTo>
                    <a:lnTo>
                      <a:pt x="748" y="675"/>
                    </a:lnTo>
                    <a:lnTo>
                      <a:pt x="740" y="697"/>
                    </a:lnTo>
                    <a:lnTo>
                      <a:pt x="730" y="718"/>
                    </a:lnTo>
                    <a:lnTo>
                      <a:pt x="718" y="739"/>
                    </a:lnTo>
                    <a:lnTo>
                      <a:pt x="704" y="759"/>
                    </a:lnTo>
                    <a:lnTo>
                      <a:pt x="688" y="777"/>
                    </a:lnTo>
                    <a:lnTo>
                      <a:pt x="670" y="794"/>
                    </a:lnTo>
                    <a:lnTo>
                      <a:pt x="652" y="810"/>
                    </a:lnTo>
                    <a:lnTo>
                      <a:pt x="631" y="824"/>
                    </a:lnTo>
                    <a:lnTo>
                      <a:pt x="609" y="836"/>
                    </a:lnTo>
                    <a:lnTo>
                      <a:pt x="586" y="847"/>
                    </a:lnTo>
                    <a:lnTo>
                      <a:pt x="561" y="856"/>
                    </a:lnTo>
                    <a:lnTo>
                      <a:pt x="536" y="862"/>
                    </a:lnTo>
                    <a:lnTo>
                      <a:pt x="509" y="865"/>
                    </a:lnTo>
                    <a:lnTo>
                      <a:pt x="481" y="867"/>
                    </a:lnTo>
                    <a:lnTo>
                      <a:pt x="300" y="86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2" name="Freeform 41"/>
            <p:cNvSpPr/>
            <p:nvPr/>
          </p:nvSpPr>
          <p:spPr>
            <a:xfrm>
              <a:off x="1412421" y="5037364"/>
              <a:ext cx="2979965" cy="324995"/>
            </a:xfrm>
            <a:custGeom>
              <a:avLst/>
              <a:gdLst>
                <a:gd name="connsiteX0" fmla="*/ 0 w 2979965"/>
                <a:gd name="connsiteY0" fmla="*/ 138793 h 324995"/>
                <a:gd name="connsiteX1" fmla="*/ 81643 w 2979965"/>
                <a:gd name="connsiteY1" fmla="*/ 163286 h 324995"/>
                <a:gd name="connsiteX2" fmla="*/ 138793 w 2979965"/>
                <a:gd name="connsiteY2" fmla="*/ 155122 h 324995"/>
                <a:gd name="connsiteX3" fmla="*/ 171450 w 2979965"/>
                <a:gd name="connsiteY3" fmla="*/ 138793 h 324995"/>
                <a:gd name="connsiteX4" fmla="*/ 195943 w 2979965"/>
                <a:gd name="connsiteY4" fmla="*/ 122465 h 324995"/>
                <a:gd name="connsiteX5" fmla="*/ 244929 w 2979965"/>
                <a:gd name="connsiteY5" fmla="*/ 106136 h 324995"/>
                <a:gd name="connsiteX6" fmla="*/ 318408 w 2979965"/>
                <a:gd name="connsiteY6" fmla="*/ 130629 h 324995"/>
                <a:gd name="connsiteX7" fmla="*/ 400050 w 2979965"/>
                <a:gd name="connsiteY7" fmla="*/ 155122 h 324995"/>
                <a:gd name="connsiteX8" fmla="*/ 481693 w 2979965"/>
                <a:gd name="connsiteY8" fmla="*/ 179615 h 324995"/>
                <a:gd name="connsiteX9" fmla="*/ 514350 w 2979965"/>
                <a:gd name="connsiteY9" fmla="*/ 171450 h 324995"/>
                <a:gd name="connsiteX10" fmla="*/ 563336 w 2979965"/>
                <a:gd name="connsiteY10" fmla="*/ 114300 h 324995"/>
                <a:gd name="connsiteX11" fmla="*/ 604158 w 2979965"/>
                <a:gd name="connsiteY11" fmla="*/ 65315 h 324995"/>
                <a:gd name="connsiteX12" fmla="*/ 644979 w 2979965"/>
                <a:gd name="connsiteY12" fmla="*/ 0 h 324995"/>
                <a:gd name="connsiteX13" fmla="*/ 669472 w 2979965"/>
                <a:gd name="connsiteY13" fmla="*/ 8165 h 324995"/>
                <a:gd name="connsiteX14" fmla="*/ 710293 w 2979965"/>
                <a:gd name="connsiteY14" fmla="*/ 57150 h 324995"/>
                <a:gd name="connsiteX15" fmla="*/ 742950 w 2979965"/>
                <a:gd name="connsiteY15" fmla="*/ 155122 h 324995"/>
                <a:gd name="connsiteX16" fmla="*/ 751115 w 2979965"/>
                <a:gd name="connsiteY16" fmla="*/ 220436 h 324995"/>
                <a:gd name="connsiteX17" fmla="*/ 783772 w 2979965"/>
                <a:gd name="connsiteY17" fmla="*/ 269422 h 324995"/>
                <a:gd name="connsiteX18" fmla="*/ 791936 w 2979965"/>
                <a:gd name="connsiteY18" fmla="*/ 293915 h 324995"/>
                <a:gd name="connsiteX19" fmla="*/ 840922 w 2979965"/>
                <a:gd name="connsiteY19" fmla="*/ 318407 h 324995"/>
                <a:gd name="connsiteX20" fmla="*/ 889908 w 2979965"/>
                <a:gd name="connsiteY20" fmla="*/ 277586 h 324995"/>
                <a:gd name="connsiteX21" fmla="*/ 898072 w 2979965"/>
                <a:gd name="connsiteY21" fmla="*/ 253093 h 324995"/>
                <a:gd name="connsiteX22" fmla="*/ 914400 w 2979965"/>
                <a:gd name="connsiteY22" fmla="*/ 228600 h 324995"/>
                <a:gd name="connsiteX23" fmla="*/ 922565 w 2979965"/>
                <a:gd name="connsiteY23" fmla="*/ 204107 h 324995"/>
                <a:gd name="connsiteX24" fmla="*/ 938893 w 2979965"/>
                <a:gd name="connsiteY24" fmla="*/ 179615 h 324995"/>
                <a:gd name="connsiteX25" fmla="*/ 963386 w 2979965"/>
                <a:gd name="connsiteY25" fmla="*/ 130629 h 324995"/>
                <a:gd name="connsiteX26" fmla="*/ 1012372 w 2979965"/>
                <a:gd name="connsiteY26" fmla="*/ 106136 h 324995"/>
                <a:gd name="connsiteX27" fmla="*/ 1077686 w 2979965"/>
                <a:gd name="connsiteY27" fmla="*/ 114300 h 324995"/>
                <a:gd name="connsiteX28" fmla="*/ 1110343 w 2979965"/>
                <a:gd name="connsiteY28" fmla="*/ 163286 h 324995"/>
                <a:gd name="connsiteX29" fmla="*/ 1118508 w 2979965"/>
                <a:gd name="connsiteY29" fmla="*/ 195943 h 324995"/>
                <a:gd name="connsiteX30" fmla="*/ 1175658 w 2979965"/>
                <a:gd name="connsiteY30" fmla="*/ 228600 h 324995"/>
                <a:gd name="connsiteX31" fmla="*/ 1200150 w 2979965"/>
                <a:gd name="connsiteY31" fmla="*/ 244929 h 324995"/>
                <a:gd name="connsiteX32" fmla="*/ 1224643 w 2979965"/>
                <a:gd name="connsiteY32" fmla="*/ 253093 h 324995"/>
                <a:gd name="connsiteX33" fmla="*/ 1289958 w 2979965"/>
                <a:gd name="connsiteY33" fmla="*/ 285750 h 324995"/>
                <a:gd name="connsiteX34" fmla="*/ 1363436 w 2979965"/>
                <a:gd name="connsiteY34" fmla="*/ 310243 h 324995"/>
                <a:gd name="connsiteX35" fmla="*/ 1387929 w 2979965"/>
                <a:gd name="connsiteY35" fmla="*/ 318407 h 324995"/>
                <a:gd name="connsiteX36" fmla="*/ 1494065 w 2979965"/>
                <a:gd name="connsiteY36" fmla="*/ 310243 h 324995"/>
                <a:gd name="connsiteX37" fmla="*/ 1592036 w 2979965"/>
                <a:gd name="connsiteY37" fmla="*/ 228600 h 324995"/>
                <a:gd name="connsiteX38" fmla="*/ 1641022 w 2979965"/>
                <a:gd name="connsiteY38" fmla="*/ 155122 h 324995"/>
                <a:gd name="connsiteX39" fmla="*/ 1698172 w 2979965"/>
                <a:gd name="connsiteY39" fmla="*/ 97972 h 324995"/>
                <a:gd name="connsiteX40" fmla="*/ 1722665 w 2979965"/>
                <a:gd name="connsiteY40" fmla="*/ 73479 h 324995"/>
                <a:gd name="connsiteX41" fmla="*/ 1747158 w 2979965"/>
                <a:gd name="connsiteY41" fmla="*/ 65315 h 324995"/>
                <a:gd name="connsiteX42" fmla="*/ 1804308 w 2979965"/>
                <a:gd name="connsiteY42" fmla="*/ 114300 h 324995"/>
                <a:gd name="connsiteX43" fmla="*/ 1820636 w 2979965"/>
                <a:gd name="connsiteY43" fmla="*/ 146957 h 324995"/>
                <a:gd name="connsiteX44" fmla="*/ 1845129 w 2979965"/>
                <a:gd name="connsiteY44" fmla="*/ 171450 h 324995"/>
                <a:gd name="connsiteX45" fmla="*/ 1853293 w 2979965"/>
                <a:gd name="connsiteY45" fmla="*/ 195943 h 324995"/>
                <a:gd name="connsiteX46" fmla="*/ 1910443 w 2979965"/>
                <a:gd name="connsiteY46" fmla="*/ 253093 h 324995"/>
                <a:gd name="connsiteX47" fmla="*/ 1967593 w 2979965"/>
                <a:gd name="connsiteY47" fmla="*/ 228600 h 324995"/>
                <a:gd name="connsiteX48" fmla="*/ 2016579 w 2979965"/>
                <a:gd name="connsiteY48" fmla="*/ 163286 h 324995"/>
                <a:gd name="connsiteX49" fmla="*/ 2041072 w 2979965"/>
                <a:gd name="connsiteY49" fmla="*/ 106136 h 324995"/>
                <a:gd name="connsiteX50" fmla="*/ 2049236 w 2979965"/>
                <a:gd name="connsiteY50" fmla="*/ 81643 h 324995"/>
                <a:gd name="connsiteX51" fmla="*/ 2122715 w 2979965"/>
                <a:gd name="connsiteY51" fmla="*/ 40822 h 324995"/>
                <a:gd name="connsiteX52" fmla="*/ 2179865 w 2979965"/>
                <a:gd name="connsiteY52" fmla="*/ 8165 h 324995"/>
                <a:gd name="connsiteX53" fmla="*/ 2228850 w 2979965"/>
                <a:gd name="connsiteY53" fmla="*/ 89807 h 324995"/>
                <a:gd name="connsiteX54" fmla="*/ 2269672 w 2979965"/>
                <a:gd name="connsiteY54" fmla="*/ 122465 h 324995"/>
                <a:gd name="connsiteX55" fmla="*/ 2286000 w 2979965"/>
                <a:gd name="connsiteY55" fmla="*/ 146957 h 324995"/>
                <a:gd name="connsiteX56" fmla="*/ 2310493 w 2979965"/>
                <a:gd name="connsiteY56" fmla="*/ 179615 h 324995"/>
                <a:gd name="connsiteX57" fmla="*/ 2383972 w 2979965"/>
                <a:gd name="connsiteY57" fmla="*/ 253093 h 324995"/>
                <a:gd name="connsiteX58" fmla="*/ 2457450 w 2979965"/>
                <a:gd name="connsiteY58" fmla="*/ 318407 h 324995"/>
                <a:gd name="connsiteX59" fmla="*/ 2490108 w 2979965"/>
                <a:gd name="connsiteY59" fmla="*/ 310243 h 324995"/>
                <a:gd name="connsiteX60" fmla="*/ 2522765 w 2979965"/>
                <a:gd name="connsiteY60" fmla="*/ 253093 h 324995"/>
                <a:gd name="connsiteX61" fmla="*/ 2530929 w 2979965"/>
                <a:gd name="connsiteY61" fmla="*/ 220436 h 324995"/>
                <a:gd name="connsiteX62" fmla="*/ 2547258 w 2979965"/>
                <a:gd name="connsiteY62" fmla="*/ 187779 h 324995"/>
                <a:gd name="connsiteX63" fmla="*/ 2555422 w 2979965"/>
                <a:gd name="connsiteY63" fmla="*/ 155122 h 324995"/>
                <a:gd name="connsiteX64" fmla="*/ 2604408 w 2979965"/>
                <a:gd name="connsiteY64" fmla="*/ 130629 h 324995"/>
                <a:gd name="connsiteX65" fmla="*/ 2620736 w 2979965"/>
                <a:gd name="connsiteY65" fmla="*/ 106136 h 324995"/>
                <a:gd name="connsiteX66" fmla="*/ 2669722 w 2979965"/>
                <a:gd name="connsiteY66" fmla="*/ 89807 h 324995"/>
                <a:gd name="connsiteX67" fmla="*/ 2718708 w 2979965"/>
                <a:gd name="connsiteY67" fmla="*/ 122465 h 324995"/>
                <a:gd name="connsiteX68" fmla="*/ 2735036 w 2979965"/>
                <a:gd name="connsiteY68" fmla="*/ 171450 h 324995"/>
                <a:gd name="connsiteX69" fmla="*/ 2808515 w 2979965"/>
                <a:gd name="connsiteY69" fmla="*/ 212272 h 324995"/>
                <a:gd name="connsiteX70" fmla="*/ 2833008 w 2979965"/>
                <a:gd name="connsiteY70" fmla="*/ 204107 h 324995"/>
                <a:gd name="connsiteX71" fmla="*/ 2857500 w 2979965"/>
                <a:gd name="connsiteY71" fmla="*/ 171450 h 324995"/>
                <a:gd name="connsiteX72" fmla="*/ 2881993 w 2979965"/>
                <a:gd name="connsiteY72" fmla="*/ 122465 h 324995"/>
                <a:gd name="connsiteX73" fmla="*/ 2939143 w 2979965"/>
                <a:gd name="connsiteY73" fmla="*/ 97972 h 324995"/>
                <a:gd name="connsiteX74" fmla="*/ 2979965 w 2979965"/>
                <a:gd name="connsiteY74" fmla="*/ 97972 h 324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2979965" h="324995">
                  <a:moveTo>
                    <a:pt x="0" y="138793"/>
                  </a:moveTo>
                  <a:cubicBezTo>
                    <a:pt x="20035" y="145471"/>
                    <a:pt x="69752" y="162437"/>
                    <a:pt x="81643" y="163286"/>
                  </a:cubicBezTo>
                  <a:cubicBezTo>
                    <a:pt x="100837" y="164657"/>
                    <a:pt x="119743" y="157843"/>
                    <a:pt x="138793" y="155122"/>
                  </a:cubicBezTo>
                  <a:cubicBezTo>
                    <a:pt x="149679" y="149679"/>
                    <a:pt x="160883" y="144831"/>
                    <a:pt x="171450" y="138793"/>
                  </a:cubicBezTo>
                  <a:cubicBezTo>
                    <a:pt x="179969" y="133925"/>
                    <a:pt x="186976" y="126450"/>
                    <a:pt x="195943" y="122465"/>
                  </a:cubicBezTo>
                  <a:cubicBezTo>
                    <a:pt x="211672" y="115475"/>
                    <a:pt x="244929" y="106136"/>
                    <a:pt x="244929" y="106136"/>
                  </a:cubicBezTo>
                  <a:cubicBezTo>
                    <a:pt x="355241" y="124521"/>
                    <a:pt x="249527" y="100015"/>
                    <a:pt x="318408" y="130629"/>
                  </a:cubicBezTo>
                  <a:cubicBezTo>
                    <a:pt x="358360" y="148385"/>
                    <a:pt x="363524" y="144164"/>
                    <a:pt x="400050" y="155122"/>
                  </a:cubicBezTo>
                  <a:cubicBezTo>
                    <a:pt x="499435" y="184937"/>
                    <a:pt x="406422" y="160796"/>
                    <a:pt x="481693" y="179615"/>
                  </a:cubicBezTo>
                  <a:cubicBezTo>
                    <a:pt x="492579" y="176893"/>
                    <a:pt x="504835" y="177397"/>
                    <a:pt x="514350" y="171450"/>
                  </a:cubicBezTo>
                  <a:cubicBezTo>
                    <a:pt x="548484" y="150116"/>
                    <a:pt x="541950" y="139963"/>
                    <a:pt x="563336" y="114300"/>
                  </a:cubicBezTo>
                  <a:cubicBezTo>
                    <a:pt x="615731" y="51425"/>
                    <a:pt x="563609" y="126135"/>
                    <a:pt x="604158" y="65315"/>
                  </a:cubicBezTo>
                  <a:cubicBezTo>
                    <a:pt x="623589" y="7020"/>
                    <a:pt x="606165" y="25877"/>
                    <a:pt x="644979" y="0"/>
                  </a:cubicBezTo>
                  <a:cubicBezTo>
                    <a:pt x="653143" y="2722"/>
                    <a:pt x="663387" y="2080"/>
                    <a:pt x="669472" y="8165"/>
                  </a:cubicBezTo>
                  <a:cubicBezTo>
                    <a:pt x="752329" y="91024"/>
                    <a:pt x="625574" y="673"/>
                    <a:pt x="710293" y="57150"/>
                  </a:cubicBezTo>
                  <a:cubicBezTo>
                    <a:pt x="729689" y="95940"/>
                    <a:pt x="736522" y="103702"/>
                    <a:pt x="742950" y="155122"/>
                  </a:cubicBezTo>
                  <a:cubicBezTo>
                    <a:pt x="745672" y="176893"/>
                    <a:pt x="743735" y="199773"/>
                    <a:pt x="751115" y="220436"/>
                  </a:cubicBezTo>
                  <a:cubicBezTo>
                    <a:pt x="757716" y="238917"/>
                    <a:pt x="783772" y="269422"/>
                    <a:pt x="783772" y="269422"/>
                  </a:cubicBezTo>
                  <a:cubicBezTo>
                    <a:pt x="786493" y="277586"/>
                    <a:pt x="786560" y="287195"/>
                    <a:pt x="791936" y="293915"/>
                  </a:cubicBezTo>
                  <a:cubicBezTo>
                    <a:pt x="803446" y="308302"/>
                    <a:pt x="824788" y="313029"/>
                    <a:pt x="840922" y="318407"/>
                  </a:cubicBezTo>
                  <a:cubicBezTo>
                    <a:pt x="858996" y="306358"/>
                    <a:pt x="877335" y="296446"/>
                    <a:pt x="889908" y="277586"/>
                  </a:cubicBezTo>
                  <a:cubicBezTo>
                    <a:pt x="894682" y="270425"/>
                    <a:pt x="894223" y="260790"/>
                    <a:pt x="898072" y="253093"/>
                  </a:cubicBezTo>
                  <a:cubicBezTo>
                    <a:pt x="902460" y="244317"/>
                    <a:pt x="910012" y="237376"/>
                    <a:pt x="914400" y="228600"/>
                  </a:cubicBezTo>
                  <a:cubicBezTo>
                    <a:pt x="918249" y="220903"/>
                    <a:pt x="918716" y="211804"/>
                    <a:pt x="922565" y="204107"/>
                  </a:cubicBezTo>
                  <a:cubicBezTo>
                    <a:pt x="926953" y="195331"/>
                    <a:pt x="934505" y="188391"/>
                    <a:pt x="938893" y="179615"/>
                  </a:cubicBezTo>
                  <a:cubicBezTo>
                    <a:pt x="952173" y="153057"/>
                    <a:pt x="939991" y="154025"/>
                    <a:pt x="963386" y="130629"/>
                  </a:cubicBezTo>
                  <a:cubicBezTo>
                    <a:pt x="979213" y="114801"/>
                    <a:pt x="992451" y="112776"/>
                    <a:pt x="1012372" y="106136"/>
                  </a:cubicBezTo>
                  <a:cubicBezTo>
                    <a:pt x="1034143" y="108857"/>
                    <a:pt x="1057066" y="106802"/>
                    <a:pt x="1077686" y="114300"/>
                  </a:cubicBezTo>
                  <a:cubicBezTo>
                    <a:pt x="1099534" y="122245"/>
                    <a:pt x="1105035" y="144709"/>
                    <a:pt x="1110343" y="163286"/>
                  </a:cubicBezTo>
                  <a:cubicBezTo>
                    <a:pt x="1113426" y="174075"/>
                    <a:pt x="1111986" y="186812"/>
                    <a:pt x="1118508" y="195943"/>
                  </a:cubicBezTo>
                  <a:cubicBezTo>
                    <a:pt x="1133955" y="217568"/>
                    <a:pt x="1153495" y="221213"/>
                    <a:pt x="1175658" y="228600"/>
                  </a:cubicBezTo>
                  <a:cubicBezTo>
                    <a:pt x="1183822" y="234043"/>
                    <a:pt x="1191374" y="240541"/>
                    <a:pt x="1200150" y="244929"/>
                  </a:cubicBezTo>
                  <a:cubicBezTo>
                    <a:pt x="1207847" y="248778"/>
                    <a:pt x="1217171" y="248823"/>
                    <a:pt x="1224643" y="253093"/>
                  </a:cubicBezTo>
                  <a:cubicBezTo>
                    <a:pt x="1306636" y="299946"/>
                    <a:pt x="1210818" y="261399"/>
                    <a:pt x="1289958" y="285750"/>
                  </a:cubicBezTo>
                  <a:cubicBezTo>
                    <a:pt x="1314634" y="293343"/>
                    <a:pt x="1338943" y="302079"/>
                    <a:pt x="1363436" y="310243"/>
                  </a:cubicBezTo>
                  <a:lnTo>
                    <a:pt x="1387929" y="318407"/>
                  </a:lnTo>
                  <a:cubicBezTo>
                    <a:pt x="1423308" y="315686"/>
                    <a:pt x="1459750" y="319273"/>
                    <a:pt x="1494065" y="310243"/>
                  </a:cubicBezTo>
                  <a:cubicBezTo>
                    <a:pt x="1517281" y="304134"/>
                    <a:pt x="1582106" y="245151"/>
                    <a:pt x="1592036" y="228600"/>
                  </a:cubicBezTo>
                  <a:cubicBezTo>
                    <a:pt x="1639401" y="149659"/>
                    <a:pt x="1593398" y="223156"/>
                    <a:pt x="1641022" y="155122"/>
                  </a:cubicBezTo>
                  <a:cubicBezTo>
                    <a:pt x="1680894" y="98162"/>
                    <a:pt x="1653991" y="112698"/>
                    <a:pt x="1698172" y="97972"/>
                  </a:cubicBezTo>
                  <a:cubicBezTo>
                    <a:pt x="1706336" y="89808"/>
                    <a:pt x="1713058" y="79884"/>
                    <a:pt x="1722665" y="73479"/>
                  </a:cubicBezTo>
                  <a:cubicBezTo>
                    <a:pt x="1729826" y="68705"/>
                    <a:pt x="1738669" y="63900"/>
                    <a:pt x="1747158" y="65315"/>
                  </a:cubicBezTo>
                  <a:cubicBezTo>
                    <a:pt x="1762078" y="67802"/>
                    <a:pt x="1799829" y="109821"/>
                    <a:pt x="1804308" y="114300"/>
                  </a:cubicBezTo>
                  <a:cubicBezTo>
                    <a:pt x="1809751" y="125186"/>
                    <a:pt x="1813562" y="137053"/>
                    <a:pt x="1820636" y="146957"/>
                  </a:cubicBezTo>
                  <a:cubicBezTo>
                    <a:pt x="1827347" y="156352"/>
                    <a:pt x="1838724" y="161843"/>
                    <a:pt x="1845129" y="171450"/>
                  </a:cubicBezTo>
                  <a:cubicBezTo>
                    <a:pt x="1849903" y="178611"/>
                    <a:pt x="1849114" y="188420"/>
                    <a:pt x="1853293" y="195943"/>
                  </a:cubicBezTo>
                  <a:cubicBezTo>
                    <a:pt x="1883067" y="249538"/>
                    <a:pt x="1870690" y="239843"/>
                    <a:pt x="1910443" y="253093"/>
                  </a:cubicBezTo>
                  <a:cubicBezTo>
                    <a:pt x="1932654" y="247540"/>
                    <a:pt x="1951223" y="246788"/>
                    <a:pt x="1967593" y="228600"/>
                  </a:cubicBezTo>
                  <a:cubicBezTo>
                    <a:pt x="1985798" y="208372"/>
                    <a:pt x="2016579" y="163286"/>
                    <a:pt x="2016579" y="163286"/>
                  </a:cubicBezTo>
                  <a:cubicBezTo>
                    <a:pt x="2035725" y="105846"/>
                    <a:pt x="2010806" y="176756"/>
                    <a:pt x="2041072" y="106136"/>
                  </a:cubicBezTo>
                  <a:cubicBezTo>
                    <a:pt x="2044462" y="98226"/>
                    <a:pt x="2043151" y="87728"/>
                    <a:pt x="2049236" y="81643"/>
                  </a:cubicBezTo>
                  <a:cubicBezTo>
                    <a:pt x="2089017" y="41862"/>
                    <a:pt x="2086781" y="56222"/>
                    <a:pt x="2122715" y="40822"/>
                  </a:cubicBezTo>
                  <a:cubicBezTo>
                    <a:pt x="2151714" y="28394"/>
                    <a:pt x="2155270" y="24561"/>
                    <a:pt x="2179865" y="8165"/>
                  </a:cubicBezTo>
                  <a:cubicBezTo>
                    <a:pt x="2190714" y="29863"/>
                    <a:pt x="2212428" y="76669"/>
                    <a:pt x="2228850" y="89807"/>
                  </a:cubicBezTo>
                  <a:cubicBezTo>
                    <a:pt x="2242457" y="100693"/>
                    <a:pt x="2257350" y="110143"/>
                    <a:pt x="2269672" y="122465"/>
                  </a:cubicBezTo>
                  <a:cubicBezTo>
                    <a:pt x="2276610" y="129403"/>
                    <a:pt x="2280297" y="138973"/>
                    <a:pt x="2286000" y="146957"/>
                  </a:cubicBezTo>
                  <a:cubicBezTo>
                    <a:pt x="2293909" y="158030"/>
                    <a:pt x="2301992" y="168989"/>
                    <a:pt x="2310493" y="179615"/>
                  </a:cubicBezTo>
                  <a:cubicBezTo>
                    <a:pt x="2386192" y="274239"/>
                    <a:pt x="2317560" y="193322"/>
                    <a:pt x="2383972" y="253093"/>
                  </a:cubicBezTo>
                  <a:cubicBezTo>
                    <a:pt x="2463862" y="324995"/>
                    <a:pt x="2403561" y="282481"/>
                    <a:pt x="2457450" y="318407"/>
                  </a:cubicBezTo>
                  <a:cubicBezTo>
                    <a:pt x="2468336" y="315686"/>
                    <a:pt x="2480977" y="316765"/>
                    <a:pt x="2490108" y="310243"/>
                  </a:cubicBezTo>
                  <a:cubicBezTo>
                    <a:pt x="2509633" y="296297"/>
                    <a:pt x="2516704" y="274306"/>
                    <a:pt x="2522765" y="253093"/>
                  </a:cubicBezTo>
                  <a:cubicBezTo>
                    <a:pt x="2525848" y="242304"/>
                    <a:pt x="2526989" y="230942"/>
                    <a:pt x="2530929" y="220436"/>
                  </a:cubicBezTo>
                  <a:cubicBezTo>
                    <a:pt x="2535202" y="209040"/>
                    <a:pt x="2541815" y="198665"/>
                    <a:pt x="2547258" y="187779"/>
                  </a:cubicBezTo>
                  <a:cubicBezTo>
                    <a:pt x="2549979" y="176893"/>
                    <a:pt x="2549198" y="164458"/>
                    <a:pt x="2555422" y="155122"/>
                  </a:cubicBezTo>
                  <a:cubicBezTo>
                    <a:pt x="2564466" y="141555"/>
                    <a:pt x="2590435" y="135286"/>
                    <a:pt x="2604408" y="130629"/>
                  </a:cubicBezTo>
                  <a:cubicBezTo>
                    <a:pt x="2609851" y="122465"/>
                    <a:pt x="2612415" y="111337"/>
                    <a:pt x="2620736" y="106136"/>
                  </a:cubicBezTo>
                  <a:cubicBezTo>
                    <a:pt x="2635332" y="97014"/>
                    <a:pt x="2669722" y="89807"/>
                    <a:pt x="2669722" y="89807"/>
                  </a:cubicBezTo>
                  <a:cubicBezTo>
                    <a:pt x="2686051" y="100693"/>
                    <a:pt x="2712502" y="103847"/>
                    <a:pt x="2718708" y="122465"/>
                  </a:cubicBezTo>
                  <a:cubicBezTo>
                    <a:pt x="2724151" y="138793"/>
                    <a:pt x="2720715" y="161903"/>
                    <a:pt x="2735036" y="171450"/>
                  </a:cubicBezTo>
                  <a:cubicBezTo>
                    <a:pt x="2791183" y="208881"/>
                    <a:pt x="2765405" y="197901"/>
                    <a:pt x="2808515" y="212272"/>
                  </a:cubicBezTo>
                  <a:cubicBezTo>
                    <a:pt x="2816679" y="209550"/>
                    <a:pt x="2826397" y="209617"/>
                    <a:pt x="2833008" y="204107"/>
                  </a:cubicBezTo>
                  <a:cubicBezTo>
                    <a:pt x="2843461" y="195396"/>
                    <a:pt x="2850749" y="183264"/>
                    <a:pt x="2857500" y="171450"/>
                  </a:cubicBezTo>
                  <a:cubicBezTo>
                    <a:pt x="2875205" y="140466"/>
                    <a:pt x="2853552" y="150906"/>
                    <a:pt x="2881993" y="122465"/>
                  </a:cubicBezTo>
                  <a:cubicBezTo>
                    <a:pt x="2900788" y="103670"/>
                    <a:pt x="2914159" y="104218"/>
                    <a:pt x="2939143" y="97972"/>
                  </a:cubicBezTo>
                  <a:cubicBezTo>
                    <a:pt x="2975534" y="107069"/>
                    <a:pt x="2963865" y="114070"/>
                    <a:pt x="2979965" y="97972"/>
                  </a:cubicBezTo>
                </a:path>
              </a:pathLst>
            </a:cu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oup 14"/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 bwMode="auto">
            <a:xfrm>
              <a:off x="4187598" y="6450013"/>
              <a:ext cx="190278" cy="228044"/>
              <a:chOff x="2643" y="4171"/>
              <a:chExt cx="922" cy="1105"/>
            </a:xfrm>
          </p:grpSpPr>
          <p:sp>
            <p:nvSpPr>
              <p:cNvPr id="44" name="AutoShape 13"/>
              <p:cNvSpPr>
                <a:spLocks noChangeAspect="1" noChangeArrowheads="1" noTextEdit="1"/>
              </p:cNvSpPr>
              <p:nvPr/>
            </p:nvSpPr>
            <p:spPr bwMode="auto">
              <a:xfrm>
                <a:off x="2643" y="4171"/>
                <a:ext cx="922" cy="11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/>
              </p:cNvSpPr>
              <p:nvPr/>
            </p:nvSpPr>
            <p:spPr bwMode="auto">
              <a:xfrm>
                <a:off x="2768" y="4244"/>
                <a:ext cx="404" cy="880"/>
              </a:xfrm>
              <a:custGeom>
                <a:avLst/>
                <a:gdLst/>
                <a:ahLst/>
                <a:cxnLst>
                  <a:cxn ang="0">
                    <a:pos x="385" y="312"/>
                  </a:cxn>
                  <a:cxn ang="0">
                    <a:pos x="400" y="303"/>
                  </a:cxn>
                  <a:cxn ang="0">
                    <a:pos x="404" y="280"/>
                  </a:cxn>
                  <a:cxn ang="0">
                    <a:pos x="392" y="271"/>
                  </a:cxn>
                  <a:cxn ang="0">
                    <a:pos x="257" y="244"/>
                  </a:cxn>
                  <a:cxn ang="0">
                    <a:pos x="278" y="160"/>
                  </a:cxn>
                  <a:cxn ang="0">
                    <a:pos x="299" y="68"/>
                  </a:cxn>
                  <a:cxn ang="0">
                    <a:pos x="304" y="48"/>
                  </a:cxn>
                  <a:cxn ang="0">
                    <a:pos x="305" y="39"/>
                  </a:cxn>
                  <a:cxn ang="0">
                    <a:pos x="299" y="15"/>
                  </a:cxn>
                  <a:cxn ang="0">
                    <a:pos x="275" y="1"/>
                  </a:cxn>
                  <a:cxn ang="0">
                    <a:pos x="260" y="1"/>
                  </a:cxn>
                  <a:cxn ang="0">
                    <a:pos x="241" y="9"/>
                  </a:cxn>
                  <a:cxn ang="0">
                    <a:pos x="221" y="31"/>
                  </a:cxn>
                  <a:cxn ang="0">
                    <a:pos x="32" y="270"/>
                  </a:cxn>
                  <a:cxn ang="0">
                    <a:pos x="10" y="273"/>
                  </a:cxn>
                  <a:cxn ang="0">
                    <a:pos x="0" y="289"/>
                  </a:cxn>
                  <a:cxn ang="0">
                    <a:pos x="4" y="308"/>
                  </a:cxn>
                  <a:cxn ang="0">
                    <a:pos x="27" y="312"/>
                  </a:cxn>
                  <a:cxn ang="0">
                    <a:pos x="129" y="410"/>
                  </a:cxn>
                  <a:cxn ang="0">
                    <a:pos x="103" y="515"/>
                  </a:cxn>
                  <a:cxn ang="0">
                    <a:pos x="84" y="595"/>
                  </a:cxn>
                  <a:cxn ang="0">
                    <a:pos x="71" y="653"/>
                  </a:cxn>
                  <a:cxn ang="0">
                    <a:pos x="62" y="693"/>
                  </a:cxn>
                  <a:cxn ang="0">
                    <a:pos x="56" y="720"/>
                  </a:cxn>
                  <a:cxn ang="0">
                    <a:pos x="53" y="737"/>
                  </a:cxn>
                  <a:cxn ang="0">
                    <a:pos x="52" y="748"/>
                  </a:cxn>
                  <a:cxn ang="0">
                    <a:pos x="60" y="800"/>
                  </a:cxn>
                  <a:cxn ang="0">
                    <a:pos x="92" y="849"/>
                  </a:cxn>
                  <a:cxn ang="0">
                    <a:pos x="142" y="876"/>
                  </a:cxn>
                  <a:cxn ang="0">
                    <a:pos x="205" y="876"/>
                  </a:cxn>
                  <a:cxn ang="0">
                    <a:pos x="260" y="850"/>
                  </a:cxn>
                  <a:cxn ang="0">
                    <a:pos x="305" y="808"/>
                  </a:cxn>
                  <a:cxn ang="0">
                    <a:pos x="341" y="759"/>
                  </a:cxn>
                  <a:cxn ang="0">
                    <a:pos x="370" y="703"/>
                  </a:cxn>
                  <a:cxn ang="0">
                    <a:pos x="381" y="673"/>
                  </a:cxn>
                  <a:cxn ang="0">
                    <a:pos x="381" y="659"/>
                  </a:cxn>
                  <a:cxn ang="0">
                    <a:pos x="369" y="653"/>
                  </a:cxn>
                  <a:cxn ang="0">
                    <a:pos x="356" y="656"/>
                  </a:cxn>
                  <a:cxn ang="0">
                    <a:pos x="337" y="697"/>
                  </a:cxn>
                  <a:cxn ang="0">
                    <a:pos x="295" y="772"/>
                  </a:cxn>
                  <a:cxn ang="0">
                    <a:pos x="252" y="819"/>
                  </a:cxn>
                  <a:cxn ang="0">
                    <a:pos x="211" y="843"/>
                  </a:cxn>
                  <a:cxn ang="0">
                    <a:pos x="176" y="849"/>
                  </a:cxn>
                  <a:cxn ang="0">
                    <a:pos x="150" y="840"/>
                  </a:cxn>
                  <a:cxn ang="0">
                    <a:pos x="137" y="810"/>
                  </a:cxn>
                  <a:cxn ang="0">
                    <a:pos x="136" y="765"/>
                  </a:cxn>
                  <a:cxn ang="0">
                    <a:pos x="140" y="735"/>
                  </a:cxn>
                </a:cxnLst>
                <a:rect l="0" t="0" r="r" b="b"/>
                <a:pathLst>
                  <a:path w="404" h="880">
                    <a:moveTo>
                      <a:pt x="241" y="312"/>
                    </a:moveTo>
                    <a:lnTo>
                      <a:pt x="372" y="312"/>
                    </a:lnTo>
                    <a:lnTo>
                      <a:pt x="379" y="312"/>
                    </a:lnTo>
                    <a:lnTo>
                      <a:pt x="385" y="312"/>
                    </a:lnTo>
                    <a:lnTo>
                      <a:pt x="390" y="311"/>
                    </a:lnTo>
                    <a:lnTo>
                      <a:pt x="394" y="309"/>
                    </a:lnTo>
                    <a:lnTo>
                      <a:pt x="397" y="306"/>
                    </a:lnTo>
                    <a:lnTo>
                      <a:pt x="400" y="303"/>
                    </a:lnTo>
                    <a:lnTo>
                      <a:pt x="402" y="298"/>
                    </a:lnTo>
                    <a:lnTo>
                      <a:pt x="404" y="292"/>
                    </a:lnTo>
                    <a:lnTo>
                      <a:pt x="404" y="285"/>
                    </a:lnTo>
                    <a:lnTo>
                      <a:pt x="404" y="280"/>
                    </a:lnTo>
                    <a:lnTo>
                      <a:pt x="402" y="277"/>
                    </a:lnTo>
                    <a:lnTo>
                      <a:pt x="400" y="274"/>
                    </a:lnTo>
                    <a:lnTo>
                      <a:pt x="397" y="272"/>
                    </a:lnTo>
                    <a:lnTo>
                      <a:pt x="392" y="271"/>
                    </a:lnTo>
                    <a:lnTo>
                      <a:pt x="387" y="270"/>
                    </a:lnTo>
                    <a:lnTo>
                      <a:pt x="381" y="270"/>
                    </a:lnTo>
                    <a:lnTo>
                      <a:pt x="251" y="270"/>
                    </a:lnTo>
                    <a:lnTo>
                      <a:pt x="257" y="244"/>
                    </a:lnTo>
                    <a:lnTo>
                      <a:pt x="263" y="220"/>
                    </a:lnTo>
                    <a:lnTo>
                      <a:pt x="268" y="198"/>
                    </a:lnTo>
                    <a:lnTo>
                      <a:pt x="273" y="179"/>
                    </a:lnTo>
                    <a:lnTo>
                      <a:pt x="278" y="160"/>
                    </a:lnTo>
                    <a:lnTo>
                      <a:pt x="282" y="144"/>
                    </a:lnTo>
                    <a:lnTo>
                      <a:pt x="296" y="83"/>
                    </a:lnTo>
                    <a:lnTo>
                      <a:pt x="298" y="75"/>
                    </a:lnTo>
                    <a:lnTo>
                      <a:pt x="299" y="68"/>
                    </a:lnTo>
                    <a:lnTo>
                      <a:pt x="301" y="61"/>
                    </a:lnTo>
                    <a:lnTo>
                      <a:pt x="302" y="56"/>
                    </a:lnTo>
                    <a:lnTo>
                      <a:pt x="303" y="52"/>
                    </a:lnTo>
                    <a:lnTo>
                      <a:pt x="304" y="48"/>
                    </a:lnTo>
                    <a:lnTo>
                      <a:pt x="304" y="45"/>
                    </a:lnTo>
                    <a:lnTo>
                      <a:pt x="305" y="43"/>
                    </a:lnTo>
                    <a:lnTo>
                      <a:pt x="305" y="41"/>
                    </a:lnTo>
                    <a:lnTo>
                      <a:pt x="305" y="39"/>
                    </a:lnTo>
                    <a:lnTo>
                      <a:pt x="305" y="37"/>
                    </a:lnTo>
                    <a:lnTo>
                      <a:pt x="305" y="29"/>
                    </a:lnTo>
                    <a:lnTo>
                      <a:pt x="302" y="22"/>
                    </a:lnTo>
                    <a:lnTo>
                      <a:pt x="299" y="15"/>
                    </a:lnTo>
                    <a:lnTo>
                      <a:pt x="295" y="10"/>
                    </a:lnTo>
                    <a:lnTo>
                      <a:pt x="289" y="6"/>
                    </a:lnTo>
                    <a:lnTo>
                      <a:pt x="282" y="3"/>
                    </a:lnTo>
                    <a:lnTo>
                      <a:pt x="275" y="1"/>
                    </a:lnTo>
                    <a:lnTo>
                      <a:pt x="267" y="0"/>
                    </a:lnTo>
                    <a:lnTo>
                      <a:pt x="265" y="0"/>
                    </a:lnTo>
                    <a:lnTo>
                      <a:pt x="263" y="1"/>
                    </a:lnTo>
                    <a:lnTo>
                      <a:pt x="260" y="1"/>
                    </a:lnTo>
                    <a:lnTo>
                      <a:pt x="256" y="2"/>
                    </a:lnTo>
                    <a:lnTo>
                      <a:pt x="251" y="4"/>
                    </a:lnTo>
                    <a:lnTo>
                      <a:pt x="246" y="6"/>
                    </a:lnTo>
                    <a:lnTo>
                      <a:pt x="241" y="9"/>
                    </a:lnTo>
                    <a:lnTo>
                      <a:pt x="236" y="13"/>
                    </a:lnTo>
                    <a:lnTo>
                      <a:pt x="231" y="17"/>
                    </a:lnTo>
                    <a:lnTo>
                      <a:pt x="226" y="23"/>
                    </a:lnTo>
                    <a:lnTo>
                      <a:pt x="221" y="31"/>
                    </a:lnTo>
                    <a:lnTo>
                      <a:pt x="217" y="40"/>
                    </a:lnTo>
                    <a:lnTo>
                      <a:pt x="214" y="50"/>
                    </a:lnTo>
                    <a:lnTo>
                      <a:pt x="163" y="270"/>
                    </a:lnTo>
                    <a:lnTo>
                      <a:pt x="32" y="270"/>
                    </a:lnTo>
                    <a:lnTo>
                      <a:pt x="25" y="270"/>
                    </a:lnTo>
                    <a:lnTo>
                      <a:pt x="19" y="270"/>
                    </a:lnTo>
                    <a:lnTo>
                      <a:pt x="14" y="271"/>
                    </a:lnTo>
                    <a:lnTo>
                      <a:pt x="10" y="273"/>
                    </a:lnTo>
                    <a:lnTo>
                      <a:pt x="6" y="275"/>
                    </a:lnTo>
                    <a:lnTo>
                      <a:pt x="3" y="279"/>
                    </a:lnTo>
                    <a:lnTo>
                      <a:pt x="1" y="283"/>
                    </a:lnTo>
                    <a:lnTo>
                      <a:pt x="0" y="289"/>
                    </a:lnTo>
                    <a:lnTo>
                      <a:pt x="0" y="296"/>
                    </a:lnTo>
                    <a:lnTo>
                      <a:pt x="0" y="301"/>
                    </a:lnTo>
                    <a:lnTo>
                      <a:pt x="2" y="305"/>
                    </a:lnTo>
                    <a:lnTo>
                      <a:pt x="4" y="308"/>
                    </a:lnTo>
                    <a:lnTo>
                      <a:pt x="8" y="310"/>
                    </a:lnTo>
                    <a:lnTo>
                      <a:pt x="13" y="312"/>
                    </a:lnTo>
                    <a:lnTo>
                      <a:pt x="20" y="312"/>
                    </a:lnTo>
                    <a:lnTo>
                      <a:pt x="27" y="312"/>
                    </a:lnTo>
                    <a:lnTo>
                      <a:pt x="152" y="312"/>
                    </a:lnTo>
                    <a:lnTo>
                      <a:pt x="144" y="347"/>
                    </a:lnTo>
                    <a:lnTo>
                      <a:pt x="136" y="379"/>
                    </a:lnTo>
                    <a:lnTo>
                      <a:pt x="129" y="410"/>
                    </a:lnTo>
                    <a:lnTo>
                      <a:pt x="122" y="439"/>
                    </a:lnTo>
                    <a:lnTo>
                      <a:pt x="115" y="466"/>
                    </a:lnTo>
                    <a:lnTo>
                      <a:pt x="109" y="492"/>
                    </a:lnTo>
                    <a:lnTo>
                      <a:pt x="103" y="515"/>
                    </a:lnTo>
                    <a:lnTo>
                      <a:pt x="98" y="538"/>
                    </a:lnTo>
                    <a:lnTo>
                      <a:pt x="93" y="558"/>
                    </a:lnTo>
                    <a:lnTo>
                      <a:pt x="89" y="578"/>
                    </a:lnTo>
                    <a:lnTo>
                      <a:pt x="84" y="595"/>
                    </a:lnTo>
                    <a:lnTo>
                      <a:pt x="81" y="612"/>
                    </a:lnTo>
                    <a:lnTo>
                      <a:pt x="77" y="627"/>
                    </a:lnTo>
                    <a:lnTo>
                      <a:pt x="74" y="640"/>
                    </a:lnTo>
                    <a:lnTo>
                      <a:pt x="71" y="653"/>
                    </a:lnTo>
                    <a:lnTo>
                      <a:pt x="68" y="665"/>
                    </a:lnTo>
                    <a:lnTo>
                      <a:pt x="66" y="675"/>
                    </a:lnTo>
                    <a:lnTo>
                      <a:pt x="64" y="685"/>
                    </a:lnTo>
                    <a:lnTo>
                      <a:pt x="62" y="693"/>
                    </a:lnTo>
                    <a:lnTo>
                      <a:pt x="60" y="701"/>
                    </a:lnTo>
                    <a:lnTo>
                      <a:pt x="59" y="708"/>
                    </a:lnTo>
                    <a:lnTo>
                      <a:pt x="57" y="715"/>
                    </a:lnTo>
                    <a:lnTo>
                      <a:pt x="56" y="720"/>
                    </a:lnTo>
                    <a:lnTo>
                      <a:pt x="55" y="725"/>
                    </a:lnTo>
                    <a:lnTo>
                      <a:pt x="55" y="729"/>
                    </a:lnTo>
                    <a:lnTo>
                      <a:pt x="54" y="733"/>
                    </a:lnTo>
                    <a:lnTo>
                      <a:pt x="53" y="737"/>
                    </a:lnTo>
                    <a:lnTo>
                      <a:pt x="53" y="740"/>
                    </a:lnTo>
                    <a:lnTo>
                      <a:pt x="53" y="743"/>
                    </a:lnTo>
                    <a:lnTo>
                      <a:pt x="53" y="746"/>
                    </a:lnTo>
                    <a:lnTo>
                      <a:pt x="52" y="748"/>
                    </a:lnTo>
                    <a:lnTo>
                      <a:pt x="52" y="753"/>
                    </a:lnTo>
                    <a:lnTo>
                      <a:pt x="53" y="769"/>
                    </a:lnTo>
                    <a:lnTo>
                      <a:pt x="56" y="785"/>
                    </a:lnTo>
                    <a:lnTo>
                      <a:pt x="60" y="800"/>
                    </a:lnTo>
                    <a:lnTo>
                      <a:pt x="66" y="814"/>
                    </a:lnTo>
                    <a:lnTo>
                      <a:pt x="73" y="827"/>
                    </a:lnTo>
                    <a:lnTo>
                      <a:pt x="82" y="839"/>
                    </a:lnTo>
                    <a:lnTo>
                      <a:pt x="92" y="849"/>
                    </a:lnTo>
                    <a:lnTo>
                      <a:pt x="102" y="858"/>
                    </a:lnTo>
                    <a:lnTo>
                      <a:pt x="115" y="865"/>
                    </a:lnTo>
                    <a:lnTo>
                      <a:pt x="128" y="871"/>
                    </a:lnTo>
                    <a:lnTo>
                      <a:pt x="142" y="876"/>
                    </a:lnTo>
                    <a:lnTo>
                      <a:pt x="158" y="879"/>
                    </a:lnTo>
                    <a:lnTo>
                      <a:pt x="174" y="880"/>
                    </a:lnTo>
                    <a:lnTo>
                      <a:pt x="189" y="879"/>
                    </a:lnTo>
                    <a:lnTo>
                      <a:pt x="205" y="876"/>
                    </a:lnTo>
                    <a:lnTo>
                      <a:pt x="219" y="871"/>
                    </a:lnTo>
                    <a:lnTo>
                      <a:pt x="233" y="866"/>
                    </a:lnTo>
                    <a:lnTo>
                      <a:pt x="247" y="858"/>
                    </a:lnTo>
                    <a:lnTo>
                      <a:pt x="260" y="850"/>
                    </a:lnTo>
                    <a:lnTo>
                      <a:pt x="272" y="841"/>
                    </a:lnTo>
                    <a:lnTo>
                      <a:pt x="284" y="831"/>
                    </a:lnTo>
                    <a:lnTo>
                      <a:pt x="295" y="819"/>
                    </a:lnTo>
                    <a:lnTo>
                      <a:pt x="305" y="808"/>
                    </a:lnTo>
                    <a:lnTo>
                      <a:pt x="315" y="796"/>
                    </a:lnTo>
                    <a:lnTo>
                      <a:pt x="324" y="784"/>
                    </a:lnTo>
                    <a:lnTo>
                      <a:pt x="333" y="771"/>
                    </a:lnTo>
                    <a:lnTo>
                      <a:pt x="341" y="759"/>
                    </a:lnTo>
                    <a:lnTo>
                      <a:pt x="348" y="747"/>
                    </a:lnTo>
                    <a:lnTo>
                      <a:pt x="355" y="735"/>
                    </a:lnTo>
                    <a:lnTo>
                      <a:pt x="360" y="723"/>
                    </a:lnTo>
                    <a:lnTo>
                      <a:pt x="370" y="703"/>
                    </a:lnTo>
                    <a:lnTo>
                      <a:pt x="374" y="693"/>
                    </a:lnTo>
                    <a:lnTo>
                      <a:pt x="377" y="685"/>
                    </a:lnTo>
                    <a:lnTo>
                      <a:pt x="380" y="679"/>
                    </a:lnTo>
                    <a:lnTo>
                      <a:pt x="381" y="673"/>
                    </a:lnTo>
                    <a:lnTo>
                      <a:pt x="382" y="669"/>
                    </a:lnTo>
                    <a:lnTo>
                      <a:pt x="383" y="667"/>
                    </a:lnTo>
                    <a:lnTo>
                      <a:pt x="382" y="663"/>
                    </a:lnTo>
                    <a:lnTo>
                      <a:pt x="381" y="659"/>
                    </a:lnTo>
                    <a:lnTo>
                      <a:pt x="379" y="657"/>
                    </a:lnTo>
                    <a:lnTo>
                      <a:pt x="377" y="655"/>
                    </a:lnTo>
                    <a:lnTo>
                      <a:pt x="374" y="654"/>
                    </a:lnTo>
                    <a:lnTo>
                      <a:pt x="369" y="653"/>
                    </a:lnTo>
                    <a:lnTo>
                      <a:pt x="367" y="653"/>
                    </a:lnTo>
                    <a:lnTo>
                      <a:pt x="363" y="653"/>
                    </a:lnTo>
                    <a:lnTo>
                      <a:pt x="359" y="655"/>
                    </a:lnTo>
                    <a:lnTo>
                      <a:pt x="356" y="656"/>
                    </a:lnTo>
                    <a:lnTo>
                      <a:pt x="354" y="659"/>
                    </a:lnTo>
                    <a:lnTo>
                      <a:pt x="352" y="662"/>
                    </a:lnTo>
                    <a:lnTo>
                      <a:pt x="350" y="667"/>
                    </a:lnTo>
                    <a:lnTo>
                      <a:pt x="337" y="697"/>
                    </a:lnTo>
                    <a:lnTo>
                      <a:pt x="327" y="719"/>
                    </a:lnTo>
                    <a:lnTo>
                      <a:pt x="316" y="739"/>
                    </a:lnTo>
                    <a:lnTo>
                      <a:pt x="306" y="757"/>
                    </a:lnTo>
                    <a:lnTo>
                      <a:pt x="295" y="772"/>
                    </a:lnTo>
                    <a:lnTo>
                      <a:pt x="284" y="787"/>
                    </a:lnTo>
                    <a:lnTo>
                      <a:pt x="273" y="799"/>
                    </a:lnTo>
                    <a:lnTo>
                      <a:pt x="263" y="810"/>
                    </a:lnTo>
                    <a:lnTo>
                      <a:pt x="252" y="819"/>
                    </a:lnTo>
                    <a:lnTo>
                      <a:pt x="241" y="827"/>
                    </a:lnTo>
                    <a:lnTo>
                      <a:pt x="231" y="834"/>
                    </a:lnTo>
                    <a:lnTo>
                      <a:pt x="221" y="839"/>
                    </a:lnTo>
                    <a:lnTo>
                      <a:pt x="211" y="843"/>
                    </a:lnTo>
                    <a:lnTo>
                      <a:pt x="202" y="846"/>
                    </a:lnTo>
                    <a:lnTo>
                      <a:pt x="193" y="848"/>
                    </a:lnTo>
                    <a:lnTo>
                      <a:pt x="184" y="849"/>
                    </a:lnTo>
                    <a:lnTo>
                      <a:pt x="176" y="849"/>
                    </a:lnTo>
                    <a:lnTo>
                      <a:pt x="168" y="849"/>
                    </a:lnTo>
                    <a:lnTo>
                      <a:pt x="161" y="847"/>
                    </a:lnTo>
                    <a:lnTo>
                      <a:pt x="155" y="844"/>
                    </a:lnTo>
                    <a:lnTo>
                      <a:pt x="150" y="840"/>
                    </a:lnTo>
                    <a:lnTo>
                      <a:pt x="145" y="835"/>
                    </a:lnTo>
                    <a:lnTo>
                      <a:pt x="142" y="828"/>
                    </a:lnTo>
                    <a:lnTo>
                      <a:pt x="139" y="819"/>
                    </a:lnTo>
                    <a:lnTo>
                      <a:pt x="137" y="810"/>
                    </a:lnTo>
                    <a:lnTo>
                      <a:pt x="136" y="799"/>
                    </a:lnTo>
                    <a:lnTo>
                      <a:pt x="135" y="786"/>
                    </a:lnTo>
                    <a:lnTo>
                      <a:pt x="135" y="774"/>
                    </a:lnTo>
                    <a:lnTo>
                      <a:pt x="136" y="765"/>
                    </a:lnTo>
                    <a:lnTo>
                      <a:pt x="136" y="756"/>
                    </a:lnTo>
                    <a:lnTo>
                      <a:pt x="137" y="749"/>
                    </a:lnTo>
                    <a:lnTo>
                      <a:pt x="138" y="742"/>
                    </a:lnTo>
                    <a:lnTo>
                      <a:pt x="140" y="735"/>
                    </a:lnTo>
                    <a:lnTo>
                      <a:pt x="142" y="728"/>
                    </a:lnTo>
                    <a:lnTo>
                      <a:pt x="143" y="719"/>
                    </a:lnTo>
                    <a:lnTo>
                      <a:pt x="241" y="31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163" name="Picture 16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3207375" y="1609358"/>
            <a:ext cx="2592288" cy="332123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2363077" y="2132453"/>
            <a:ext cx="453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Problem: </a:t>
            </a:r>
            <a:r>
              <a:rPr lang="de-CH" dirty="0" err="1" smtClean="0"/>
              <a:t>noise</a:t>
            </a:r>
            <a:r>
              <a:rPr lang="de-CH" dirty="0" smtClean="0"/>
              <a:t>! – </a:t>
            </a:r>
            <a:r>
              <a:rPr lang="de-CH" dirty="0" err="1" smtClean="0"/>
              <a:t>mainly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</a:t>
            </a:r>
            <a:r>
              <a:rPr lang="de-CH" dirty="0" err="1" smtClean="0"/>
              <a:t>classical</a:t>
            </a:r>
            <a:r>
              <a:rPr lang="de-CH" dirty="0" smtClean="0"/>
              <a:t> </a:t>
            </a:r>
            <a:r>
              <a:rPr lang="de-CH" dirty="0" err="1" smtClean="0"/>
              <a:t>fields</a:t>
            </a:r>
            <a:endParaRPr lang="en-GB" dirty="0"/>
          </a:p>
        </p:txBody>
      </p:sp>
      <p:cxnSp>
        <p:nvCxnSpPr>
          <p:cNvPr id="169" name="Straight Connector 168"/>
          <p:cNvCxnSpPr/>
          <p:nvPr/>
        </p:nvCxnSpPr>
        <p:spPr>
          <a:xfrm rot="5400000">
            <a:off x="81552" y="3958547"/>
            <a:ext cx="2137418" cy="3889"/>
          </a:xfrm>
          <a:prstGeom prst="line">
            <a:avLst/>
          </a:prstGeom>
          <a:ln w="34925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 rot="10800000" flipV="1">
            <a:off x="1152205" y="5027384"/>
            <a:ext cx="2511896" cy="8384"/>
          </a:xfrm>
          <a:prstGeom prst="line">
            <a:avLst/>
          </a:prstGeom>
          <a:ln w="3175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/>
          <p:cNvCxnSpPr/>
          <p:nvPr/>
        </p:nvCxnSpPr>
        <p:spPr>
          <a:xfrm flipV="1">
            <a:off x="1152205" y="3107806"/>
            <a:ext cx="1944216" cy="792088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/>
          <p:cNvCxnSpPr/>
          <p:nvPr/>
        </p:nvCxnSpPr>
        <p:spPr>
          <a:xfrm>
            <a:off x="1152205" y="3899894"/>
            <a:ext cx="1944216" cy="648072"/>
          </a:xfrm>
          <a:prstGeom prst="line">
            <a:avLst/>
          </a:prstGeom>
          <a:ln w="2222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6" name="Picture 18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693750" y="4974222"/>
            <a:ext cx="192582" cy="182552"/>
          </a:xfrm>
          <a:prstGeom prst="rect">
            <a:avLst/>
          </a:prstGeom>
        </p:spPr>
      </p:pic>
      <p:sp>
        <p:nvSpPr>
          <p:cNvPr id="189" name="TextBox 188"/>
          <p:cNvSpPr txBox="1"/>
          <p:nvPr/>
        </p:nvSpPr>
        <p:spPr>
          <a:xfrm>
            <a:off x="1835696" y="0"/>
            <a:ext cx="541334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000" dirty="0" err="1" smtClean="0"/>
              <a:t>Storing</a:t>
            </a:r>
            <a:r>
              <a:rPr lang="de-CH" sz="4000" dirty="0" smtClean="0"/>
              <a:t> qubits in an </a:t>
            </a:r>
            <a:r>
              <a:rPr lang="de-CH" sz="4000" dirty="0" err="1" smtClean="0"/>
              <a:t>atom</a:t>
            </a:r>
            <a:endParaRPr lang="de-CH" sz="4000" dirty="0" smtClean="0"/>
          </a:p>
          <a:p>
            <a:pPr algn="ctr"/>
            <a:r>
              <a:rPr lang="de-CH" sz="4000" dirty="0" smtClean="0"/>
              <a:t>- </a:t>
            </a:r>
            <a:r>
              <a:rPr lang="de-CH" sz="4000" dirty="0" err="1" smtClean="0"/>
              <a:t>phase</a:t>
            </a:r>
            <a:r>
              <a:rPr lang="de-CH" sz="4000" dirty="0" smtClean="0"/>
              <a:t> </a:t>
            </a:r>
            <a:r>
              <a:rPr lang="de-CH" sz="4000" dirty="0" err="1" smtClean="0"/>
              <a:t>coherence</a:t>
            </a:r>
            <a:endParaRPr lang="en-GB" sz="4000" dirty="0"/>
          </a:p>
        </p:txBody>
      </p:sp>
      <p:cxnSp>
        <p:nvCxnSpPr>
          <p:cNvPr id="191" name="Straight Arrow Connector 190"/>
          <p:cNvCxnSpPr/>
          <p:nvPr/>
        </p:nvCxnSpPr>
        <p:spPr>
          <a:xfrm rot="5400000">
            <a:off x="2016301" y="3857225"/>
            <a:ext cx="1008112" cy="158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3" name="Picture 19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664372" y="3785217"/>
            <a:ext cx="287655" cy="179070"/>
          </a:xfrm>
          <a:prstGeom prst="rect">
            <a:avLst/>
          </a:prstGeom>
        </p:spPr>
      </p:pic>
      <p:pic>
        <p:nvPicPr>
          <p:cNvPr id="58" name="Picture 5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3174572" y="2998382"/>
            <a:ext cx="867887" cy="204748"/>
          </a:xfrm>
          <a:prstGeom prst="rect">
            <a:avLst/>
          </a:prstGeom>
        </p:spPr>
      </p:pic>
      <p:pic>
        <p:nvPicPr>
          <p:cNvPr id="57" name="Picture 56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785628" y="2848345"/>
            <a:ext cx="227931" cy="213832"/>
          </a:xfrm>
          <a:prstGeom prst="rect">
            <a:avLst/>
          </a:prstGeom>
        </p:spPr>
      </p:pic>
      <p:pic>
        <p:nvPicPr>
          <p:cNvPr id="60" name="Picture 59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3135585" y="4437323"/>
            <a:ext cx="1045525" cy="209105"/>
          </a:xfrm>
          <a:prstGeom prst="rect">
            <a:avLst/>
          </a:prstGeom>
        </p:spPr>
      </p:pic>
      <p:pic>
        <p:nvPicPr>
          <p:cNvPr id="62" name="Picture 61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5953051" y="2965310"/>
            <a:ext cx="1482090" cy="563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7" descr="plot2110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52601" y="4722591"/>
            <a:ext cx="3261866" cy="2141959"/>
          </a:xfrm>
          <a:prstGeom prst="rect">
            <a:avLst/>
          </a:prstGeom>
        </p:spPr>
      </p:pic>
      <p:grpSp>
        <p:nvGrpSpPr>
          <p:cNvPr id="69" name="Group 3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18128" y="5327429"/>
            <a:ext cx="980125" cy="422447"/>
            <a:chOff x="2296" y="1262"/>
            <a:chExt cx="3750" cy="1617"/>
          </a:xfrm>
        </p:grpSpPr>
        <p:sp>
          <p:nvSpPr>
            <p:cNvPr id="70" name="Freeform 36"/>
            <p:cNvSpPr>
              <a:spLocks noEditPoints="1"/>
            </p:cNvSpPr>
            <p:nvPr/>
          </p:nvSpPr>
          <p:spPr bwMode="auto">
            <a:xfrm>
              <a:off x="2420" y="1262"/>
              <a:ext cx="455" cy="647"/>
            </a:xfrm>
            <a:custGeom>
              <a:avLst/>
              <a:gdLst>
                <a:gd name="T0" fmla="*/ 453 w 455"/>
                <a:gd name="T1" fmla="*/ 23 h 647"/>
                <a:gd name="T2" fmla="*/ 454 w 455"/>
                <a:gd name="T3" fmla="*/ 14 h 647"/>
                <a:gd name="T4" fmla="*/ 453 w 455"/>
                <a:gd name="T5" fmla="*/ 5 h 647"/>
                <a:gd name="T6" fmla="*/ 444 w 455"/>
                <a:gd name="T7" fmla="*/ 0 h 647"/>
                <a:gd name="T8" fmla="*/ 395 w 455"/>
                <a:gd name="T9" fmla="*/ 2 h 647"/>
                <a:gd name="T10" fmla="*/ 340 w 455"/>
                <a:gd name="T11" fmla="*/ 7 h 647"/>
                <a:gd name="T12" fmla="*/ 313 w 455"/>
                <a:gd name="T13" fmla="*/ 14 h 647"/>
                <a:gd name="T14" fmla="*/ 310 w 455"/>
                <a:gd name="T15" fmla="*/ 38 h 647"/>
                <a:gd name="T16" fmla="*/ 348 w 455"/>
                <a:gd name="T17" fmla="*/ 43 h 647"/>
                <a:gd name="T18" fmla="*/ 372 w 455"/>
                <a:gd name="T19" fmla="*/ 50 h 647"/>
                <a:gd name="T20" fmla="*/ 372 w 455"/>
                <a:gd name="T21" fmla="*/ 66 h 647"/>
                <a:gd name="T22" fmla="*/ 292 w 455"/>
                <a:gd name="T23" fmla="*/ 254 h 647"/>
                <a:gd name="T24" fmla="*/ 228 w 455"/>
                <a:gd name="T25" fmla="*/ 232 h 647"/>
                <a:gd name="T26" fmla="*/ 118 w 455"/>
                <a:gd name="T27" fmla="*/ 271 h 647"/>
                <a:gd name="T28" fmla="*/ 35 w 455"/>
                <a:gd name="T29" fmla="*/ 368 h 647"/>
                <a:gd name="T30" fmla="*/ 0 w 455"/>
                <a:gd name="T31" fmla="*/ 495 h 647"/>
                <a:gd name="T32" fmla="*/ 23 w 455"/>
                <a:gd name="T33" fmla="*/ 582 h 647"/>
                <a:gd name="T34" fmla="*/ 80 w 455"/>
                <a:gd name="T35" fmla="*/ 635 h 647"/>
                <a:gd name="T36" fmla="*/ 161 w 455"/>
                <a:gd name="T37" fmla="*/ 644 h 647"/>
                <a:gd name="T38" fmla="*/ 238 w 455"/>
                <a:gd name="T39" fmla="*/ 603 h 647"/>
                <a:gd name="T40" fmla="*/ 281 w 455"/>
                <a:gd name="T41" fmla="*/ 620 h 647"/>
                <a:gd name="T42" fmla="*/ 325 w 455"/>
                <a:gd name="T43" fmla="*/ 644 h 647"/>
                <a:gd name="T44" fmla="*/ 368 w 455"/>
                <a:gd name="T45" fmla="*/ 644 h 647"/>
                <a:gd name="T46" fmla="*/ 410 w 455"/>
                <a:gd name="T47" fmla="*/ 615 h 647"/>
                <a:gd name="T48" fmla="*/ 437 w 455"/>
                <a:gd name="T49" fmla="*/ 560 h 647"/>
                <a:gd name="T50" fmla="*/ 450 w 455"/>
                <a:gd name="T51" fmla="*/ 512 h 647"/>
                <a:gd name="T52" fmla="*/ 448 w 455"/>
                <a:gd name="T53" fmla="*/ 497 h 647"/>
                <a:gd name="T54" fmla="*/ 429 w 455"/>
                <a:gd name="T55" fmla="*/ 496 h 647"/>
                <a:gd name="T56" fmla="*/ 417 w 455"/>
                <a:gd name="T57" fmla="*/ 523 h 647"/>
                <a:gd name="T58" fmla="*/ 399 w 455"/>
                <a:gd name="T59" fmla="*/ 580 h 647"/>
                <a:gd name="T60" fmla="*/ 368 w 455"/>
                <a:gd name="T61" fmla="*/ 619 h 647"/>
                <a:gd name="T62" fmla="*/ 332 w 455"/>
                <a:gd name="T63" fmla="*/ 612 h 647"/>
                <a:gd name="T64" fmla="*/ 324 w 455"/>
                <a:gd name="T65" fmla="*/ 576 h 647"/>
                <a:gd name="T66" fmla="*/ 329 w 455"/>
                <a:gd name="T67" fmla="*/ 538 h 647"/>
                <a:gd name="T68" fmla="*/ 256 w 455"/>
                <a:gd name="T69" fmla="*/ 541 h 647"/>
                <a:gd name="T70" fmla="*/ 218 w 455"/>
                <a:gd name="T71" fmla="*/ 584 h 647"/>
                <a:gd name="T72" fmla="*/ 188 w 455"/>
                <a:gd name="T73" fmla="*/ 606 h 647"/>
                <a:gd name="T74" fmla="*/ 137 w 455"/>
                <a:gd name="T75" fmla="*/ 621 h 647"/>
                <a:gd name="T76" fmla="*/ 98 w 455"/>
                <a:gd name="T77" fmla="*/ 607 h 647"/>
                <a:gd name="T78" fmla="*/ 74 w 455"/>
                <a:gd name="T79" fmla="*/ 557 h 647"/>
                <a:gd name="T80" fmla="*/ 78 w 455"/>
                <a:gd name="T81" fmla="*/ 481 h 647"/>
                <a:gd name="T82" fmla="*/ 100 w 455"/>
                <a:gd name="T83" fmla="*/ 390 h 647"/>
                <a:gd name="T84" fmla="*/ 136 w 455"/>
                <a:gd name="T85" fmla="*/ 317 h 647"/>
                <a:gd name="T86" fmla="*/ 187 w 455"/>
                <a:gd name="T87" fmla="*/ 270 h 647"/>
                <a:gd name="T88" fmla="*/ 228 w 455"/>
                <a:gd name="T89" fmla="*/ 258 h 647"/>
                <a:gd name="T90" fmla="*/ 276 w 455"/>
                <a:gd name="T91" fmla="*/ 276 h 647"/>
                <a:gd name="T92" fmla="*/ 300 w 455"/>
                <a:gd name="T93" fmla="*/ 313 h 647"/>
                <a:gd name="T94" fmla="*/ 306 w 455"/>
                <a:gd name="T95" fmla="*/ 345 h 647"/>
                <a:gd name="T96" fmla="*/ 262 w 455"/>
                <a:gd name="T97" fmla="*/ 523 h 6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5"/>
                <a:gd name="T148" fmla="*/ 0 h 647"/>
                <a:gd name="T149" fmla="*/ 455 w 455"/>
                <a:gd name="T150" fmla="*/ 647 h 6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5" h="647">
                  <a:moveTo>
                    <a:pt x="452" y="27"/>
                  </a:moveTo>
                  <a:lnTo>
                    <a:pt x="452" y="25"/>
                  </a:lnTo>
                  <a:lnTo>
                    <a:pt x="453" y="23"/>
                  </a:lnTo>
                  <a:lnTo>
                    <a:pt x="453" y="19"/>
                  </a:lnTo>
                  <a:lnTo>
                    <a:pt x="454" y="16"/>
                  </a:lnTo>
                  <a:lnTo>
                    <a:pt x="454" y="14"/>
                  </a:lnTo>
                  <a:lnTo>
                    <a:pt x="455" y="13"/>
                  </a:lnTo>
                  <a:lnTo>
                    <a:pt x="455" y="10"/>
                  </a:lnTo>
                  <a:lnTo>
                    <a:pt x="453" y="5"/>
                  </a:lnTo>
                  <a:lnTo>
                    <a:pt x="450" y="4"/>
                  </a:lnTo>
                  <a:lnTo>
                    <a:pt x="448" y="1"/>
                  </a:lnTo>
                  <a:lnTo>
                    <a:pt x="444" y="0"/>
                  </a:lnTo>
                  <a:lnTo>
                    <a:pt x="429" y="0"/>
                  </a:lnTo>
                  <a:lnTo>
                    <a:pt x="415" y="1"/>
                  </a:lnTo>
                  <a:lnTo>
                    <a:pt x="395" y="2"/>
                  </a:lnTo>
                  <a:lnTo>
                    <a:pt x="375" y="5"/>
                  </a:lnTo>
                  <a:lnTo>
                    <a:pt x="357" y="6"/>
                  </a:lnTo>
                  <a:lnTo>
                    <a:pt x="340" y="7"/>
                  </a:lnTo>
                  <a:lnTo>
                    <a:pt x="327" y="9"/>
                  </a:lnTo>
                  <a:lnTo>
                    <a:pt x="318" y="11"/>
                  </a:lnTo>
                  <a:lnTo>
                    <a:pt x="313" y="14"/>
                  </a:lnTo>
                  <a:lnTo>
                    <a:pt x="309" y="20"/>
                  </a:lnTo>
                  <a:lnTo>
                    <a:pt x="308" y="30"/>
                  </a:lnTo>
                  <a:lnTo>
                    <a:pt x="310" y="38"/>
                  </a:lnTo>
                  <a:lnTo>
                    <a:pt x="315" y="41"/>
                  </a:lnTo>
                  <a:lnTo>
                    <a:pt x="322" y="43"/>
                  </a:lnTo>
                  <a:lnTo>
                    <a:pt x="348" y="43"/>
                  </a:lnTo>
                  <a:lnTo>
                    <a:pt x="361" y="44"/>
                  </a:lnTo>
                  <a:lnTo>
                    <a:pt x="368" y="47"/>
                  </a:lnTo>
                  <a:lnTo>
                    <a:pt x="372" y="50"/>
                  </a:lnTo>
                  <a:lnTo>
                    <a:pt x="373" y="53"/>
                  </a:lnTo>
                  <a:lnTo>
                    <a:pt x="373" y="56"/>
                  </a:lnTo>
                  <a:lnTo>
                    <a:pt x="372" y="66"/>
                  </a:lnTo>
                  <a:lnTo>
                    <a:pt x="319" y="286"/>
                  </a:lnTo>
                  <a:lnTo>
                    <a:pt x="306" y="270"/>
                  </a:lnTo>
                  <a:lnTo>
                    <a:pt x="292" y="254"/>
                  </a:lnTo>
                  <a:lnTo>
                    <a:pt x="273" y="243"/>
                  </a:lnTo>
                  <a:lnTo>
                    <a:pt x="252" y="235"/>
                  </a:lnTo>
                  <a:lnTo>
                    <a:pt x="228" y="232"/>
                  </a:lnTo>
                  <a:lnTo>
                    <a:pt x="191" y="238"/>
                  </a:lnTo>
                  <a:lnTo>
                    <a:pt x="154" y="250"/>
                  </a:lnTo>
                  <a:lnTo>
                    <a:pt x="118" y="271"/>
                  </a:lnTo>
                  <a:lnTo>
                    <a:pt x="86" y="298"/>
                  </a:lnTo>
                  <a:lnTo>
                    <a:pt x="58" y="331"/>
                  </a:lnTo>
                  <a:lnTo>
                    <a:pt x="35" y="368"/>
                  </a:lnTo>
                  <a:lnTo>
                    <a:pt x="16" y="408"/>
                  </a:lnTo>
                  <a:lnTo>
                    <a:pt x="4" y="451"/>
                  </a:lnTo>
                  <a:lnTo>
                    <a:pt x="0" y="495"/>
                  </a:lnTo>
                  <a:lnTo>
                    <a:pt x="3" y="527"/>
                  </a:lnTo>
                  <a:lnTo>
                    <a:pt x="10" y="556"/>
                  </a:lnTo>
                  <a:lnTo>
                    <a:pt x="23" y="582"/>
                  </a:lnTo>
                  <a:lnTo>
                    <a:pt x="39" y="605"/>
                  </a:lnTo>
                  <a:lnTo>
                    <a:pt x="58" y="622"/>
                  </a:lnTo>
                  <a:lnTo>
                    <a:pt x="80" y="635"/>
                  </a:lnTo>
                  <a:lnTo>
                    <a:pt x="106" y="644"/>
                  </a:lnTo>
                  <a:lnTo>
                    <a:pt x="133" y="647"/>
                  </a:lnTo>
                  <a:lnTo>
                    <a:pt x="161" y="644"/>
                  </a:lnTo>
                  <a:lnTo>
                    <a:pt x="188" y="635"/>
                  </a:lnTo>
                  <a:lnTo>
                    <a:pt x="213" y="621"/>
                  </a:lnTo>
                  <a:lnTo>
                    <a:pt x="238" y="603"/>
                  </a:lnTo>
                  <a:lnTo>
                    <a:pt x="260" y="583"/>
                  </a:lnTo>
                  <a:lnTo>
                    <a:pt x="268" y="603"/>
                  </a:lnTo>
                  <a:lnTo>
                    <a:pt x="281" y="620"/>
                  </a:lnTo>
                  <a:lnTo>
                    <a:pt x="295" y="631"/>
                  </a:lnTo>
                  <a:lnTo>
                    <a:pt x="310" y="639"/>
                  </a:lnTo>
                  <a:lnTo>
                    <a:pt x="325" y="644"/>
                  </a:lnTo>
                  <a:lnTo>
                    <a:pt x="338" y="647"/>
                  </a:lnTo>
                  <a:lnTo>
                    <a:pt x="351" y="647"/>
                  </a:lnTo>
                  <a:lnTo>
                    <a:pt x="368" y="644"/>
                  </a:lnTo>
                  <a:lnTo>
                    <a:pt x="384" y="638"/>
                  </a:lnTo>
                  <a:lnTo>
                    <a:pt x="397" y="628"/>
                  </a:lnTo>
                  <a:lnTo>
                    <a:pt x="410" y="615"/>
                  </a:lnTo>
                  <a:lnTo>
                    <a:pt x="420" y="598"/>
                  </a:lnTo>
                  <a:lnTo>
                    <a:pt x="429" y="579"/>
                  </a:lnTo>
                  <a:lnTo>
                    <a:pt x="437" y="560"/>
                  </a:lnTo>
                  <a:lnTo>
                    <a:pt x="443" y="541"/>
                  </a:lnTo>
                  <a:lnTo>
                    <a:pt x="448" y="524"/>
                  </a:lnTo>
                  <a:lnTo>
                    <a:pt x="450" y="512"/>
                  </a:lnTo>
                  <a:lnTo>
                    <a:pt x="452" y="506"/>
                  </a:lnTo>
                  <a:lnTo>
                    <a:pt x="450" y="502"/>
                  </a:lnTo>
                  <a:lnTo>
                    <a:pt x="448" y="497"/>
                  </a:lnTo>
                  <a:lnTo>
                    <a:pt x="443" y="495"/>
                  </a:lnTo>
                  <a:lnTo>
                    <a:pt x="437" y="495"/>
                  </a:lnTo>
                  <a:lnTo>
                    <a:pt x="429" y="496"/>
                  </a:lnTo>
                  <a:lnTo>
                    <a:pt x="424" y="500"/>
                  </a:lnTo>
                  <a:lnTo>
                    <a:pt x="421" y="507"/>
                  </a:lnTo>
                  <a:lnTo>
                    <a:pt x="417" y="523"/>
                  </a:lnTo>
                  <a:lnTo>
                    <a:pt x="412" y="542"/>
                  </a:lnTo>
                  <a:lnTo>
                    <a:pt x="406" y="561"/>
                  </a:lnTo>
                  <a:lnTo>
                    <a:pt x="399" y="580"/>
                  </a:lnTo>
                  <a:lnTo>
                    <a:pt x="390" y="597"/>
                  </a:lnTo>
                  <a:lnTo>
                    <a:pt x="380" y="610"/>
                  </a:lnTo>
                  <a:lnTo>
                    <a:pt x="368" y="619"/>
                  </a:lnTo>
                  <a:lnTo>
                    <a:pt x="353" y="621"/>
                  </a:lnTo>
                  <a:lnTo>
                    <a:pt x="341" y="619"/>
                  </a:lnTo>
                  <a:lnTo>
                    <a:pt x="332" y="612"/>
                  </a:lnTo>
                  <a:lnTo>
                    <a:pt x="327" y="603"/>
                  </a:lnTo>
                  <a:lnTo>
                    <a:pt x="325" y="590"/>
                  </a:lnTo>
                  <a:lnTo>
                    <a:pt x="324" y="576"/>
                  </a:lnTo>
                  <a:lnTo>
                    <a:pt x="325" y="561"/>
                  </a:lnTo>
                  <a:lnTo>
                    <a:pt x="326" y="550"/>
                  </a:lnTo>
                  <a:lnTo>
                    <a:pt x="329" y="538"/>
                  </a:lnTo>
                  <a:lnTo>
                    <a:pt x="452" y="27"/>
                  </a:lnTo>
                  <a:close/>
                  <a:moveTo>
                    <a:pt x="262" y="523"/>
                  </a:moveTo>
                  <a:lnTo>
                    <a:pt x="256" y="541"/>
                  </a:lnTo>
                  <a:lnTo>
                    <a:pt x="245" y="557"/>
                  </a:lnTo>
                  <a:lnTo>
                    <a:pt x="232" y="571"/>
                  </a:lnTo>
                  <a:lnTo>
                    <a:pt x="218" y="584"/>
                  </a:lnTo>
                  <a:lnTo>
                    <a:pt x="212" y="589"/>
                  </a:lnTo>
                  <a:lnTo>
                    <a:pt x="202" y="597"/>
                  </a:lnTo>
                  <a:lnTo>
                    <a:pt x="188" y="606"/>
                  </a:lnTo>
                  <a:lnTo>
                    <a:pt x="173" y="613"/>
                  </a:lnTo>
                  <a:lnTo>
                    <a:pt x="155" y="619"/>
                  </a:lnTo>
                  <a:lnTo>
                    <a:pt x="137" y="621"/>
                  </a:lnTo>
                  <a:lnTo>
                    <a:pt x="123" y="620"/>
                  </a:lnTo>
                  <a:lnTo>
                    <a:pt x="110" y="615"/>
                  </a:lnTo>
                  <a:lnTo>
                    <a:pt x="98" y="607"/>
                  </a:lnTo>
                  <a:lnTo>
                    <a:pt x="86" y="594"/>
                  </a:lnTo>
                  <a:lnTo>
                    <a:pt x="79" y="578"/>
                  </a:lnTo>
                  <a:lnTo>
                    <a:pt x="74" y="557"/>
                  </a:lnTo>
                  <a:lnTo>
                    <a:pt x="72" y="532"/>
                  </a:lnTo>
                  <a:lnTo>
                    <a:pt x="73" y="509"/>
                  </a:lnTo>
                  <a:lnTo>
                    <a:pt x="78" y="481"/>
                  </a:lnTo>
                  <a:lnTo>
                    <a:pt x="84" y="450"/>
                  </a:lnTo>
                  <a:lnTo>
                    <a:pt x="91" y="419"/>
                  </a:lnTo>
                  <a:lnTo>
                    <a:pt x="100" y="390"/>
                  </a:lnTo>
                  <a:lnTo>
                    <a:pt x="109" y="364"/>
                  </a:lnTo>
                  <a:lnTo>
                    <a:pt x="118" y="345"/>
                  </a:lnTo>
                  <a:lnTo>
                    <a:pt x="136" y="317"/>
                  </a:lnTo>
                  <a:lnTo>
                    <a:pt x="153" y="295"/>
                  </a:lnTo>
                  <a:lnTo>
                    <a:pt x="171" y="280"/>
                  </a:lnTo>
                  <a:lnTo>
                    <a:pt x="187" y="270"/>
                  </a:lnTo>
                  <a:lnTo>
                    <a:pt x="203" y="262"/>
                  </a:lnTo>
                  <a:lnTo>
                    <a:pt x="217" y="259"/>
                  </a:lnTo>
                  <a:lnTo>
                    <a:pt x="228" y="258"/>
                  </a:lnTo>
                  <a:lnTo>
                    <a:pt x="247" y="261"/>
                  </a:lnTo>
                  <a:lnTo>
                    <a:pt x="263" y="267"/>
                  </a:lnTo>
                  <a:lnTo>
                    <a:pt x="276" y="276"/>
                  </a:lnTo>
                  <a:lnTo>
                    <a:pt x="287" y="287"/>
                  </a:lnTo>
                  <a:lnTo>
                    <a:pt x="294" y="300"/>
                  </a:lnTo>
                  <a:lnTo>
                    <a:pt x="300" y="313"/>
                  </a:lnTo>
                  <a:lnTo>
                    <a:pt x="304" y="323"/>
                  </a:lnTo>
                  <a:lnTo>
                    <a:pt x="306" y="332"/>
                  </a:lnTo>
                  <a:lnTo>
                    <a:pt x="306" y="345"/>
                  </a:lnTo>
                  <a:lnTo>
                    <a:pt x="305" y="349"/>
                  </a:lnTo>
                  <a:lnTo>
                    <a:pt x="304" y="351"/>
                  </a:lnTo>
                  <a:lnTo>
                    <a:pt x="262" y="5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7"/>
            <p:cNvSpPr>
              <a:spLocks/>
            </p:cNvSpPr>
            <p:nvPr/>
          </p:nvSpPr>
          <p:spPr bwMode="auto">
            <a:xfrm>
              <a:off x="2923" y="1493"/>
              <a:ext cx="572" cy="416"/>
            </a:xfrm>
            <a:custGeom>
              <a:avLst/>
              <a:gdLst>
                <a:gd name="T0" fmla="*/ 295 w 572"/>
                <a:gd name="T1" fmla="*/ 241 h 416"/>
                <a:gd name="T2" fmla="*/ 314 w 572"/>
                <a:gd name="T3" fmla="*/ 180 h 416"/>
                <a:gd name="T4" fmla="*/ 312 w 572"/>
                <a:gd name="T5" fmla="*/ 151 h 416"/>
                <a:gd name="T6" fmla="*/ 290 w 572"/>
                <a:gd name="T7" fmla="*/ 137 h 416"/>
                <a:gd name="T8" fmla="*/ 261 w 572"/>
                <a:gd name="T9" fmla="*/ 161 h 416"/>
                <a:gd name="T10" fmla="*/ 245 w 572"/>
                <a:gd name="T11" fmla="*/ 215 h 416"/>
                <a:gd name="T12" fmla="*/ 240 w 572"/>
                <a:gd name="T13" fmla="*/ 264 h 416"/>
                <a:gd name="T14" fmla="*/ 220 w 572"/>
                <a:gd name="T15" fmla="*/ 296 h 416"/>
                <a:gd name="T16" fmla="*/ 169 w 572"/>
                <a:gd name="T17" fmla="*/ 331 h 416"/>
                <a:gd name="T18" fmla="*/ 98 w 572"/>
                <a:gd name="T19" fmla="*/ 340 h 416"/>
                <a:gd name="T20" fmla="*/ 53 w 572"/>
                <a:gd name="T21" fmla="*/ 307 h 416"/>
                <a:gd name="T22" fmla="*/ 36 w 572"/>
                <a:gd name="T23" fmla="*/ 253 h 416"/>
                <a:gd name="T24" fmla="*/ 44 w 572"/>
                <a:gd name="T25" fmla="*/ 173 h 416"/>
                <a:gd name="T26" fmla="*/ 81 w 572"/>
                <a:gd name="T27" fmla="*/ 90 h 416"/>
                <a:gd name="T28" fmla="*/ 114 w 572"/>
                <a:gd name="T29" fmla="*/ 39 h 416"/>
                <a:gd name="T30" fmla="*/ 119 w 572"/>
                <a:gd name="T31" fmla="*/ 28 h 416"/>
                <a:gd name="T32" fmla="*/ 119 w 572"/>
                <a:gd name="T33" fmla="*/ 21 h 416"/>
                <a:gd name="T34" fmla="*/ 106 w 572"/>
                <a:gd name="T35" fmla="*/ 10 h 416"/>
                <a:gd name="T36" fmla="*/ 96 w 572"/>
                <a:gd name="T37" fmla="*/ 13 h 416"/>
                <a:gd name="T38" fmla="*/ 89 w 572"/>
                <a:gd name="T39" fmla="*/ 23 h 416"/>
                <a:gd name="T40" fmla="*/ 59 w 572"/>
                <a:gd name="T41" fmla="*/ 67 h 416"/>
                <a:gd name="T42" fmla="*/ 25 w 572"/>
                <a:gd name="T43" fmla="*/ 140 h 416"/>
                <a:gd name="T44" fmla="*/ 1 w 572"/>
                <a:gd name="T45" fmla="*/ 234 h 416"/>
                <a:gd name="T46" fmla="*/ 6 w 572"/>
                <a:gd name="T47" fmla="*/ 326 h 416"/>
                <a:gd name="T48" fmla="*/ 41 w 572"/>
                <a:gd name="T49" fmla="*/ 391 h 416"/>
                <a:gd name="T50" fmla="*/ 108 w 572"/>
                <a:gd name="T51" fmla="*/ 416 h 416"/>
                <a:gd name="T52" fmla="*/ 189 w 572"/>
                <a:gd name="T53" fmla="*/ 390 h 416"/>
                <a:gd name="T54" fmla="*/ 243 w 572"/>
                <a:gd name="T55" fmla="*/ 336 h 416"/>
                <a:gd name="T56" fmla="*/ 280 w 572"/>
                <a:gd name="T57" fmla="*/ 398 h 416"/>
                <a:gd name="T58" fmla="*/ 337 w 572"/>
                <a:gd name="T59" fmla="*/ 416 h 416"/>
                <a:gd name="T60" fmla="*/ 425 w 572"/>
                <a:gd name="T61" fmla="*/ 386 h 416"/>
                <a:gd name="T62" fmla="*/ 497 w 572"/>
                <a:gd name="T63" fmla="*/ 315 h 416"/>
                <a:gd name="T64" fmla="*/ 543 w 572"/>
                <a:gd name="T65" fmla="*/ 218 h 416"/>
                <a:gd name="T66" fmla="*/ 566 w 572"/>
                <a:gd name="T67" fmla="*/ 127 h 416"/>
                <a:gd name="T68" fmla="*/ 572 w 572"/>
                <a:gd name="T69" fmla="*/ 73 h 416"/>
                <a:gd name="T70" fmla="*/ 559 w 572"/>
                <a:gd name="T71" fmla="*/ 21 h 416"/>
                <a:gd name="T72" fmla="*/ 536 w 572"/>
                <a:gd name="T73" fmla="*/ 1 h 416"/>
                <a:gd name="T74" fmla="*/ 495 w 572"/>
                <a:gd name="T75" fmla="*/ 16 h 416"/>
                <a:gd name="T76" fmla="*/ 481 w 572"/>
                <a:gd name="T77" fmla="*/ 59 h 416"/>
                <a:gd name="T78" fmla="*/ 492 w 572"/>
                <a:gd name="T79" fmla="*/ 74 h 416"/>
                <a:gd name="T80" fmla="*/ 519 w 572"/>
                <a:gd name="T81" fmla="*/ 111 h 416"/>
                <a:gd name="T82" fmla="*/ 524 w 572"/>
                <a:gd name="T83" fmla="*/ 179 h 416"/>
                <a:gd name="T84" fmla="*/ 486 w 572"/>
                <a:gd name="T85" fmla="*/ 262 h 416"/>
                <a:gd name="T86" fmla="*/ 412 w 572"/>
                <a:gd name="T87" fmla="*/ 328 h 416"/>
                <a:gd name="T88" fmla="*/ 331 w 572"/>
                <a:gd name="T89" fmla="*/ 340 h 416"/>
                <a:gd name="T90" fmla="*/ 294 w 572"/>
                <a:gd name="T91" fmla="*/ 316 h 416"/>
                <a:gd name="T92" fmla="*/ 280 w 572"/>
                <a:gd name="T93" fmla="*/ 287 h 41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72"/>
                <a:gd name="T142" fmla="*/ 0 h 416"/>
                <a:gd name="T143" fmla="*/ 572 w 572"/>
                <a:gd name="T144" fmla="*/ 416 h 41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72" h="416">
                  <a:moveTo>
                    <a:pt x="278" y="280"/>
                  </a:moveTo>
                  <a:lnTo>
                    <a:pt x="287" y="261"/>
                  </a:lnTo>
                  <a:lnTo>
                    <a:pt x="295" y="241"/>
                  </a:lnTo>
                  <a:lnTo>
                    <a:pt x="302" y="220"/>
                  </a:lnTo>
                  <a:lnTo>
                    <a:pt x="309" y="200"/>
                  </a:lnTo>
                  <a:lnTo>
                    <a:pt x="314" y="180"/>
                  </a:lnTo>
                  <a:lnTo>
                    <a:pt x="315" y="166"/>
                  </a:lnTo>
                  <a:lnTo>
                    <a:pt x="315" y="160"/>
                  </a:lnTo>
                  <a:lnTo>
                    <a:pt x="312" y="151"/>
                  </a:lnTo>
                  <a:lnTo>
                    <a:pt x="309" y="145"/>
                  </a:lnTo>
                  <a:lnTo>
                    <a:pt x="301" y="138"/>
                  </a:lnTo>
                  <a:lnTo>
                    <a:pt x="290" y="137"/>
                  </a:lnTo>
                  <a:lnTo>
                    <a:pt x="278" y="140"/>
                  </a:lnTo>
                  <a:lnTo>
                    <a:pt x="268" y="148"/>
                  </a:lnTo>
                  <a:lnTo>
                    <a:pt x="261" y="161"/>
                  </a:lnTo>
                  <a:lnTo>
                    <a:pt x="253" y="178"/>
                  </a:lnTo>
                  <a:lnTo>
                    <a:pt x="248" y="196"/>
                  </a:lnTo>
                  <a:lnTo>
                    <a:pt x="245" y="215"/>
                  </a:lnTo>
                  <a:lnTo>
                    <a:pt x="242" y="233"/>
                  </a:lnTo>
                  <a:lnTo>
                    <a:pt x="241" y="250"/>
                  </a:lnTo>
                  <a:lnTo>
                    <a:pt x="240" y="264"/>
                  </a:lnTo>
                  <a:lnTo>
                    <a:pt x="240" y="274"/>
                  </a:lnTo>
                  <a:lnTo>
                    <a:pt x="232" y="283"/>
                  </a:lnTo>
                  <a:lnTo>
                    <a:pt x="220" y="296"/>
                  </a:lnTo>
                  <a:lnTo>
                    <a:pt x="205" y="308"/>
                  </a:lnTo>
                  <a:lnTo>
                    <a:pt x="188" y="321"/>
                  </a:lnTo>
                  <a:lnTo>
                    <a:pt x="169" y="331"/>
                  </a:lnTo>
                  <a:lnTo>
                    <a:pt x="146" y="339"/>
                  </a:lnTo>
                  <a:lnTo>
                    <a:pt x="121" y="343"/>
                  </a:lnTo>
                  <a:lnTo>
                    <a:pt x="98" y="340"/>
                  </a:lnTo>
                  <a:lnTo>
                    <a:pt x="79" y="333"/>
                  </a:lnTo>
                  <a:lnTo>
                    <a:pt x="64" y="321"/>
                  </a:lnTo>
                  <a:lnTo>
                    <a:pt x="53" y="307"/>
                  </a:lnTo>
                  <a:lnTo>
                    <a:pt x="44" y="290"/>
                  </a:lnTo>
                  <a:lnTo>
                    <a:pt x="38" y="271"/>
                  </a:lnTo>
                  <a:lnTo>
                    <a:pt x="36" y="253"/>
                  </a:lnTo>
                  <a:lnTo>
                    <a:pt x="35" y="235"/>
                  </a:lnTo>
                  <a:lnTo>
                    <a:pt x="37" y="203"/>
                  </a:lnTo>
                  <a:lnTo>
                    <a:pt x="44" y="173"/>
                  </a:lnTo>
                  <a:lnTo>
                    <a:pt x="54" y="142"/>
                  </a:lnTo>
                  <a:lnTo>
                    <a:pt x="68" y="115"/>
                  </a:lnTo>
                  <a:lnTo>
                    <a:pt x="81" y="90"/>
                  </a:lnTo>
                  <a:lnTo>
                    <a:pt x="94" y="68"/>
                  </a:lnTo>
                  <a:lnTo>
                    <a:pt x="106" y="50"/>
                  </a:lnTo>
                  <a:lnTo>
                    <a:pt x="114" y="39"/>
                  </a:lnTo>
                  <a:lnTo>
                    <a:pt x="117" y="35"/>
                  </a:lnTo>
                  <a:lnTo>
                    <a:pt x="118" y="31"/>
                  </a:lnTo>
                  <a:lnTo>
                    <a:pt x="119" y="28"/>
                  </a:lnTo>
                  <a:lnTo>
                    <a:pt x="121" y="27"/>
                  </a:lnTo>
                  <a:lnTo>
                    <a:pt x="121" y="26"/>
                  </a:lnTo>
                  <a:lnTo>
                    <a:pt x="119" y="21"/>
                  </a:lnTo>
                  <a:lnTo>
                    <a:pt x="114" y="13"/>
                  </a:lnTo>
                  <a:lnTo>
                    <a:pt x="111" y="12"/>
                  </a:lnTo>
                  <a:lnTo>
                    <a:pt x="106" y="10"/>
                  </a:lnTo>
                  <a:lnTo>
                    <a:pt x="102" y="10"/>
                  </a:lnTo>
                  <a:lnTo>
                    <a:pt x="98" y="12"/>
                  </a:lnTo>
                  <a:lnTo>
                    <a:pt x="96" y="13"/>
                  </a:lnTo>
                  <a:lnTo>
                    <a:pt x="96" y="14"/>
                  </a:lnTo>
                  <a:lnTo>
                    <a:pt x="94" y="17"/>
                  </a:lnTo>
                  <a:lnTo>
                    <a:pt x="89" y="23"/>
                  </a:lnTo>
                  <a:lnTo>
                    <a:pt x="81" y="35"/>
                  </a:lnTo>
                  <a:lnTo>
                    <a:pt x="71" y="49"/>
                  </a:lnTo>
                  <a:lnTo>
                    <a:pt x="59" y="67"/>
                  </a:lnTo>
                  <a:lnTo>
                    <a:pt x="48" y="88"/>
                  </a:lnTo>
                  <a:lnTo>
                    <a:pt x="36" y="113"/>
                  </a:lnTo>
                  <a:lnTo>
                    <a:pt x="25" y="140"/>
                  </a:lnTo>
                  <a:lnTo>
                    <a:pt x="15" y="169"/>
                  </a:lnTo>
                  <a:lnTo>
                    <a:pt x="8" y="201"/>
                  </a:lnTo>
                  <a:lnTo>
                    <a:pt x="1" y="234"/>
                  </a:lnTo>
                  <a:lnTo>
                    <a:pt x="0" y="270"/>
                  </a:lnTo>
                  <a:lnTo>
                    <a:pt x="1" y="299"/>
                  </a:lnTo>
                  <a:lnTo>
                    <a:pt x="6" y="326"/>
                  </a:lnTo>
                  <a:lnTo>
                    <a:pt x="15" y="352"/>
                  </a:lnTo>
                  <a:lnTo>
                    <a:pt x="26" y="374"/>
                  </a:lnTo>
                  <a:lnTo>
                    <a:pt x="41" y="391"/>
                  </a:lnTo>
                  <a:lnTo>
                    <a:pt x="60" y="404"/>
                  </a:lnTo>
                  <a:lnTo>
                    <a:pt x="82" y="413"/>
                  </a:lnTo>
                  <a:lnTo>
                    <a:pt x="108" y="416"/>
                  </a:lnTo>
                  <a:lnTo>
                    <a:pt x="138" y="412"/>
                  </a:lnTo>
                  <a:lnTo>
                    <a:pt x="165" y="403"/>
                  </a:lnTo>
                  <a:lnTo>
                    <a:pt x="189" y="390"/>
                  </a:lnTo>
                  <a:lnTo>
                    <a:pt x="210" y="374"/>
                  </a:lnTo>
                  <a:lnTo>
                    <a:pt x="229" y="354"/>
                  </a:lnTo>
                  <a:lnTo>
                    <a:pt x="243" y="336"/>
                  </a:lnTo>
                  <a:lnTo>
                    <a:pt x="253" y="362"/>
                  </a:lnTo>
                  <a:lnTo>
                    <a:pt x="266" y="382"/>
                  </a:lnTo>
                  <a:lnTo>
                    <a:pt x="280" y="398"/>
                  </a:lnTo>
                  <a:lnTo>
                    <a:pt x="298" y="408"/>
                  </a:lnTo>
                  <a:lnTo>
                    <a:pt x="316" y="414"/>
                  </a:lnTo>
                  <a:lnTo>
                    <a:pt x="337" y="416"/>
                  </a:lnTo>
                  <a:lnTo>
                    <a:pt x="368" y="412"/>
                  </a:lnTo>
                  <a:lnTo>
                    <a:pt x="397" y="403"/>
                  </a:lnTo>
                  <a:lnTo>
                    <a:pt x="425" y="386"/>
                  </a:lnTo>
                  <a:lnTo>
                    <a:pt x="451" y="366"/>
                  </a:lnTo>
                  <a:lnTo>
                    <a:pt x="476" y="342"/>
                  </a:lnTo>
                  <a:lnTo>
                    <a:pt x="497" y="315"/>
                  </a:lnTo>
                  <a:lnTo>
                    <a:pt x="515" y="284"/>
                  </a:lnTo>
                  <a:lnTo>
                    <a:pt x="531" y="251"/>
                  </a:lnTo>
                  <a:lnTo>
                    <a:pt x="543" y="218"/>
                  </a:lnTo>
                  <a:lnTo>
                    <a:pt x="553" y="186"/>
                  </a:lnTo>
                  <a:lnTo>
                    <a:pt x="561" y="155"/>
                  </a:lnTo>
                  <a:lnTo>
                    <a:pt x="566" y="127"/>
                  </a:lnTo>
                  <a:lnTo>
                    <a:pt x="569" y="102"/>
                  </a:lnTo>
                  <a:lnTo>
                    <a:pt x="572" y="85"/>
                  </a:lnTo>
                  <a:lnTo>
                    <a:pt x="572" y="73"/>
                  </a:lnTo>
                  <a:lnTo>
                    <a:pt x="570" y="51"/>
                  </a:lnTo>
                  <a:lnTo>
                    <a:pt x="566" y="35"/>
                  </a:lnTo>
                  <a:lnTo>
                    <a:pt x="559" y="21"/>
                  </a:lnTo>
                  <a:lnTo>
                    <a:pt x="552" y="12"/>
                  </a:lnTo>
                  <a:lnTo>
                    <a:pt x="543" y="5"/>
                  </a:lnTo>
                  <a:lnTo>
                    <a:pt x="536" y="1"/>
                  </a:lnTo>
                  <a:lnTo>
                    <a:pt x="527" y="0"/>
                  </a:lnTo>
                  <a:lnTo>
                    <a:pt x="510" y="4"/>
                  </a:lnTo>
                  <a:lnTo>
                    <a:pt x="495" y="16"/>
                  </a:lnTo>
                  <a:lnTo>
                    <a:pt x="484" y="31"/>
                  </a:lnTo>
                  <a:lnTo>
                    <a:pt x="479" y="49"/>
                  </a:lnTo>
                  <a:lnTo>
                    <a:pt x="481" y="59"/>
                  </a:lnTo>
                  <a:lnTo>
                    <a:pt x="484" y="67"/>
                  </a:lnTo>
                  <a:lnTo>
                    <a:pt x="488" y="72"/>
                  </a:lnTo>
                  <a:lnTo>
                    <a:pt x="492" y="74"/>
                  </a:lnTo>
                  <a:lnTo>
                    <a:pt x="502" y="83"/>
                  </a:lnTo>
                  <a:lnTo>
                    <a:pt x="510" y="96"/>
                  </a:lnTo>
                  <a:lnTo>
                    <a:pt x="519" y="111"/>
                  </a:lnTo>
                  <a:lnTo>
                    <a:pt x="525" y="129"/>
                  </a:lnTo>
                  <a:lnTo>
                    <a:pt x="526" y="154"/>
                  </a:lnTo>
                  <a:lnTo>
                    <a:pt x="524" y="179"/>
                  </a:lnTo>
                  <a:lnTo>
                    <a:pt x="515" y="207"/>
                  </a:lnTo>
                  <a:lnTo>
                    <a:pt x="503" y="235"/>
                  </a:lnTo>
                  <a:lnTo>
                    <a:pt x="486" y="262"/>
                  </a:lnTo>
                  <a:lnTo>
                    <a:pt x="464" y="288"/>
                  </a:lnTo>
                  <a:lnTo>
                    <a:pt x="439" y="310"/>
                  </a:lnTo>
                  <a:lnTo>
                    <a:pt x="412" y="328"/>
                  </a:lnTo>
                  <a:lnTo>
                    <a:pt x="381" y="338"/>
                  </a:lnTo>
                  <a:lnTo>
                    <a:pt x="349" y="343"/>
                  </a:lnTo>
                  <a:lnTo>
                    <a:pt x="331" y="340"/>
                  </a:lnTo>
                  <a:lnTo>
                    <a:pt x="315" y="335"/>
                  </a:lnTo>
                  <a:lnTo>
                    <a:pt x="304" y="326"/>
                  </a:lnTo>
                  <a:lnTo>
                    <a:pt x="294" y="316"/>
                  </a:lnTo>
                  <a:lnTo>
                    <a:pt x="288" y="306"/>
                  </a:lnTo>
                  <a:lnTo>
                    <a:pt x="283" y="296"/>
                  </a:lnTo>
                  <a:lnTo>
                    <a:pt x="280" y="287"/>
                  </a:lnTo>
                  <a:lnTo>
                    <a:pt x="278" y="28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38"/>
            <p:cNvSpPr>
              <a:spLocks noChangeShapeType="1"/>
            </p:cNvSpPr>
            <p:nvPr/>
          </p:nvSpPr>
          <p:spPr bwMode="auto">
            <a:xfrm>
              <a:off x="2296" y="2088"/>
              <a:ext cx="1333" cy="1"/>
            </a:xfrm>
            <a:prstGeom prst="line">
              <a:avLst/>
            </a:prstGeom>
            <a:noFill/>
            <a:ln w="52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9"/>
            <p:cNvSpPr>
              <a:spLocks noEditPoints="1"/>
            </p:cNvSpPr>
            <p:nvPr/>
          </p:nvSpPr>
          <p:spPr bwMode="auto">
            <a:xfrm>
              <a:off x="2350" y="2232"/>
              <a:ext cx="455" cy="647"/>
            </a:xfrm>
            <a:custGeom>
              <a:avLst/>
              <a:gdLst>
                <a:gd name="T0" fmla="*/ 453 w 455"/>
                <a:gd name="T1" fmla="*/ 23 h 647"/>
                <a:gd name="T2" fmla="*/ 454 w 455"/>
                <a:gd name="T3" fmla="*/ 14 h 647"/>
                <a:gd name="T4" fmla="*/ 453 w 455"/>
                <a:gd name="T5" fmla="*/ 5 h 647"/>
                <a:gd name="T6" fmla="*/ 444 w 455"/>
                <a:gd name="T7" fmla="*/ 0 h 647"/>
                <a:gd name="T8" fmla="*/ 395 w 455"/>
                <a:gd name="T9" fmla="*/ 3 h 647"/>
                <a:gd name="T10" fmla="*/ 340 w 455"/>
                <a:gd name="T11" fmla="*/ 8 h 647"/>
                <a:gd name="T12" fmla="*/ 313 w 455"/>
                <a:gd name="T13" fmla="*/ 14 h 647"/>
                <a:gd name="T14" fmla="*/ 310 w 455"/>
                <a:gd name="T15" fmla="*/ 39 h 647"/>
                <a:gd name="T16" fmla="*/ 348 w 455"/>
                <a:gd name="T17" fmla="*/ 44 h 647"/>
                <a:gd name="T18" fmla="*/ 372 w 455"/>
                <a:gd name="T19" fmla="*/ 50 h 647"/>
                <a:gd name="T20" fmla="*/ 372 w 455"/>
                <a:gd name="T21" fmla="*/ 67 h 647"/>
                <a:gd name="T22" fmla="*/ 292 w 455"/>
                <a:gd name="T23" fmla="*/ 255 h 647"/>
                <a:gd name="T24" fmla="*/ 228 w 455"/>
                <a:gd name="T25" fmla="*/ 233 h 647"/>
                <a:gd name="T26" fmla="*/ 118 w 455"/>
                <a:gd name="T27" fmla="*/ 271 h 647"/>
                <a:gd name="T28" fmla="*/ 35 w 455"/>
                <a:gd name="T29" fmla="*/ 368 h 647"/>
                <a:gd name="T30" fmla="*/ 0 w 455"/>
                <a:gd name="T31" fmla="*/ 495 h 647"/>
                <a:gd name="T32" fmla="*/ 22 w 455"/>
                <a:gd name="T33" fmla="*/ 582 h 647"/>
                <a:gd name="T34" fmla="*/ 80 w 455"/>
                <a:gd name="T35" fmla="*/ 636 h 647"/>
                <a:gd name="T36" fmla="*/ 161 w 455"/>
                <a:gd name="T37" fmla="*/ 645 h 647"/>
                <a:gd name="T38" fmla="*/ 238 w 455"/>
                <a:gd name="T39" fmla="*/ 604 h 647"/>
                <a:gd name="T40" fmla="*/ 281 w 455"/>
                <a:gd name="T41" fmla="*/ 620 h 647"/>
                <a:gd name="T42" fmla="*/ 325 w 455"/>
                <a:gd name="T43" fmla="*/ 645 h 647"/>
                <a:gd name="T44" fmla="*/ 368 w 455"/>
                <a:gd name="T45" fmla="*/ 645 h 647"/>
                <a:gd name="T46" fmla="*/ 410 w 455"/>
                <a:gd name="T47" fmla="*/ 615 h 647"/>
                <a:gd name="T48" fmla="*/ 437 w 455"/>
                <a:gd name="T49" fmla="*/ 560 h 647"/>
                <a:gd name="T50" fmla="*/ 450 w 455"/>
                <a:gd name="T51" fmla="*/ 513 h 647"/>
                <a:gd name="T52" fmla="*/ 448 w 455"/>
                <a:gd name="T53" fmla="*/ 498 h 647"/>
                <a:gd name="T54" fmla="*/ 429 w 455"/>
                <a:gd name="T55" fmla="*/ 496 h 647"/>
                <a:gd name="T56" fmla="*/ 417 w 455"/>
                <a:gd name="T57" fmla="*/ 523 h 647"/>
                <a:gd name="T58" fmla="*/ 399 w 455"/>
                <a:gd name="T59" fmla="*/ 581 h 647"/>
                <a:gd name="T60" fmla="*/ 368 w 455"/>
                <a:gd name="T61" fmla="*/ 619 h 647"/>
                <a:gd name="T62" fmla="*/ 332 w 455"/>
                <a:gd name="T63" fmla="*/ 613 h 647"/>
                <a:gd name="T64" fmla="*/ 324 w 455"/>
                <a:gd name="T65" fmla="*/ 577 h 647"/>
                <a:gd name="T66" fmla="*/ 329 w 455"/>
                <a:gd name="T67" fmla="*/ 539 h 647"/>
                <a:gd name="T68" fmla="*/ 256 w 455"/>
                <a:gd name="T69" fmla="*/ 541 h 647"/>
                <a:gd name="T70" fmla="*/ 218 w 455"/>
                <a:gd name="T71" fmla="*/ 585 h 647"/>
                <a:gd name="T72" fmla="*/ 188 w 455"/>
                <a:gd name="T73" fmla="*/ 606 h 647"/>
                <a:gd name="T74" fmla="*/ 137 w 455"/>
                <a:gd name="T75" fmla="*/ 622 h 647"/>
                <a:gd name="T76" fmla="*/ 97 w 455"/>
                <a:gd name="T77" fmla="*/ 608 h 647"/>
                <a:gd name="T78" fmla="*/ 74 w 455"/>
                <a:gd name="T79" fmla="*/ 558 h 647"/>
                <a:gd name="T80" fmla="*/ 78 w 455"/>
                <a:gd name="T81" fmla="*/ 481 h 647"/>
                <a:gd name="T82" fmla="*/ 100 w 455"/>
                <a:gd name="T83" fmla="*/ 390 h 647"/>
                <a:gd name="T84" fmla="*/ 136 w 455"/>
                <a:gd name="T85" fmla="*/ 317 h 647"/>
                <a:gd name="T86" fmla="*/ 187 w 455"/>
                <a:gd name="T87" fmla="*/ 270 h 647"/>
                <a:gd name="T88" fmla="*/ 228 w 455"/>
                <a:gd name="T89" fmla="*/ 259 h 647"/>
                <a:gd name="T90" fmla="*/ 276 w 455"/>
                <a:gd name="T91" fmla="*/ 276 h 647"/>
                <a:gd name="T92" fmla="*/ 300 w 455"/>
                <a:gd name="T93" fmla="*/ 313 h 647"/>
                <a:gd name="T94" fmla="*/ 306 w 455"/>
                <a:gd name="T95" fmla="*/ 345 h 647"/>
                <a:gd name="T96" fmla="*/ 262 w 455"/>
                <a:gd name="T97" fmla="*/ 523 h 6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55"/>
                <a:gd name="T148" fmla="*/ 0 h 647"/>
                <a:gd name="T149" fmla="*/ 455 w 455"/>
                <a:gd name="T150" fmla="*/ 647 h 6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55" h="647">
                  <a:moveTo>
                    <a:pt x="451" y="27"/>
                  </a:moveTo>
                  <a:lnTo>
                    <a:pt x="451" y="26"/>
                  </a:lnTo>
                  <a:lnTo>
                    <a:pt x="453" y="23"/>
                  </a:lnTo>
                  <a:lnTo>
                    <a:pt x="453" y="19"/>
                  </a:lnTo>
                  <a:lnTo>
                    <a:pt x="454" y="17"/>
                  </a:lnTo>
                  <a:lnTo>
                    <a:pt x="454" y="14"/>
                  </a:lnTo>
                  <a:lnTo>
                    <a:pt x="455" y="13"/>
                  </a:lnTo>
                  <a:lnTo>
                    <a:pt x="455" y="10"/>
                  </a:lnTo>
                  <a:lnTo>
                    <a:pt x="453" y="5"/>
                  </a:lnTo>
                  <a:lnTo>
                    <a:pt x="450" y="4"/>
                  </a:lnTo>
                  <a:lnTo>
                    <a:pt x="448" y="2"/>
                  </a:lnTo>
                  <a:lnTo>
                    <a:pt x="444" y="0"/>
                  </a:lnTo>
                  <a:lnTo>
                    <a:pt x="429" y="0"/>
                  </a:lnTo>
                  <a:lnTo>
                    <a:pt x="415" y="2"/>
                  </a:lnTo>
                  <a:lnTo>
                    <a:pt x="395" y="3"/>
                  </a:lnTo>
                  <a:lnTo>
                    <a:pt x="375" y="5"/>
                  </a:lnTo>
                  <a:lnTo>
                    <a:pt x="357" y="7"/>
                  </a:lnTo>
                  <a:lnTo>
                    <a:pt x="340" y="8"/>
                  </a:lnTo>
                  <a:lnTo>
                    <a:pt x="327" y="9"/>
                  </a:lnTo>
                  <a:lnTo>
                    <a:pt x="317" y="12"/>
                  </a:lnTo>
                  <a:lnTo>
                    <a:pt x="313" y="14"/>
                  </a:lnTo>
                  <a:lnTo>
                    <a:pt x="309" y="21"/>
                  </a:lnTo>
                  <a:lnTo>
                    <a:pt x="308" y="31"/>
                  </a:lnTo>
                  <a:lnTo>
                    <a:pt x="310" y="39"/>
                  </a:lnTo>
                  <a:lnTo>
                    <a:pt x="315" y="41"/>
                  </a:lnTo>
                  <a:lnTo>
                    <a:pt x="322" y="44"/>
                  </a:lnTo>
                  <a:lnTo>
                    <a:pt x="348" y="44"/>
                  </a:lnTo>
                  <a:lnTo>
                    <a:pt x="360" y="45"/>
                  </a:lnTo>
                  <a:lnTo>
                    <a:pt x="368" y="48"/>
                  </a:lnTo>
                  <a:lnTo>
                    <a:pt x="372" y="50"/>
                  </a:lnTo>
                  <a:lnTo>
                    <a:pt x="373" y="54"/>
                  </a:lnTo>
                  <a:lnTo>
                    <a:pt x="373" y="56"/>
                  </a:lnTo>
                  <a:lnTo>
                    <a:pt x="372" y="67"/>
                  </a:lnTo>
                  <a:lnTo>
                    <a:pt x="319" y="287"/>
                  </a:lnTo>
                  <a:lnTo>
                    <a:pt x="306" y="270"/>
                  </a:lnTo>
                  <a:lnTo>
                    <a:pt x="292" y="255"/>
                  </a:lnTo>
                  <a:lnTo>
                    <a:pt x="273" y="243"/>
                  </a:lnTo>
                  <a:lnTo>
                    <a:pt x="252" y="235"/>
                  </a:lnTo>
                  <a:lnTo>
                    <a:pt x="228" y="233"/>
                  </a:lnTo>
                  <a:lnTo>
                    <a:pt x="191" y="238"/>
                  </a:lnTo>
                  <a:lnTo>
                    <a:pt x="154" y="251"/>
                  </a:lnTo>
                  <a:lnTo>
                    <a:pt x="118" y="271"/>
                  </a:lnTo>
                  <a:lnTo>
                    <a:pt x="86" y="298"/>
                  </a:lnTo>
                  <a:lnTo>
                    <a:pt x="58" y="331"/>
                  </a:lnTo>
                  <a:lnTo>
                    <a:pt x="35" y="368"/>
                  </a:lnTo>
                  <a:lnTo>
                    <a:pt x="16" y="408"/>
                  </a:lnTo>
                  <a:lnTo>
                    <a:pt x="4" y="452"/>
                  </a:lnTo>
                  <a:lnTo>
                    <a:pt x="0" y="495"/>
                  </a:lnTo>
                  <a:lnTo>
                    <a:pt x="3" y="527"/>
                  </a:lnTo>
                  <a:lnTo>
                    <a:pt x="10" y="556"/>
                  </a:lnTo>
                  <a:lnTo>
                    <a:pt x="22" y="582"/>
                  </a:lnTo>
                  <a:lnTo>
                    <a:pt x="38" y="605"/>
                  </a:lnTo>
                  <a:lnTo>
                    <a:pt x="58" y="623"/>
                  </a:lnTo>
                  <a:lnTo>
                    <a:pt x="80" y="636"/>
                  </a:lnTo>
                  <a:lnTo>
                    <a:pt x="106" y="645"/>
                  </a:lnTo>
                  <a:lnTo>
                    <a:pt x="133" y="647"/>
                  </a:lnTo>
                  <a:lnTo>
                    <a:pt x="161" y="645"/>
                  </a:lnTo>
                  <a:lnTo>
                    <a:pt x="188" y="636"/>
                  </a:lnTo>
                  <a:lnTo>
                    <a:pt x="213" y="622"/>
                  </a:lnTo>
                  <a:lnTo>
                    <a:pt x="238" y="604"/>
                  </a:lnTo>
                  <a:lnTo>
                    <a:pt x="260" y="583"/>
                  </a:lnTo>
                  <a:lnTo>
                    <a:pt x="268" y="604"/>
                  </a:lnTo>
                  <a:lnTo>
                    <a:pt x="281" y="620"/>
                  </a:lnTo>
                  <a:lnTo>
                    <a:pt x="295" y="632"/>
                  </a:lnTo>
                  <a:lnTo>
                    <a:pt x="310" y="640"/>
                  </a:lnTo>
                  <a:lnTo>
                    <a:pt x="325" y="645"/>
                  </a:lnTo>
                  <a:lnTo>
                    <a:pt x="338" y="647"/>
                  </a:lnTo>
                  <a:lnTo>
                    <a:pt x="351" y="647"/>
                  </a:lnTo>
                  <a:lnTo>
                    <a:pt x="368" y="645"/>
                  </a:lnTo>
                  <a:lnTo>
                    <a:pt x="384" y="638"/>
                  </a:lnTo>
                  <a:lnTo>
                    <a:pt x="397" y="628"/>
                  </a:lnTo>
                  <a:lnTo>
                    <a:pt x="410" y="615"/>
                  </a:lnTo>
                  <a:lnTo>
                    <a:pt x="419" y="599"/>
                  </a:lnTo>
                  <a:lnTo>
                    <a:pt x="429" y="579"/>
                  </a:lnTo>
                  <a:lnTo>
                    <a:pt x="437" y="560"/>
                  </a:lnTo>
                  <a:lnTo>
                    <a:pt x="443" y="541"/>
                  </a:lnTo>
                  <a:lnTo>
                    <a:pt x="448" y="524"/>
                  </a:lnTo>
                  <a:lnTo>
                    <a:pt x="450" y="513"/>
                  </a:lnTo>
                  <a:lnTo>
                    <a:pt x="451" y="507"/>
                  </a:lnTo>
                  <a:lnTo>
                    <a:pt x="450" y="503"/>
                  </a:lnTo>
                  <a:lnTo>
                    <a:pt x="448" y="498"/>
                  </a:lnTo>
                  <a:lnTo>
                    <a:pt x="443" y="495"/>
                  </a:lnTo>
                  <a:lnTo>
                    <a:pt x="437" y="495"/>
                  </a:lnTo>
                  <a:lnTo>
                    <a:pt x="429" y="496"/>
                  </a:lnTo>
                  <a:lnTo>
                    <a:pt x="424" y="500"/>
                  </a:lnTo>
                  <a:lnTo>
                    <a:pt x="421" y="508"/>
                  </a:lnTo>
                  <a:lnTo>
                    <a:pt x="417" y="523"/>
                  </a:lnTo>
                  <a:lnTo>
                    <a:pt x="412" y="542"/>
                  </a:lnTo>
                  <a:lnTo>
                    <a:pt x="406" y="562"/>
                  </a:lnTo>
                  <a:lnTo>
                    <a:pt x="399" y="581"/>
                  </a:lnTo>
                  <a:lnTo>
                    <a:pt x="390" y="597"/>
                  </a:lnTo>
                  <a:lnTo>
                    <a:pt x="380" y="610"/>
                  </a:lnTo>
                  <a:lnTo>
                    <a:pt x="368" y="619"/>
                  </a:lnTo>
                  <a:lnTo>
                    <a:pt x="353" y="622"/>
                  </a:lnTo>
                  <a:lnTo>
                    <a:pt x="341" y="619"/>
                  </a:lnTo>
                  <a:lnTo>
                    <a:pt x="332" y="613"/>
                  </a:lnTo>
                  <a:lnTo>
                    <a:pt x="327" y="604"/>
                  </a:lnTo>
                  <a:lnTo>
                    <a:pt x="325" y="591"/>
                  </a:lnTo>
                  <a:lnTo>
                    <a:pt x="324" y="577"/>
                  </a:lnTo>
                  <a:lnTo>
                    <a:pt x="325" y="562"/>
                  </a:lnTo>
                  <a:lnTo>
                    <a:pt x="326" y="550"/>
                  </a:lnTo>
                  <a:lnTo>
                    <a:pt x="329" y="539"/>
                  </a:lnTo>
                  <a:lnTo>
                    <a:pt x="451" y="27"/>
                  </a:lnTo>
                  <a:close/>
                  <a:moveTo>
                    <a:pt x="262" y="523"/>
                  </a:moveTo>
                  <a:lnTo>
                    <a:pt x="256" y="541"/>
                  </a:lnTo>
                  <a:lnTo>
                    <a:pt x="245" y="558"/>
                  </a:lnTo>
                  <a:lnTo>
                    <a:pt x="231" y="572"/>
                  </a:lnTo>
                  <a:lnTo>
                    <a:pt x="218" y="585"/>
                  </a:lnTo>
                  <a:lnTo>
                    <a:pt x="212" y="590"/>
                  </a:lnTo>
                  <a:lnTo>
                    <a:pt x="202" y="597"/>
                  </a:lnTo>
                  <a:lnTo>
                    <a:pt x="188" y="606"/>
                  </a:lnTo>
                  <a:lnTo>
                    <a:pt x="172" y="614"/>
                  </a:lnTo>
                  <a:lnTo>
                    <a:pt x="155" y="619"/>
                  </a:lnTo>
                  <a:lnTo>
                    <a:pt x="137" y="622"/>
                  </a:lnTo>
                  <a:lnTo>
                    <a:pt x="123" y="620"/>
                  </a:lnTo>
                  <a:lnTo>
                    <a:pt x="110" y="615"/>
                  </a:lnTo>
                  <a:lnTo>
                    <a:pt x="97" y="608"/>
                  </a:lnTo>
                  <a:lnTo>
                    <a:pt x="86" y="595"/>
                  </a:lnTo>
                  <a:lnTo>
                    <a:pt x="79" y="578"/>
                  </a:lnTo>
                  <a:lnTo>
                    <a:pt x="74" y="558"/>
                  </a:lnTo>
                  <a:lnTo>
                    <a:pt x="72" y="532"/>
                  </a:lnTo>
                  <a:lnTo>
                    <a:pt x="73" y="509"/>
                  </a:lnTo>
                  <a:lnTo>
                    <a:pt x="78" y="481"/>
                  </a:lnTo>
                  <a:lnTo>
                    <a:pt x="84" y="450"/>
                  </a:lnTo>
                  <a:lnTo>
                    <a:pt x="91" y="420"/>
                  </a:lnTo>
                  <a:lnTo>
                    <a:pt x="100" y="390"/>
                  </a:lnTo>
                  <a:lnTo>
                    <a:pt x="109" y="365"/>
                  </a:lnTo>
                  <a:lnTo>
                    <a:pt x="118" y="345"/>
                  </a:lnTo>
                  <a:lnTo>
                    <a:pt x="136" y="317"/>
                  </a:lnTo>
                  <a:lnTo>
                    <a:pt x="153" y="296"/>
                  </a:lnTo>
                  <a:lnTo>
                    <a:pt x="171" y="280"/>
                  </a:lnTo>
                  <a:lnTo>
                    <a:pt x="187" y="270"/>
                  </a:lnTo>
                  <a:lnTo>
                    <a:pt x="203" y="262"/>
                  </a:lnTo>
                  <a:lnTo>
                    <a:pt x="217" y="260"/>
                  </a:lnTo>
                  <a:lnTo>
                    <a:pt x="228" y="259"/>
                  </a:lnTo>
                  <a:lnTo>
                    <a:pt x="247" y="261"/>
                  </a:lnTo>
                  <a:lnTo>
                    <a:pt x="263" y="267"/>
                  </a:lnTo>
                  <a:lnTo>
                    <a:pt x="276" y="276"/>
                  </a:lnTo>
                  <a:lnTo>
                    <a:pt x="287" y="288"/>
                  </a:lnTo>
                  <a:lnTo>
                    <a:pt x="294" y="301"/>
                  </a:lnTo>
                  <a:lnTo>
                    <a:pt x="300" y="313"/>
                  </a:lnTo>
                  <a:lnTo>
                    <a:pt x="304" y="324"/>
                  </a:lnTo>
                  <a:lnTo>
                    <a:pt x="306" y="333"/>
                  </a:lnTo>
                  <a:lnTo>
                    <a:pt x="306" y="345"/>
                  </a:lnTo>
                  <a:lnTo>
                    <a:pt x="305" y="349"/>
                  </a:lnTo>
                  <a:lnTo>
                    <a:pt x="304" y="352"/>
                  </a:lnTo>
                  <a:lnTo>
                    <a:pt x="262" y="5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40"/>
            <p:cNvSpPr>
              <a:spLocks noEditPoints="1"/>
            </p:cNvSpPr>
            <p:nvPr/>
          </p:nvSpPr>
          <p:spPr bwMode="auto">
            <a:xfrm>
              <a:off x="2885" y="2242"/>
              <a:ext cx="677" cy="628"/>
            </a:xfrm>
            <a:custGeom>
              <a:avLst/>
              <a:gdLst>
                <a:gd name="T0" fmla="*/ 101 w 677"/>
                <a:gd name="T1" fmla="*/ 568 h 628"/>
                <a:gd name="T2" fmla="*/ 92 w 677"/>
                <a:gd name="T3" fmla="*/ 585 h 628"/>
                <a:gd name="T4" fmla="*/ 71 w 677"/>
                <a:gd name="T5" fmla="*/ 592 h 628"/>
                <a:gd name="T6" fmla="*/ 18 w 677"/>
                <a:gd name="T7" fmla="*/ 595 h 628"/>
                <a:gd name="T8" fmla="*/ 6 w 677"/>
                <a:gd name="T9" fmla="*/ 599 h 628"/>
                <a:gd name="T10" fmla="*/ 0 w 677"/>
                <a:gd name="T11" fmla="*/ 614 h 628"/>
                <a:gd name="T12" fmla="*/ 7 w 677"/>
                <a:gd name="T13" fmla="*/ 627 h 628"/>
                <a:gd name="T14" fmla="*/ 369 w 677"/>
                <a:gd name="T15" fmla="*/ 628 h 628"/>
                <a:gd name="T16" fmla="*/ 454 w 677"/>
                <a:gd name="T17" fmla="*/ 617 h 628"/>
                <a:gd name="T18" fmla="*/ 526 w 677"/>
                <a:gd name="T19" fmla="*/ 585 h 628"/>
                <a:gd name="T20" fmla="*/ 583 w 677"/>
                <a:gd name="T21" fmla="*/ 540 h 628"/>
                <a:gd name="T22" fmla="*/ 618 w 677"/>
                <a:gd name="T23" fmla="*/ 486 h 628"/>
                <a:gd name="T24" fmla="*/ 632 w 677"/>
                <a:gd name="T25" fmla="*/ 431 h 628"/>
                <a:gd name="T26" fmla="*/ 621 w 677"/>
                <a:gd name="T27" fmla="*/ 385 h 628"/>
                <a:gd name="T28" fmla="*/ 591 w 677"/>
                <a:gd name="T29" fmla="*/ 344 h 628"/>
                <a:gd name="T30" fmla="*/ 543 w 677"/>
                <a:gd name="T31" fmla="*/ 315 h 628"/>
                <a:gd name="T32" fmla="*/ 481 w 677"/>
                <a:gd name="T33" fmla="*/ 300 h 628"/>
                <a:gd name="T34" fmla="*/ 557 w 677"/>
                <a:gd name="T35" fmla="*/ 275 h 628"/>
                <a:gd name="T36" fmla="*/ 618 w 677"/>
                <a:gd name="T37" fmla="*/ 237 h 628"/>
                <a:gd name="T38" fmla="*/ 661 w 677"/>
                <a:gd name="T39" fmla="*/ 187 h 628"/>
                <a:gd name="T40" fmla="*/ 677 w 677"/>
                <a:gd name="T41" fmla="*/ 131 h 628"/>
                <a:gd name="T42" fmla="*/ 667 w 677"/>
                <a:gd name="T43" fmla="*/ 86 h 628"/>
                <a:gd name="T44" fmla="*/ 638 w 677"/>
                <a:gd name="T45" fmla="*/ 48 h 628"/>
                <a:gd name="T46" fmla="*/ 592 w 677"/>
                <a:gd name="T47" fmla="*/ 18 h 628"/>
                <a:gd name="T48" fmla="*/ 531 w 677"/>
                <a:gd name="T49" fmla="*/ 3 h 628"/>
                <a:gd name="T50" fmla="*/ 162 w 677"/>
                <a:gd name="T51" fmla="*/ 0 h 628"/>
                <a:gd name="T52" fmla="*/ 149 w 677"/>
                <a:gd name="T53" fmla="*/ 4 h 628"/>
                <a:gd name="T54" fmla="*/ 144 w 677"/>
                <a:gd name="T55" fmla="*/ 21 h 628"/>
                <a:gd name="T56" fmla="*/ 151 w 677"/>
                <a:gd name="T57" fmla="*/ 31 h 628"/>
                <a:gd name="T58" fmla="*/ 194 w 677"/>
                <a:gd name="T59" fmla="*/ 34 h 628"/>
                <a:gd name="T60" fmla="*/ 222 w 677"/>
                <a:gd name="T61" fmla="*/ 39 h 628"/>
                <a:gd name="T62" fmla="*/ 226 w 677"/>
                <a:gd name="T63" fmla="*/ 48 h 628"/>
                <a:gd name="T64" fmla="*/ 225 w 677"/>
                <a:gd name="T65" fmla="*/ 57 h 628"/>
                <a:gd name="T66" fmla="*/ 105 w 677"/>
                <a:gd name="T67" fmla="*/ 557 h 628"/>
                <a:gd name="T68" fmla="*/ 300 w 677"/>
                <a:gd name="T69" fmla="*/ 64 h 628"/>
                <a:gd name="T70" fmla="*/ 309 w 677"/>
                <a:gd name="T71" fmla="*/ 41 h 628"/>
                <a:gd name="T72" fmla="*/ 327 w 677"/>
                <a:gd name="T73" fmla="*/ 34 h 628"/>
                <a:gd name="T74" fmla="*/ 506 w 677"/>
                <a:gd name="T75" fmla="*/ 36 h 628"/>
                <a:gd name="T76" fmla="*/ 548 w 677"/>
                <a:gd name="T77" fmla="*/ 50 h 628"/>
                <a:gd name="T78" fmla="*/ 574 w 677"/>
                <a:gd name="T79" fmla="*/ 75 h 628"/>
                <a:gd name="T80" fmla="*/ 586 w 677"/>
                <a:gd name="T81" fmla="*/ 104 h 628"/>
                <a:gd name="T82" fmla="*/ 590 w 677"/>
                <a:gd name="T83" fmla="*/ 130 h 628"/>
                <a:gd name="T84" fmla="*/ 579 w 677"/>
                <a:gd name="T85" fmla="*/ 179 h 628"/>
                <a:gd name="T86" fmla="*/ 546 w 677"/>
                <a:gd name="T87" fmla="*/ 227 h 628"/>
                <a:gd name="T88" fmla="*/ 495 w 677"/>
                <a:gd name="T89" fmla="*/ 264 h 628"/>
                <a:gd name="T90" fmla="*/ 429 w 677"/>
                <a:gd name="T91" fmla="*/ 286 h 628"/>
                <a:gd name="T92" fmla="*/ 246 w 677"/>
                <a:gd name="T93" fmla="*/ 289 h 628"/>
                <a:gd name="T94" fmla="*/ 191 w 677"/>
                <a:gd name="T95" fmla="*/ 595 h 628"/>
                <a:gd name="T96" fmla="*/ 178 w 677"/>
                <a:gd name="T97" fmla="*/ 592 h 628"/>
                <a:gd name="T98" fmla="*/ 176 w 677"/>
                <a:gd name="T99" fmla="*/ 581 h 628"/>
                <a:gd name="T100" fmla="*/ 179 w 677"/>
                <a:gd name="T101" fmla="*/ 567 h 628"/>
                <a:gd name="T102" fmla="*/ 428 w 677"/>
                <a:gd name="T103" fmla="*/ 315 h 628"/>
                <a:gd name="T104" fmla="*/ 476 w 677"/>
                <a:gd name="T105" fmla="*/ 323 h 628"/>
                <a:gd name="T106" fmla="*/ 510 w 677"/>
                <a:gd name="T107" fmla="*/ 343 h 628"/>
                <a:gd name="T108" fmla="*/ 531 w 677"/>
                <a:gd name="T109" fmla="*/ 373 h 628"/>
                <a:gd name="T110" fmla="*/ 541 w 677"/>
                <a:gd name="T111" fmla="*/ 407 h 628"/>
                <a:gd name="T112" fmla="*/ 538 w 677"/>
                <a:gd name="T113" fmla="*/ 458 h 628"/>
                <a:gd name="T114" fmla="*/ 509 w 677"/>
                <a:gd name="T115" fmla="*/ 518 h 628"/>
                <a:gd name="T116" fmla="*/ 455 w 677"/>
                <a:gd name="T117" fmla="*/ 566 h 628"/>
                <a:gd name="T118" fmla="*/ 386 w 677"/>
                <a:gd name="T119" fmla="*/ 591 h 628"/>
                <a:gd name="T120" fmla="*/ 204 w 677"/>
                <a:gd name="T121" fmla="*/ 595 h 62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677"/>
                <a:gd name="T184" fmla="*/ 0 h 628"/>
                <a:gd name="T185" fmla="*/ 677 w 677"/>
                <a:gd name="T186" fmla="*/ 628 h 628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677" h="628">
                  <a:moveTo>
                    <a:pt x="105" y="557"/>
                  </a:moveTo>
                  <a:lnTo>
                    <a:pt x="101" y="568"/>
                  </a:lnTo>
                  <a:lnTo>
                    <a:pt x="98" y="578"/>
                  </a:lnTo>
                  <a:lnTo>
                    <a:pt x="92" y="585"/>
                  </a:lnTo>
                  <a:lnTo>
                    <a:pt x="84" y="590"/>
                  </a:lnTo>
                  <a:lnTo>
                    <a:pt x="71" y="592"/>
                  </a:lnTo>
                  <a:lnTo>
                    <a:pt x="53" y="595"/>
                  </a:lnTo>
                  <a:lnTo>
                    <a:pt x="18" y="595"/>
                  </a:lnTo>
                  <a:lnTo>
                    <a:pt x="11" y="596"/>
                  </a:lnTo>
                  <a:lnTo>
                    <a:pt x="6" y="599"/>
                  </a:lnTo>
                  <a:lnTo>
                    <a:pt x="2" y="605"/>
                  </a:lnTo>
                  <a:lnTo>
                    <a:pt x="0" y="614"/>
                  </a:lnTo>
                  <a:lnTo>
                    <a:pt x="2" y="622"/>
                  </a:lnTo>
                  <a:lnTo>
                    <a:pt x="7" y="627"/>
                  </a:lnTo>
                  <a:lnTo>
                    <a:pt x="16" y="628"/>
                  </a:lnTo>
                  <a:lnTo>
                    <a:pt x="369" y="628"/>
                  </a:lnTo>
                  <a:lnTo>
                    <a:pt x="412" y="626"/>
                  </a:lnTo>
                  <a:lnTo>
                    <a:pt x="454" y="617"/>
                  </a:lnTo>
                  <a:lnTo>
                    <a:pt x="492" y="603"/>
                  </a:lnTo>
                  <a:lnTo>
                    <a:pt x="526" y="585"/>
                  </a:lnTo>
                  <a:lnTo>
                    <a:pt x="556" y="564"/>
                  </a:lnTo>
                  <a:lnTo>
                    <a:pt x="583" y="540"/>
                  </a:lnTo>
                  <a:lnTo>
                    <a:pt x="604" y="514"/>
                  </a:lnTo>
                  <a:lnTo>
                    <a:pt x="618" y="486"/>
                  </a:lnTo>
                  <a:lnTo>
                    <a:pt x="628" y="459"/>
                  </a:lnTo>
                  <a:lnTo>
                    <a:pt x="632" y="431"/>
                  </a:lnTo>
                  <a:lnTo>
                    <a:pt x="629" y="407"/>
                  </a:lnTo>
                  <a:lnTo>
                    <a:pt x="621" y="385"/>
                  </a:lnTo>
                  <a:lnTo>
                    <a:pt x="608" y="364"/>
                  </a:lnTo>
                  <a:lnTo>
                    <a:pt x="591" y="344"/>
                  </a:lnTo>
                  <a:lnTo>
                    <a:pt x="569" y="329"/>
                  </a:lnTo>
                  <a:lnTo>
                    <a:pt x="543" y="315"/>
                  </a:lnTo>
                  <a:lnTo>
                    <a:pt x="514" y="306"/>
                  </a:lnTo>
                  <a:lnTo>
                    <a:pt x="481" y="300"/>
                  </a:lnTo>
                  <a:lnTo>
                    <a:pt x="520" y="289"/>
                  </a:lnTo>
                  <a:lnTo>
                    <a:pt x="557" y="275"/>
                  </a:lnTo>
                  <a:lnTo>
                    <a:pt x="590" y="259"/>
                  </a:lnTo>
                  <a:lnTo>
                    <a:pt x="618" y="237"/>
                  </a:lnTo>
                  <a:lnTo>
                    <a:pt x="643" y="214"/>
                  </a:lnTo>
                  <a:lnTo>
                    <a:pt x="661" y="187"/>
                  </a:lnTo>
                  <a:lnTo>
                    <a:pt x="672" y="160"/>
                  </a:lnTo>
                  <a:lnTo>
                    <a:pt x="677" y="131"/>
                  </a:lnTo>
                  <a:lnTo>
                    <a:pt x="675" y="108"/>
                  </a:lnTo>
                  <a:lnTo>
                    <a:pt x="667" y="86"/>
                  </a:lnTo>
                  <a:lnTo>
                    <a:pt x="655" y="66"/>
                  </a:lnTo>
                  <a:lnTo>
                    <a:pt x="638" y="48"/>
                  </a:lnTo>
                  <a:lnTo>
                    <a:pt x="617" y="31"/>
                  </a:lnTo>
                  <a:lnTo>
                    <a:pt x="592" y="18"/>
                  </a:lnTo>
                  <a:lnTo>
                    <a:pt x="563" y="8"/>
                  </a:lnTo>
                  <a:lnTo>
                    <a:pt x="531" y="3"/>
                  </a:lnTo>
                  <a:lnTo>
                    <a:pt x="494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4"/>
                  </a:lnTo>
                  <a:lnTo>
                    <a:pt x="145" y="11"/>
                  </a:lnTo>
                  <a:lnTo>
                    <a:pt x="144" y="21"/>
                  </a:lnTo>
                  <a:lnTo>
                    <a:pt x="146" y="29"/>
                  </a:lnTo>
                  <a:lnTo>
                    <a:pt x="151" y="31"/>
                  </a:lnTo>
                  <a:lnTo>
                    <a:pt x="160" y="34"/>
                  </a:lnTo>
                  <a:lnTo>
                    <a:pt x="194" y="34"/>
                  </a:lnTo>
                  <a:lnTo>
                    <a:pt x="216" y="36"/>
                  </a:lnTo>
                  <a:lnTo>
                    <a:pt x="222" y="39"/>
                  </a:lnTo>
                  <a:lnTo>
                    <a:pt x="225" y="43"/>
                  </a:lnTo>
                  <a:lnTo>
                    <a:pt x="226" y="48"/>
                  </a:lnTo>
                  <a:lnTo>
                    <a:pt x="226" y="50"/>
                  </a:lnTo>
                  <a:lnTo>
                    <a:pt x="225" y="57"/>
                  </a:lnTo>
                  <a:lnTo>
                    <a:pt x="222" y="68"/>
                  </a:lnTo>
                  <a:lnTo>
                    <a:pt x="105" y="557"/>
                  </a:lnTo>
                  <a:close/>
                  <a:moveTo>
                    <a:pt x="246" y="289"/>
                  </a:moveTo>
                  <a:lnTo>
                    <a:pt x="300" y="64"/>
                  </a:lnTo>
                  <a:lnTo>
                    <a:pt x="304" y="50"/>
                  </a:lnTo>
                  <a:lnTo>
                    <a:pt x="309" y="41"/>
                  </a:lnTo>
                  <a:lnTo>
                    <a:pt x="316" y="36"/>
                  </a:lnTo>
                  <a:lnTo>
                    <a:pt x="327" y="34"/>
                  </a:lnTo>
                  <a:lnTo>
                    <a:pt x="479" y="34"/>
                  </a:lnTo>
                  <a:lnTo>
                    <a:pt x="506" y="36"/>
                  </a:lnTo>
                  <a:lnTo>
                    <a:pt x="530" y="41"/>
                  </a:lnTo>
                  <a:lnTo>
                    <a:pt x="548" y="50"/>
                  </a:lnTo>
                  <a:lnTo>
                    <a:pt x="563" y="62"/>
                  </a:lnTo>
                  <a:lnTo>
                    <a:pt x="574" y="75"/>
                  </a:lnTo>
                  <a:lnTo>
                    <a:pt x="581" y="89"/>
                  </a:lnTo>
                  <a:lnTo>
                    <a:pt x="586" y="104"/>
                  </a:lnTo>
                  <a:lnTo>
                    <a:pt x="589" y="117"/>
                  </a:lnTo>
                  <a:lnTo>
                    <a:pt x="590" y="130"/>
                  </a:lnTo>
                  <a:lnTo>
                    <a:pt x="588" y="155"/>
                  </a:lnTo>
                  <a:lnTo>
                    <a:pt x="579" y="179"/>
                  </a:lnTo>
                  <a:lnTo>
                    <a:pt x="565" y="204"/>
                  </a:lnTo>
                  <a:lnTo>
                    <a:pt x="546" y="227"/>
                  </a:lnTo>
                  <a:lnTo>
                    <a:pt x="522" y="247"/>
                  </a:lnTo>
                  <a:lnTo>
                    <a:pt x="495" y="264"/>
                  </a:lnTo>
                  <a:lnTo>
                    <a:pt x="465" y="278"/>
                  </a:lnTo>
                  <a:lnTo>
                    <a:pt x="429" y="286"/>
                  </a:lnTo>
                  <a:lnTo>
                    <a:pt x="391" y="289"/>
                  </a:lnTo>
                  <a:lnTo>
                    <a:pt x="246" y="289"/>
                  </a:lnTo>
                  <a:close/>
                  <a:moveTo>
                    <a:pt x="204" y="595"/>
                  </a:moveTo>
                  <a:lnTo>
                    <a:pt x="191" y="595"/>
                  </a:lnTo>
                  <a:lnTo>
                    <a:pt x="182" y="594"/>
                  </a:lnTo>
                  <a:lnTo>
                    <a:pt x="178" y="592"/>
                  </a:lnTo>
                  <a:lnTo>
                    <a:pt x="176" y="590"/>
                  </a:lnTo>
                  <a:lnTo>
                    <a:pt x="176" y="581"/>
                  </a:lnTo>
                  <a:lnTo>
                    <a:pt x="178" y="573"/>
                  </a:lnTo>
                  <a:lnTo>
                    <a:pt x="179" y="567"/>
                  </a:lnTo>
                  <a:lnTo>
                    <a:pt x="240" y="315"/>
                  </a:lnTo>
                  <a:lnTo>
                    <a:pt x="428" y="315"/>
                  </a:lnTo>
                  <a:lnTo>
                    <a:pt x="454" y="318"/>
                  </a:lnTo>
                  <a:lnTo>
                    <a:pt x="476" y="323"/>
                  </a:lnTo>
                  <a:lnTo>
                    <a:pt x="494" y="332"/>
                  </a:lnTo>
                  <a:lnTo>
                    <a:pt x="510" y="343"/>
                  </a:lnTo>
                  <a:lnTo>
                    <a:pt x="522" y="357"/>
                  </a:lnTo>
                  <a:lnTo>
                    <a:pt x="531" y="373"/>
                  </a:lnTo>
                  <a:lnTo>
                    <a:pt x="537" y="389"/>
                  </a:lnTo>
                  <a:lnTo>
                    <a:pt x="541" y="407"/>
                  </a:lnTo>
                  <a:lnTo>
                    <a:pt x="542" y="425"/>
                  </a:lnTo>
                  <a:lnTo>
                    <a:pt x="538" y="458"/>
                  </a:lnTo>
                  <a:lnTo>
                    <a:pt x="526" y="490"/>
                  </a:lnTo>
                  <a:lnTo>
                    <a:pt x="509" y="518"/>
                  </a:lnTo>
                  <a:lnTo>
                    <a:pt x="484" y="544"/>
                  </a:lnTo>
                  <a:lnTo>
                    <a:pt x="455" y="566"/>
                  </a:lnTo>
                  <a:lnTo>
                    <a:pt x="422" y="581"/>
                  </a:lnTo>
                  <a:lnTo>
                    <a:pt x="386" y="591"/>
                  </a:lnTo>
                  <a:lnTo>
                    <a:pt x="347" y="595"/>
                  </a:lnTo>
                  <a:lnTo>
                    <a:pt x="204" y="59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41"/>
            <p:cNvSpPr>
              <a:spLocks noEditPoints="1"/>
            </p:cNvSpPr>
            <p:nvPr/>
          </p:nvSpPr>
          <p:spPr bwMode="auto">
            <a:xfrm>
              <a:off x="4203" y="1934"/>
              <a:ext cx="839" cy="307"/>
            </a:xfrm>
            <a:custGeom>
              <a:avLst/>
              <a:gdLst>
                <a:gd name="T0" fmla="*/ 796 w 839"/>
                <a:gd name="T1" fmla="*/ 53 h 307"/>
                <a:gd name="T2" fmla="*/ 806 w 839"/>
                <a:gd name="T3" fmla="*/ 53 h 307"/>
                <a:gd name="T4" fmla="*/ 816 w 839"/>
                <a:gd name="T5" fmla="*/ 51 h 307"/>
                <a:gd name="T6" fmla="*/ 824 w 839"/>
                <a:gd name="T7" fmla="*/ 49 h 307"/>
                <a:gd name="T8" fmla="*/ 832 w 839"/>
                <a:gd name="T9" fmla="*/ 45 h 307"/>
                <a:gd name="T10" fmla="*/ 837 w 839"/>
                <a:gd name="T11" fmla="*/ 37 h 307"/>
                <a:gd name="T12" fmla="*/ 839 w 839"/>
                <a:gd name="T13" fmla="*/ 26 h 307"/>
                <a:gd name="T14" fmla="*/ 837 w 839"/>
                <a:gd name="T15" fmla="*/ 16 h 307"/>
                <a:gd name="T16" fmla="*/ 832 w 839"/>
                <a:gd name="T17" fmla="*/ 8 h 307"/>
                <a:gd name="T18" fmla="*/ 824 w 839"/>
                <a:gd name="T19" fmla="*/ 3 h 307"/>
                <a:gd name="T20" fmla="*/ 816 w 839"/>
                <a:gd name="T21" fmla="*/ 2 h 307"/>
                <a:gd name="T22" fmla="*/ 806 w 839"/>
                <a:gd name="T23" fmla="*/ 0 h 307"/>
                <a:gd name="T24" fmla="*/ 32 w 839"/>
                <a:gd name="T25" fmla="*/ 0 h 307"/>
                <a:gd name="T26" fmla="*/ 22 w 839"/>
                <a:gd name="T27" fmla="*/ 2 h 307"/>
                <a:gd name="T28" fmla="*/ 13 w 839"/>
                <a:gd name="T29" fmla="*/ 4 h 307"/>
                <a:gd name="T30" fmla="*/ 6 w 839"/>
                <a:gd name="T31" fmla="*/ 8 h 307"/>
                <a:gd name="T32" fmla="*/ 1 w 839"/>
                <a:gd name="T33" fmla="*/ 16 h 307"/>
                <a:gd name="T34" fmla="*/ 0 w 839"/>
                <a:gd name="T35" fmla="*/ 26 h 307"/>
                <a:gd name="T36" fmla="*/ 1 w 839"/>
                <a:gd name="T37" fmla="*/ 37 h 307"/>
                <a:gd name="T38" fmla="*/ 6 w 839"/>
                <a:gd name="T39" fmla="*/ 45 h 307"/>
                <a:gd name="T40" fmla="*/ 13 w 839"/>
                <a:gd name="T41" fmla="*/ 49 h 307"/>
                <a:gd name="T42" fmla="*/ 23 w 839"/>
                <a:gd name="T43" fmla="*/ 51 h 307"/>
                <a:gd name="T44" fmla="*/ 33 w 839"/>
                <a:gd name="T45" fmla="*/ 53 h 307"/>
                <a:gd name="T46" fmla="*/ 41 w 839"/>
                <a:gd name="T47" fmla="*/ 53 h 307"/>
                <a:gd name="T48" fmla="*/ 796 w 839"/>
                <a:gd name="T49" fmla="*/ 53 h 307"/>
                <a:gd name="T50" fmla="*/ 797 w 839"/>
                <a:gd name="T51" fmla="*/ 307 h 307"/>
                <a:gd name="T52" fmla="*/ 806 w 839"/>
                <a:gd name="T53" fmla="*/ 307 h 307"/>
                <a:gd name="T54" fmla="*/ 816 w 839"/>
                <a:gd name="T55" fmla="*/ 306 h 307"/>
                <a:gd name="T56" fmla="*/ 824 w 839"/>
                <a:gd name="T57" fmla="*/ 305 h 307"/>
                <a:gd name="T58" fmla="*/ 832 w 839"/>
                <a:gd name="T59" fmla="*/ 300 h 307"/>
                <a:gd name="T60" fmla="*/ 837 w 839"/>
                <a:gd name="T61" fmla="*/ 292 h 307"/>
                <a:gd name="T62" fmla="*/ 839 w 839"/>
                <a:gd name="T63" fmla="*/ 282 h 307"/>
                <a:gd name="T64" fmla="*/ 837 w 839"/>
                <a:gd name="T65" fmla="*/ 270 h 307"/>
                <a:gd name="T66" fmla="*/ 832 w 839"/>
                <a:gd name="T67" fmla="*/ 262 h 307"/>
                <a:gd name="T68" fmla="*/ 824 w 839"/>
                <a:gd name="T69" fmla="*/ 259 h 307"/>
                <a:gd name="T70" fmla="*/ 816 w 839"/>
                <a:gd name="T71" fmla="*/ 256 h 307"/>
                <a:gd name="T72" fmla="*/ 806 w 839"/>
                <a:gd name="T73" fmla="*/ 255 h 307"/>
                <a:gd name="T74" fmla="*/ 32 w 839"/>
                <a:gd name="T75" fmla="*/ 255 h 307"/>
                <a:gd name="T76" fmla="*/ 22 w 839"/>
                <a:gd name="T77" fmla="*/ 256 h 307"/>
                <a:gd name="T78" fmla="*/ 13 w 839"/>
                <a:gd name="T79" fmla="*/ 259 h 307"/>
                <a:gd name="T80" fmla="*/ 6 w 839"/>
                <a:gd name="T81" fmla="*/ 262 h 307"/>
                <a:gd name="T82" fmla="*/ 1 w 839"/>
                <a:gd name="T83" fmla="*/ 270 h 307"/>
                <a:gd name="T84" fmla="*/ 0 w 839"/>
                <a:gd name="T85" fmla="*/ 282 h 307"/>
                <a:gd name="T86" fmla="*/ 1 w 839"/>
                <a:gd name="T87" fmla="*/ 293 h 307"/>
                <a:gd name="T88" fmla="*/ 6 w 839"/>
                <a:gd name="T89" fmla="*/ 300 h 307"/>
                <a:gd name="T90" fmla="*/ 13 w 839"/>
                <a:gd name="T91" fmla="*/ 305 h 307"/>
                <a:gd name="T92" fmla="*/ 22 w 839"/>
                <a:gd name="T93" fmla="*/ 307 h 307"/>
                <a:gd name="T94" fmla="*/ 40 w 839"/>
                <a:gd name="T95" fmla="*/ 307 h 307"/>
                <a:gd name="T96" fmla="*/ 797 w 839"/>
                <a:gd name="T97" fmla="*/ 307 h 30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39"/>
                <a:gd name="T148" fmla="*/ 0 h 307"/>
                <a:gd name="T149" fmla="*/ 839 w 839"/>
                <a:gd name="T150" fmla="*/ 307 h 30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39" h="307">
                  <a:moveTo>
                    <a:pt x="796" y="53"/>
                  </a:moveTo>
                  <a:lnTo>
                    <a:pt x="806" y="53"/>
                  </a:lnTo>
                  <a:lnTo>
                    <a:pt x="816" y="51"/>
                  </a:lnTo>
                  <a:lnTo>
                    <a:pt x="824" y="49"/>
                  </a:lnTo>
                  <a:lnTo>
                    <a:pt x="832" y="45"/>
                  </a:lnTo>
                  <a:lnTo>
                    <a:pt x="837" y="37"/>
                  </a:lnTo>
                  <a:lnTo>
                    <a:pt x="839" y="26"/>
                  </a:lnTo>
                  <a:lnTo>
                    <a:pt x="837" y="16"/>
                  </a:lnTo>
                  <a:lnTo>
                    <a:pt x="832" y="8"/>
                  </a:lnTo>
                  <a:lnTo>
                    <a:pt x="824" y="3"/>
                  </a:lnTo>
                  <a:lnTo>
                    <a:pt x="816" y="2"/>
                  </a:lnTo>
                  <a:lnTo>
                    <a:pt x="806" y="0"/>
                  </a:lnTo>
                  <a:lnTo>
                    <a:pt x="32" y="0"/>
                  </a:lnTo>
                  <a:lnTo>
                    <a:pt x="22" y="2"/>
                  </a:lnTo>
                  <a:lnTo>
                    <a:pt x="13" y="4"/>
                  </a:lnTo>
                  <a:lnTo>
                    <a:pt x="6" y="8"/>
                  </a:lnTo>
                  <a:lnTo>
                    <a:pt x="1" y="16"/>
                  </a:lnTo>
                  <a:lnTo>
                    <a:pt x="0" y="26"/>
                  </a:lnTo>
                  <a:lnTo>
                    <a:pt x="1" y="37"/>
                  </a:lnTo>
                  <a:lnTo>
                    <a:pt x="6" y="45"/>
                  </a:lnTo>
                  <a:lnTo>
                    <a:pt x="13" y="49"/>
                  </a:lnTo>
                  <a:lnTo>
                    <a:pt x="23" y="51"/>
                  </a:lnTo>
                  <a:lnTo>
                    <a:pt x="33" y="53"/>
                  </a:lnTo>
                  <a:lnTo>
                    <a:pt x="41" y="53"/>
                  </a:lnTo>
                  <a:lnTo>
                    <a:pt x="796" y="53"/>
                  </a:lnTo>
                  <a:close/>
                  <a:moveTo>
                    <a:pt x="797" y="307"/>
                  </a:moveTo>
                  <a:lnTo>
                    <a:pt x="806" y="307"/>
                  </a:lnTo>
                  <a:lnTo>
                    <a:pt x="816" y="306"/>
                  </a:lnTo>
                  <a:lnTo>
                    <a:pt x="824" y="305"/>
                  </a:lnTo>
                  <a:lnTo>
                    <a:pt x="832" y="300"/>
                  </a:lnTo>
                  <a:lnTo>
                    <a:pt x="837" y="292"/>
                  </a:lnTo>
                  <a:lnTo>
                    <a:pt x="839" y="282"/>
                  </a:lnTo>
                  <a:lnTo>
                    <a:pt x="837" y="270"/>
                  </a:lnTo>
                  <a:lnTo>
                    <a:pt x="832" y="262"/>
                  </a:lnTo>
                  <a:lnTo>
                    <a:pt x="824" y="259"/>
                  </a:lnTo>
                  <a:lnTo>
                    <a:pt x="816" y="256"/>
                  </a:lnTo>
                  <a:lnTo>
                    <a:pt x="806" y="255"/>
                  </a:lnTo>
                  <a:lnTo>
                    <a:pt x="32" y="255"/>
                  </a:lnTo>
                  <a:lnTo>
                    <a:pt x="22" y="256"/>
                  </a:lnTo>
                  <a:lnTo>
                    <a:pt x="13" y="259"/>
                  </a:lnTo>
                  <a:lnTo>
                    <a:pt x="6" y="262"/>
                  </a:lnTo>
                  <a:lnTo>
                    <a:pt x="1" y="270"/>
                  </a:lnTo>
                  <a:lnTo>
                    <a:pt x="0" y="282"/>
                  </a:lnTo>
                  <a:lnTo>
                    <a:pt x="1" y="293"/>
                  </a:lnTo>
                  <a:lnTo>
                    <a:pt x="6" y="300"/>
                  </a:lnTo>
                  <a:lnTo>
                    <a:pt x="13" y="305"/>
                  </a:lnTo>
                  <a:lnTo>
                    <a:pt x="22" y="307"/>
                  </a:lnTo>
                  <a:lnTo>
                    <a:pt x="40" y="307"/>
                  </a:lnTo>
                  <a:lnTo>
                    <a:pt x="797" y="30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42"/>
            <p:cNvSpPr>
              <a:spLocks noEditPoints="1"/>
            </p:cNvSpPr>
            <p:nvPr/>
          </p:nvSpPr>
          <p:spPr bwMode="auto">
            <a:xfrm>
              <a:off x="5514" y="1542"/>
              <a:ext cx="532" cy="904"/>
            </a:xfrm>
            <a:custGeom>
              <a:avLst/>
              <a:gdLst>
                <a:gd name="T0" fmla="*/ 531 w 532"/>
                <a:gd name="T1" fmla="*/ 401 h 904"/>
                <a:gd name="T2" fmla="*/ 524 w 532"/>
                <a:gd name="T3" fmla="*/ 298 h 904"/>
                <a:gd name="T4" fmla="*/ 500 w 532"/>
                <a:gd name="T5" fmla="*/ 195 h 904"/>
                <a:gd name="T6" fmla="*/ 463 w 532"/>
                <a:gd name="T7" fmla="*/ 112 h 904"/>
                <a:gd name="T8" fmla="*/ 419 w 532"/>
                <a:gd name="T9" fmla="*/ 60 h 904"/>
                <a:gd name="T10" fmla="*/ 372 w 532"/>
                <a:gd name="T11" fmla="*/ 25 h 904"/>
                <a:gd name="T12" fmla="*/ 326 w 532"/>
                <a:gd name="T13" fmla="*/ 7 h 904"/>
                <a:gd name="T14" fmla="*/ 284 w 532"/>
                <a:gd name="T15" fmla="*/ 0 h 904"/>
                <a:gd name="T16" fmla="*/ 241 w 532"/>
                <a:gd name="T17" fmla="*/ 1 h 904"/>
                <a:gd name="T18" fmla="*/ 188 w 532"/>
                <a:gd name="T19" fmla="*/ 13 h 904"/>
                <a:gd name="T20" fmla="*/ 135 w 532"/>
                <a:gd name="T21" fmla="*/ 41 h 904"/>
                <a:gd name="T22" fmla="*/ 87 w 532"/>
                <a:gd name="T23" fmla="*/ 87 h 904"/>
                <a:gd name="T24" fmla="*/ 47 w 532"/>
                <a:gd name="T25" fmla="*/ 156 h 904"/>
                <a:gd name="T26" fmla="*/ 17 w 532"/>
                <a:gd name="T27" fmla="*/ 250 h 904"/>
                <a:gd name="T28" fmla="*/ 4 w 532"/>
                <a:gd name="T29" fmla="*/ 350 h 904"/>
                <a:gd name="T30" fmla="*/ 0 w 532"/>
                <a:gd name="T31" fmla="*/ 454 h 904"/>
                <a:gd name="T32" fmla="*/ 3 w 532"/>
                <a:gd name="T33" fmla="*/ 542 h 904"/>
                <a:gd name="T34" fmla="*/ 12 w 532"/>
                <a:gd name="T35" fmla="*/ 635 h 904"/>
                <a:gd name="T36" fmla="*/ 37 w 532"/>
                <a:gd name="T37" fmla="*/ 727 h 904"/>
                <a:gd name="T38" fmla="*/ 76 w 532"/>
                <a:gd name="T39" fmla="*/ 803 h 904"/>
                <a:gd name="T40" fmla="*/ 122 w 532"/>
                <a:gd name="T41" fmla="*/ 853 h 904"/>
                <a:gd name="T42" fmla="*/ 171 w 532"/>
                <a:gd name="T43" fmla="*/ 883 h 904"/>
                <a:gd name="T44" fmla="*/ 220 w 532"/>
                <a:gd name="T45" fmla="*/ 899 h 904"/>
                <a:gd name="T46" fmla="*/ 266 w 532"/>
                <a:gd name="T47" fmla="*/ 904 h 904"/>
                <a:gd name="T48" fmla="*/ 309 w 532"/>
                <a:gd name="T49" fmla="*/ 900 h 904"/>
                <a:gd name="T50" fmla="*/ 357 w 532"/>
                <a:gd name="T51" fmla="*/ 886 h 904"/>
                <a:gd name="T52" fmla="*/ 403 w 532"/>
                <a:gd name="T53" fmla="*/ 859 h 904"/>
                <a:gd name="T54" fmla="*/ 447 w 532"/>
                <a:gd name="T55" fmla="*/ 814 h 904"/>
                <a:gd name="T56" fmla="*/ 486 w 532"/>
                <a:gd name="T57" fmla="*/ 750 h 904"/>
                <a:gd name="T58" fmla="*/ 515 w 532"/>
                <a:gd name="T59" fmla="*/ 657 h 904"/>
                <a:gd name="T60" fmla="*/ 529 w 532"/>
                <a:gd name="T61" fmla="*/ 557 h 904"/>
                <a:gd name="T62" fmla="*/ 532 w 532"/>
                <a:gd name="T63" fmla="*/ 454 h 904"/>
                <a:gd name="T64" fmla="*/ 250 w 532"/>
                <a:gd name="T65" fmla="*/ 873 h 904"/>
                <a:gd name="T66" fmla="*/ 216 w 532"/>
                <a:gd name="T67" fmla="*/ 864 h 904"/>
                <a:gd name="T68" fmla="*/ 182 w 532"/>
                <a:gd name="T69" fmla="*/ 842 h 904"/>
                <a:gd name="T70" fmla="*/ 151 w 532"/>
                <a:gd name="T71" fmla="*/ 805 h 904"/>
                <a:gd name="T72" fmla="*/ 127 w 532"/>
                <a:gd name="T73" fmla="*/ 750 h 904"/>
                <a:gd name="T74" fmla="*/ 113 w 532"/>
                <a:gd name="T75" fmla="*/ 674 h 904"/>
                <a:gd name="T76" fmla="*/ 107 w 532"/>
                <a:gd name="T77" fmla="*/ 576 h 904"/>
                <a:gd name="T78" fmla="*/ 105 w 532"/>
                <a:gd name="T79" fmla="*/ 481 h 904"/>
                <a:gd name="T80" fmla="*/ 106 w 532"/>
                <a:gd name="T81" fmla="*/ 313 h 904"/>
                <a:gd name="T82" fmla="*/ 116 w 532"/>
                <a:gd name="T83" fmla="*/ 197 h 904"/>
                <a:gd name="T84" fmla="*/ 133 w 532"/>
                <a:gd name="T85" fmla="*/ 130 h 904"/>
                <a:gd name="T86" fmla="*/ 157 w 532"/>
                <a:gd name="T87" fmla="*/ 83 h 904"/>
                <a:gd name="T88" fmla="*/ 187 w 532"/>
                <a:gd name="T89" fmla="*/ 53 h 904"/>
                <a:gd name="T90" fmla="*/ 218 w 532"/>
                <a:gd name="T91" fmla="*/ 37 h 904"/>
                <a:gd name="T92" fmla="*/ 245 w 532"/>
                <a:gd name="T93" fmla="*/ 30 h 904"/>
                <a:gd name="T94" fmla="*/ 266 w 532"/>
                <a:gd name="T95" fmla="*/ 28 h 904"/>
                <a:gd name="T96" fmla="*/ 295 w 532"/>
                <a:gd name="T97" fmla="*/ 32 h 904"/>
                <a:gd name="T98" fmla="*/ 329 w 532"/>
                <a:gd name="T99" fmla="*/ 45 h 904"/>
                <a:gd name="T100" fmla="*/ 364 w 532"/>
                <a:gd name="T101" fmla="*/ 71 h 904"/>
                <a:gd name="T102" fmla="*/ 393 w 532"/>
                <a:gd name="T103" fmla="*/ 116 h 904"/>
                <a:gd name="T104" fmla="*/ 414 w 532"/>
                <a:gd name="T105" fmla="*/ 183 h 904"/>
                <a:gd name="T106" fmla="*/ 424 w 532"/>
                <a:gd name="T107" fmla="*/ 280 h 904"/>
                <a:gd name="T108" fmla="*/ 427 w 532"/>
                <a:gd name="T109" fmla="*/ 510 h 904"/>
                <a:gd name="T110" fmla="*/ 422 w 532"/>
                <a:gd name="T111" fmla="*/ 645 h 904"/>
                <a:gd name="T112" fmla="*/ 406 w 532"/>
                <a:gd name="T113" fmla="*/ 745 h 904"/>
                <a:gd name="T114" fmla="*/ 384 w 532"/>
                <a:gd name="T115" fmla="*/ 801 h 904"/>
                <a:gd name="T116" fmla="*/ 353 w 532"/>
                <a:gd name="T117" fmla="*/ 839 h 904"/>
                <a:gd name="T118" fmla="*/ 318 w 532"/>
                <a:gd name="T119" fmla="*/ 863 h 904"/>
                <a:gd name="T120" fmla="*/ 283 w 532"/>
                <a:gd name="T121" fmla="*/ 873 h 9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532"/>
                <a:gd name="T184" fmla="*/ 0 h 904"/>
                <a:gd name="T185" fmla="*/ 532 w 532"/>
                <a:gd name="T186" fmla="*/ 904 h 9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532" h="904">
                  <a:moveTo>
                    <a:pt x="532" y="454"/>
                  </a:moveTo>
                  <a:lnTo>
                    <a:pt x="531" y="401"/>
                  </a:lnTo>
                  <a:lnTo>
                    <a:pt x="529" y="349"/>
                  </a:lnTo>
                  <a:lnTo>
                    <a:pt x="524" y="298"/>
                  </a:lnTo>
                  <a:lnTo>
                    <a:pt x="514" y="247"/>
                  </a:lnTo>
                  <a:lnTo>
                    <a:pt x="500" y="195"/>
                  </a:lnTo>
                  <a:lnTo>
                    <a:pt x="482" y="147"/>
                  </a:lnTo>
                  <a:lnTo>
                    <a:pt x="463" y="112"/>
                  </a:lnTo>
                  <a:lnTo>
                    <a:pt x="443" y="83"/>
                  </a:lnTo>
                  <a:lnTo>
                    <a:pt x="419" y="60"/>
                  </a:lnTo>
                  <a:lnTo>
                    <a:pt x="396" y="41"/>
                  </a:lnTo>
                  <a:lnTo>
                    <a:pt x="372" y="25"/>
                  </a:lnTo>
                  <a:lnTo>
                    <a:pt x="348" y="15"/>
                  </a:lnTo>
                  <a:lnTo>
                    <a:pt x="326" y="7"/>
                  </a:lnTo>
                  <a:lnTo>
                    <a:pt x="304" y="2"/>
                  </a:lnTo>
                  <a:lnTo>
                    <a:pt x="284" y="0"/>
                  </a:lnTo>
                  <a:lnTo>
                    <a:pt x="267" y="0"/>
                  </a:lnTo>
                  <a:lnTo>
                    <a:pt x="241" y="1"/>
                  </a:lnTo>
                  <a:lnTo>
                    <a:pt x="214" y="5"/>
                  </a:lnTo>
                  <a:lnTo>
                    <a:pt x="188" y="13"/>
                  </a:lnTo>
                  <a:lnTo>
                    <a:pt x="161" y="24"/>
                  </a:lnTo>
                  <a:lnTo>
                    <a:pt x="135" y="41"/>
                  </a:lnTo>
                  <a:lnTo>
                    <a:pt x="109" y="61"/>
                  </a:lnTo>
                  <a:lnTo>
                    <a:pt x="87" y="87"/>
                  </a:lnTo>
                  <a:lnTo>
                    <a:pt x="65" y="119"/>
                  </a:lnTo>
                  <a:lnTo>
                    <a:pt x="47" y="156"/>
                  </a:lnTo>
                  <a:lnTo>
                    <a:pt x="30" y="202"/>
                  </a:lnTo>
                  <a:lnTo>
                    <a:pt x="17" y="250"/>
                  </a:lnTo>
                  <a:lnTo>
                    <a:pt x="9" y="299"/>
                  </a:lnTo>
                  <a:lnTo>
                    <a:pt x="4" y="350"/>
                  </a:lnTo>
                  <a:lnTo>
                    <a:pt x="1" y="401"/>
                  </a:lnTo>
                  <a:lnTo>
                    <a:pt x="0" y="454"/>
                  </a:lnTo>
                  <a:lnTo>
                    <a:pt x="0" y="497"/>
                  </a:lnTo>
                  <a:lnTo>
                    <a:pt x="3" y="542"/>
                  </a:lnTo>
                  <a:lnTo>
                    <a:pt x="6" y="588"/>
                  </a:lnTo>
                  <a:lnTo>
                    <a:pt x="12" y="635"/>
                  </a:lnTo>
                  <a:lnTo>
                    <a:pt x="23" y="681"/>
                  </a:lnTo>
                  <a:lnTo>
                    <a:pt x="37" y="727"/>
                  </a:lnTo>
                  <a:lnTo>
                    <a:pt x="57" y="771"/>
                  </a:lnTo>
                  <a:lnTo>
                    <a:pt x="76" y="803"/>
                  </a:lnTo>
                  <a:lnTo>
                    <a:pt x="98" y="831"/>
                  </a:lnTo>
                  <a:lnTo>
                    <a:pt x="122" y="853"/>
                  </a:lnTo>
                  <a:lnTo>
                    <a:pt x="146" y="869"/>
                  </a:lnTo>
                  <a:lnTo>
                    <a:pt x="171" y="883"/>
                  </a:lnTo>
                  <a:lnTo>
                    <a:pt x="196" y="892"/>
                  </a:lnTo>
                  <a:lnTo>
                    <a:pt x="220" y="899"/>
                  </a:lnTo>
                  <a:lnTo>
                    <a:pt x="243" y="902"/>
                  </a:lnTo>
                  <a:lnTo>
                    <a:pt x="266" y="904"/>
                  </a:lnTo>
                  <a:lnTo>
                    <a:pt x="286" y="902"/>
                  </a:lnTo>
                  <a:lnTo>
                    <a:pt x="309" y="900"/>
                  </a:lnTo>
                  <a:lnTo>
                    <a:pt x="332" y="894"/>
                  </a:lnTo>
                  <a:lnTo>
                    <a:pt x="357" y="886"/>
                  </a:lnTo>
                  <a:lnTo>
                    <a:pt x="380" y="874"/>
                  </a:lnTo>
                  <a:lnTo>
                    <a:pt x="403" y="859"/>
                  </a:lnTo>
                  <a:lnTo>
                    <a:pt x="427" y="839"/>
                  </a:lnTo>
                  <a:lnTo>
                    <a:pt x="447" y="814"/>
                  </a:lnTo>
                  <a:lnTo>
                    <a:pt x="467" y="785"/>
                  </a:lnTo>
                  <a:lnTo>
                    <a:pt x="486" y="750"/>
                  </a:lnTo>
                  <a:lnTo>
                    <a:pt x="503" y="704"/>
                  </a:lnTo>
                  <a:lnTo>
                    <a:pt x="515" y="657"/>
                  </a:lnTo>
                  <a:lnTo>
                    <a:pt x="524" y="607"/>
                  </a:lnTo>
                  <a:lnTo>
                    <a:pt x="529" y="557"/>
                  </a:lnTo>
                  <a:lnTo>
                    <a:pt x="531" y="506"/>
                  </a:lnTo>
                  <a:lnTo>
                    <a:pt x="532" y="454"/>
                  </a:lnTo>
                  <a:close/>
                  <a:moveTo>
                    <a:pt x="266" y="874"/>
                  </a:moveTo>
                  <a:lnTo>
                    <a:pt x="250" y="873"/>
                  </a:lnTo>
                  <a:lnTo>
                    <a:pt x="234" y="871"/>
                  </a:lnTo>
                  <a:lnTo>
                    <a:pt x="216" y="864"/>
                  </a:lnTo>
                  <a:lnTo>
                    <a:pt x="199" y="855"/>
                  </a:lnTo>
                  <a:lnTo>
                    <a:pt x="182" y="842"/>
                  </a:lnTo>
                  <a:lnTo>
                    <a:pt x="166" y="826"/>
                  </a:lnTo>
                  <a:lnTo>
                    <a:pt x="151" y="805"/>
                  </a:lnTo>
                  <a:lnTo>
                    <a:pt x="138" y="780"/>
                  </a:lnTo>
                  <a:lnTo>
                    <a:pt x="127" y="750"/>
                  </a:lnTo>
                  <a:lnTo>
                    <a:pt x="119" y="716"/>
                  </a:lnTo>
                  <a:lnTo>
                    <a:pt x="113" y="674"/>
                  </a:lnTo>
                  <a:lnTo>
                    <a:pt x="109" y="626"/>
                  </a:lnTo>
                  <a:lnTo>
                    <a:pt x="107" y="576"/>
                  </a:lnTo>
                  <a:lnTo>
                    <a:pt x="106" y="527"/>
                  </a:lnTo>
                  <a:lnTo>
                    <a:pt x="105" y="481"/>
                  </a:lnTo>
                  <a:lnTo>
                    <a:pt x="105" y="374"/>
                  </a:lnTo>
                  <a:lnTo>
                    <a:pt x="106" y="313"/>
                  </a:lnTo>
                  <a:lnTo>
                    <a:pt x="109" y="253"/>
                  </a:lnTo>
                  <a:lnTo>
                    <a:pt x="116" y="197"/>
                  </a:lnTo>
                  <a:lnTo>
                    <a:pt x="123" y="161"/>
                  </a:lnTo>
                  <a:lnTo>
                    <a:pt x="133" y="130"/>
                  </a:lnTo>
                  <a:lnTo>
                    <a:pt x="144" y="105"/>
                  </a:lnTo>
                  <a:lnTo>
                    <a:pt x="157" y="83"/>
                  </a:lnTo>
                  <a:lnTo>
                    <a:pt x="172" y="66"/>
                  </a:lnTo>
                  <a:lnTo>
                    <a:pt x="187" y="53"/>
                  </a:lnTo>
                  <a:lnTo>
                    <a:pt x="203" y="45"/>
                  </a:lnTo>
                  <a:lnTo>
                    <a:pt x="218" y="37"/>
                  </a:lnTo>
                  <a:lnTo>
                    <a:pt x="232" y="33"/>
                  </a:lnTo>
                  <a:lnTo>
                    <a:pt x="245" y="30"/>
                  </a:lnTo>
                  <a:lnTo>
                    <a:pt x="256" y="29"/>
                  </a:lnTo>
                  <a:lnTo>
                    <a:pt x="266" y="28"/>
                  </a:lnTo>
                  <a:lnTo>
                    <a:pt x="279" y="29"/>
                  </a:lnTo>
                  <a:lnTo>
                    <a:pt x="295" y="32"/>
                  </a:lnTo>
                  <a:lnTo>
                    <a:pt x="311" y="37"/>
                  </a:lnTo>
                  <a:lnTo>
                    <a:pt x="329" y="45"/>
                  </a:lnTo>
                  <a:lnTo>
                    <a:pt x="347" y="56"/>
                  </a:lnTo>
                  <a:lnTo>
                    <a:pt x="364" y="71"/>
                  </a:lnTo>
                  <a:lnTo>
                    <a:pt x="380" y="92"/>
                  </a:lnTo>
                  <a:lnTo>
                    <a:pt x="393" y="116"/>
                  </a:lnTo>
                  <a:lnTo>
                    <a:pt x="406" y="146"/>
                  </a:lnTo>
                  <a:lnTo>
                    <a:pt x="414" y="183"/>
                  </a:lnTo>
                  <a:lnTo>
                    <a:pt x="420" y="230"/>
                  </a:lnTo>
                  <a:lnTo>
                    <a:pt x="424" y="280"/>
                  </a:lnTo>
                  <a:lnTo>
                    <a:pt x="427" y="333"/>
                  </a:lnTo>
                  <a:lnTo>
                    <a:pt x="427" y="510"/>
                  </a:lnTo>
                  <a:lnTo>
                    <a:pt x="425" y="579"/>
                  </a:lnTo>
                  <a:lnTo>
                    <a:pt x="422" y="645"/>
                  </a:lnTo>
                  <a:lnTo>
                    <a:pt x="413" y="711"/>
                  </a:lnTo>
                  <a:lnTo>
                    <a:pt x="406" y="745"/>
                  </a:lnTo>
                  <a:lnTo>
                    <a:pt x="396" y="776"/>
                  </a:lnTo>
                  <a:lnTo>
                    <a:pt x="384" y="801"/>
                  </a:lnTo>
                  <a:lnTo>
                    <a:pt x="369" y="822"/>
                  </a:lnTo>
                  <a:lnTo>
                    <a:pt x="353" y="839"/>
                  </a:lnTo>
                  <a:lnTo>
                    <a:pt x="337" y="853"/>
                  </a:lnTo>
                  <a:lnTo>
                    <a:pt x="318" y="863"/>
                  </a:lnTo>
                  <a:lnTo>
                    <a:pt x="301" y="869"/>
                  </a:lnTo>
                  <a:lnTo>
                    <a:pt x="283" y="873"/>
                  </a:lnTo>
                  <a:lnTo>
                    <a:pt x="266" y="8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84" name="Picture 83" descr="breitrabi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5191175" y="1885974"/>
            <a:ext cx="3355681" cy="2069337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1383906" y="0"/>
            <a:ext cx="6316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4000" dirty="0" err="1" smtClean="0"/>
              <a:t>Storing</a:t>
            </a:r>
            <a:r>
              <a:rPr lang="de-CH" sz="4000" dirty="0" smtClean="0"/>
              <a:t> qubits in an </a:t>
            </a:r>
            <a:r>
              <a:rPr lang="de-CH" sz="4000" dirty="0" err="1" smtClean="0"/>
              <a:t>atom</a:t>
            </a:r>
            <a:endParaRPr lang="de-CH" sz="4000" dirty="0" smtClean="0"/>
          </a:p>
          <a:p>
            <a:pPr algn="ctr"/>
            <a:r>
              <a:rPr lang="de-CH" sz="4000" dirty="0" smtClean="0"/>
              <a:t>Field-</a:t>
            </a:r>
            <a:r>
              <a:rPr lang="de-CH" sz="4000" dirty="0" err="1" smtClean="0"/>
              <a:t>independent</a:t>
            </a:r>
            <a:r>
              <a:rPr lang="de-CH" sz="4000" dirty="0" smtClean="0"/>
              <a:t> </a:t>
            </a:r>
            <a:r>
              <a:rPr lang="de-CH" sz="4000" dirty="0" err="1" smtClean="0"/>
              <a:t>transitions</a:t>
            </a:r>
            <a:endParaRPr lang="en-GB" sz="4000" dirty="0"/>
          </a:p>
        </p:txBody>
      </p:sp>
      <p:cxnSp>
        <p:nvCxnSpPr>
          <p:cNvPr id="87" name="Straight Arrow Connector 86"/>
          <p:cNvCxnSpPr/>
          <p:nvPr/>
        </p:nvCxnSpPr>
        <p:spPr>
          <a:xfrm rot="5400000">
            <a:off x="5709684" y="2721940"/>
            <a:ext cx="925034" cy="10631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8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6226043" y="2648263"/>
            <a:ext cx="152400" cy="114300"/>
          </a:xfrm>
          <a:prstGeom prst="rect">
            <a:avLst/>
          </a:prstGeom>
        </p:spPr>
      </p:pic>
      <p:pic>
        <p:nvPicPr>
          <p:cNvPr id="95" name="Picture 9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5811801" y="1503991"/>
            <a:ext cx="1893924" cy="27081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4126636" y="4265206"/>
            <a:ext cx="5017364" cy="2319695"/>
            <a:chOff x="2069236" y="3886200"/>
            <a:chExt cx="5017364" cy="231969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2069236" y="3886200"/>
              <a:ext cx="5017364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7" name="TextBox 96"/>
            <p:cNvSpPr txBox="1"/>
            <p:nvPr/>
          </p:nvSpPr>
          <p:spPr>
            <a:xfrm>
              <a:off x="5648325" y="5898118"/>
              <a:ext cx="13421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400" dirty="0" smtClean="0"/>
                <a:t>Time (</a:t>
              </a:r>
              <a:r>
                <a:rPr lang="de-CH" sz="1400" dirty="0" err="1" smtClean="0"/>
                <a:t>seconds</a:t>
              </a:r>
              <a:r>
                <a:rPr lang="de-CH" sz="1400" dirty="0" smtClean="0"/>
                <a:t>!)</a:t>
              </a:r>
              <a:endParaRPr lang="en-GB" sz="1400" dirty="0"/>
            </a:p>
          </p:txBody>
        </p:sp>
      </p:grpSp>
      <p:pic>
        <p:nvPicPr>
          <p:cNvPr id="20" name="Picture 1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8260760" y="3992673"/>
            <a:ext cx="457937" cy="212331"/>
          </a:xfrm>
          <a:prstGeom prst="rect">
            <a:avLst/>
          </a:prstGeom>
        </p:spPr>
      </p:pic>
      <p:pic>
        <p:nvPicPr>
          <p:cNvPr id="99" name="Picture 98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4646430" y="1665592"/>
            <a:ext cx="531628" cy="50877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459915" y="6488668"/>
            <a:ext cx="3176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smtClean="0"/>
              <a:t>Langer et al. PRL 95, 060502  (2005</a:t>
            </a:r>
            <a:r>
              <a:rPr lang="de-CH" dirty="0" smtClean="0"/>
              <a:t>)</a:t>
            </a:r>
            <a:endParaRPr lang="en-GB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85725" y="4075860"/>
            <a:ext cx="1122999" cy="32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defTabSz="4389438"/>
            <a:r>
              <a:rPr lang="en-US" sz="1900" dirty="0"/>
              <a:t>F = 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815633" y="1432020"/>
            <a:ext cx="685180" cy="32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defTabSz="4389438"/>
            <a:r>
              <a:rPr lang="en-US" sz="2000" dirty="0"/>
              <a:t>F = 1</a:t>
            </a:r>
          </a:p>
        </p:txBody>
      </p:sp>
      <p:sp>
        <p:nvSpPr>
          <p:cNvPr id="24" name="Line 5"/>
          <p:cNvSpPr>
            <a:spLocks noChangeShapeType="1"/>
          </p:cNvSpPr>
          <p:nvPr/>
        </p:nvSpPr>
        <p:spPr bwMode="auto">
          <a:xfrm>
            <a:off x="716129" y="4254733"/>
            <a:ext cx="631481" cy="1893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1483982" y="4112798"/>
            <a:ext cx="637561" cy="1893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auto">
          <a:xfrm>
            <a:off x="2250967" y="3950994"/>
            <a:ext cx="632350" cy="1893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auto">
          <a:xfrm>
            <a:off x="3019688" y="3761749"/>
            <a:ext cx="630613" cy="1893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9"/>
          <p:cNvSpPr>
            <a:spLocks noChangeShapeType="1"/>
          </p:cNvSpPr>
          <p:nvPr/>
        </p:nvSpPr>
        <p:spPr bwMode="auto">
          <a:xfrm flipV="1">
            <a:off x="3786673" y="3476935"/>
            <a:ext cx="631481" cy="3785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>
            <a:off x="1470953" y="1630849"/>
            <a:ext cx="631481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" name="Line 11"/>
          <p:cNvSpPr>
            <a:spLocks noChangeShapeType="1"/>
          </p:cNvSpPr>
          <p:nvPr/>
        </p:nvSpPr>
        <p:spPr bwMode="auto">
          <a:xfrm>
            <a:off x="2238806" y="1826717"/>
            <a:ext cx="630613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" name="Line 12"/>
          <p:cNvSpPr>
            <a:spLocks noChangeShapeType="1"/>
          </p:cNvSpPr>
          <p:nvPr/>
        </p:nvSpPr>
        <p:spPr bwMode="auto">
          <a:xfrm>
            <a:off x="3005790" y="2008392"/>
            <a:ext cx="631481" cy="0"/>
          </a:xfrm>
          <a:prstGeom prst="line">
            <a:avLst/>
          </a:prstGeom>
          <a:noFill/>
          <a:ln w="476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4"/>
          <p:cNvSpPr>
            <a:spLocks noChangeShapeType="1"/>
          </p:cNvSpPr>
          <p:nvPr/>
        </p:nvSpPr>
        <p:spPr bwMode="auto">
          <a:xfrm>
            <a:off x="2524579" y="1838071"/>
            <a:ext cx="800861" cy="19180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1752600" y="2727420"/>
            <a:ext cx="1205980" cy="342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1207 MHz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 flipH="1">
            <a:off x="3517773" y="3494347"/>
            <a:ext cx="566036" cy="242627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4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1575540" y="1441058"/>
            <a:ext cx="490859" cy="109157"/>
            <a:chOff x="1255" y="2088"/>
            <a:chExt cx="5046" cy="1074"/>
          </a:xfrm>
        </p:grpSpPr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1255" y="2088"/>
              <a:ext cx="1044" cy="880"/>
            </a:xfrm>
            <a:custGeom>
              <a:avLst/>
              <a:gdLst/>
              <a:ahLst/>
              <a:cxnLst>
                <a:cxn ang="0">
                  <a:pos x="247" y="15"/>
                </a:cxn>
                <a:cxn ang="0">
                  <a:pos x="235" y="2"/>
                </a:cxn>
                <a:cxn ang="0">
                  <a:pos x="0" y="0"/>
                </a:cxn>
                <a:cxn ang="0">
                  <a:pos x="31" y="39"/>
                </a:cxn>
                <a:cxn ang="0">
                  <a:pos x="91" y="44"/>
                </a:cxn>
                <a:cxn ang="0">
                  <a:pos x="120" y="57"/>
                </a:cxn>
                <a:cxn ang="0">
                  <a:pos x="128" y="83"/>
                </a:cxn>
                <a:cxn ang="0">
                  <a:pos x="125" y="781"/>
                </a:cxn>
                <a:cxn ang="0">
                  <a:pos x="112" y="806"/>
                </a:cxn>
                <a:cxn ang="0">
                  <a:pos x="85" y="826"/>
                </a:cxn>
                <a:cxn ang="0">
                  <a:pos x="36" y="838"/>
                </a:cxn>
                <a:cxn ang="0">
                  <a:pos x="0" y="880"/>
                </a:cxn>
                <a:cxn ang="0">
                  <a:pos x="75" y="878"/>
                </a:cxn>
                <a:cxn ang="0">
                  <a:pos x="180" y="877"/>
                </a:cxn>
                <a:cxn ang="0">
                  <a:pos x="255" y="878"/>
                </a:cxn>
                <a:cxn ang="0">
                  <a:pos x="290" y="840"/>
                </a:cxn>
                <a:cxn ang="0">
                  <a:pos x="229" y="833"/>
                </a:cxn>
                <a:cxn ang="0">
                  <a:pos x="190" y="816"/>
                </a:cxn>
                <a:cxn ang="0">
                  <a:pos x="171" y="794"/>
                </a:cxn>
                <a:cxn ang="0">
                  <a:pos x="164" y="769"/>
                </a:cxn>
                <a:cxn ang="0">
                  <a:pos x="162" y="745"/>
                </a:cxn>
                <a:cxn ang="0">
                  <a:pos x="164" y="51"/>
                </a:cxn>
                <a:cxn ang="0">
                  <a:pos x="469" y="867"/>
                </a:cxn>
                <a:cxn ang="0">
                  <a:pos x="488" y="880"/>
                </a:cxn>
                <a:cxn ang="0">
                  <a:pos x="498" y="878"/>
                </a:cxn>
                <a:cxn ang="0">
                  <a:pos x="503" y="872"/>
                </a:cxn>
                <a:cxn ang="0">
                  <a:pos x="507" y="861"/>
                </a:cxn>
                <a:cxn ang="0">
                  <a:pos x="815" y="39"/>
                </a:cxn>
                <a:cxn ang="0">
                  <a:pos x="814" y="808"/>
                </a:cxn>
                <a:cxn ang="0">
                  <a:pos x="802" y="828"/>
                </a:cxn>
                <a:cxn ang="0">
                  <a:pos x="773" y="838"/>
                </a:cxn>
                <a:cxn ang="0">
                  <a:pos x="689" y="840"/>
                </a:cxn>
                <a:cxn ang="0">
                  <a:pos x="720" y="878"/>
                </a:cxn>
                <a:cxn ang="0">
                  <a:pos x="976" y="877"/>
                </a:cxn>
                <a:cxn ang="0">
                  <a:pos x="1044" y="880"/>
                </a:cxn>
                <a:cxn ang="0">
                  <a:pos x="982" y="840"/>
                </a:cxn>
                <a:cxn ang="0">
                  <a:pos x="942" y="833"/>
                </a:cxn>
                <a:cxn ang="0">
                  <a:pos x="922" y="819"/>
                </a:cxn>
                <a:cxn ang="0">
                  <a:pos x="916" y="796"/>
                </a:cxn>
                <a:cxn ang="0">
                  <a:pos x="917" y="71"/>
                </a:cxn>
                <a:cxn ang="0">
                  <a:pos x="929" y="52"/>
                </a:cxn>
                <a:cxn ang="0">
                  <a:pos x="958" y="42"/>
                </a:cxn>
                <a:cxn ang="0">
                  <a:pos x="1015" y="39"/>
                </a:cxn>
                <a:cxn ang="0">
                  <a:pos x="1044" y="0"/>
                </a:cxn>
                <a:cxn ang="0">
                  <a:pos x="806" y="3"/>
                </a:cxn>
                <a:cxn ang="0">
                  <a:pos x="794" y="24"/>
                </a:cxn>
                <a:cxn ang="0">
                  <a:pos x="253" y="29"/>
                </a:cxn>
              </a:cxnLst>
              <a:rect l="0" t="0" r="r" b="b"/>
              <a:pathLst>
                <a:path w="1044" h="880">
                  <a:moveTo>
                    <a:pt x="253" y="29"/>
                  </a:moveTo>
                  <a:lnTo>
                    <a:pt x="247" y="15"/>
                  </a:lnTo>
                  <a:lnTo>
                    <a:pt x="242" y="7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31" y="39"/>
                  </a:lnTo>
                  <a:lnTo>
                    <a:pt x="67" y="40"/>
                  </a:lnTo>
                  <a:lnTo>
                    <a:pt x="91" y="44"/>
                  </a:lnTo>
                  <a:lnTo>
                    <a:pt x="109" y="49"/>
                  </a:lnTo>
                  <a:lnTo>
                    <a:pt x="120" y="57"/>
                  </a:lnTo>
                  <a:lnTo>
                    <a:pt x="125" y="67"/>
                  </a:lnTo>
                  <a:lnTo>
                    <a:pt x="128" y="83"/>
                  </a:lnTo>
                  <a:lnTo>
                    <a:pt x="128" y="757"/>
                  </a:lnTo>
                  <a:lnTo>
                    <a:pt x="125" y="781"/>
                  </a:lnTo>
                  <a:lnTo>
                    <a:pt x="120" y="794"/>
                  </a:lnTo>
                  <a:lnTo>
                    <a:pt x="112" y="806"/>
                  </a:lnTo>
                  <a:lnTo>
                    <a:pt x="101" y="816"/>
                  </a:lnTo>
                  <a:lnTo>
                    <a:pt x="85" y="826"/>
                  </a:lnTo>
                  <a:lnTo>
                    <a:pt x="64" y="833"/>
                  </a:lnTo>
                  <a:lnTo>
                    <a:pt x="36" y="838"/>
                  </a:lnTo>
                  <a:lnTo>
                    <a:pt x="0" y="840"/>
                  </a:lnTo>
                  <a:lnTo>
                    <a:pt x="0" y="880"/>
                  </a:lnTo>
                  <a:lnTo>
                    <a:pt x="36" y="878"/>
                  </a:lnTo>
                  <a:lnTo>
                    <a:pt x="75" y="878"/>
                  </a:lnTo>
                  <a:lnTo>
                    <a:pt x="112" y="877"/>
                  </a:lnTo>
                  <a:lnTo>
                    <a:pt x="180" y="877"/>
                  </a:lnTo>
                  <a:lnTo>
                    <a:pt x="218" y="878"/>
                  </a:lnTo>
                  <a:lnTo>
                    <a:pt x="255" y="878"/>
                  </a:lnTo>
                  <a:lnTo>
                    <a:pt x="290" y="880"/>
                  </a:lnTo>
                  <a:lnTo>
                    <a:pt x="290" y="840"/>
                  </a:lnTo>
                  <a:lnTo>
                    <a:pt x="256" y="838"/>
                  </a:lnTo>
                  <a:lnTo>
                    <a:pt x="229" y="833"/>
                  </a:lnTo>
                  <a:lnTo>
                    <a:pt x="206" y="826"/>
                  </a:lnTo>
                  <a:lnTo>
                    <a:pt x="190" y="816"/>
                  </a:lnTo>
                  <a:lnTo>
                    <a:pt x="179" y="806"/>
                  </a:lnTo>
                  <a:lnTo>
                    <a:pt x="171" y="794"/>
                  </a:lnTo>
                  <a:lnTo>
                    <a:pt x="167" y="781"/>
                  </a:lnTo>
                  <a:lnTo>
                    <a:pt x="164" y="769"/>
                  </a:lnTo>
                  <a:lnTo>
                    <a:pt x="164" y="755"/>
                  </a:lnTo>
                  <a:lnTo>
                    <a:pt x="162" y="745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462" y="851"/>
                  </a:lnTo>
                  <a:lnTo>
                    <a:pt x="469" y="867"/>
                  </a:lnTo>
                  <a:lnTo>
                    <a:pt x="477" y="877"/>
                  </a:lnTo>
                  <a:lnTo>
                    <a:pt x="488" y="880"/>
                  </a:lnTo>
                  <a:lnTo>
                    <a:pt x="493" y="880"/>
                  </a:lnTo>
                  <a:lnTo>
                    <a:pt x="498" y="878"/>
                  </a:lnTo>
                  <a:lnTo>
                    <a:pt x="501" y="875"/>
                  </a:lnTo>
                  <a:lnTo>
                    <a:pt x="503" y="872"/>
                  </a:lnTo>
                  <a:lnTo>
                    <a:pt x="506" y="867"/>
                  </a:lnTo>
                  <a:lnTo>
                    <a:pt x="507" y="861"/>
                  </a:lnTo>
                  <a:lnTo>
                    <a:pt x="511" y="855"/>
                  </a:lnTo>
                  <a:lnTo>
                    <a:pt x="815" y="39"/>
                  </a:lnTo>
                  <a:lnTo>
                    <a:pt x="815" y="796"/>
                  </a:lnTo>
                  <a:lnTo>
                    <a:pt x="814" y="808"/>
                  </a:lnTo>
                  <a:lnTo>
                    <a:pt x="810" y="819"/>
                  </a:lnTo>
                  <a:lnTo>
                    <a:pt x="802" y="828"/>
                  </a:lnTo>
                  <a:lnTo>
                    <a:pt x="791" y="833"/>
                  </a:lnTo>
                  <a:lnTo>
                    <a:pt x="773" y="838"/>
                  </a:lnTo>
                  <a:lnTo>
                    <a:pt x="749" y="840"/>
                  </a:lnTo>
                  <a:lnTo>
                    <a:pt x="689" y="840"/>
                  </a:lnTo>
                  <a:lnTo>
                    <a:pt x="689" y="880"/>
                  </a:lnTo>
                  <a:lnTo>
                    <a:pt x="720" y="878"/>
                  </a:lnTo>
                  <a:lnTo>
                    <a:pt x="757" y="877"/>
                  </a:lnTo>
                  <a:lnTo>
                    <a:pt x="976" y="877"/>
                  </a:lnTo>
                  <a:lnTo>
                    <a:pt x="1013" y="878"/>
                  </a:lnTo>
                  <a:lnTo>
                    <a:pt x="1044" y="880"/>
                  </a:lnTo>
                  <a:lnTo>
                    <a:pt x="1044" y="840"/>
                  </a:lnTo>
                  <a:lnTo>
                    <a:pt x="982" y="840"/>
                  </a:lnTo>
                  <a:lnTo>
                    <a:pt x="959" y="836"/>
                  </a:lnTo>
                  <a:lnTo>
                    <a:pt x="942" y="833"/>
                  </a:lnTo>
                  <a:lnTo>
                    <a:pt x="929" y="828"/>
                  </a:lnTo>
                  <a:lnTo>
                    <a:pt x="922" y="819"/>
                  </a:lnTo>
                  <a:lnTo>
                    <a:pt x="917" y="809"/>
                  </a:lnTo>
                  <a:lnTo>
                    <a:pt x="916" y="796"/>
                  </a:lnTo>
                  <a:lnTo>
                    <a:pt x="916" y="84"/>
                  </a:lnTo>
                  <a:lnTo>
                    <a:pt x="917" y="71"/>
                  </a:lnTo>
                  <a:lnTo>
                    <a:pt x="922" y="61"/>
                  </a:lnTo>
                  <a:lnTo>
                    <a:pt x="929" y="52"/>
                  </a:lnTo>
                  <a:lnTo>
                    <a:pt x="942" y="47"/>
                  </a:lnTo>
                  <a:lnTo>
                    <a:pt x="958" y="42"/>
                  </a:lnTo>
                  <a:lnTo>
                    <a:pt x="982" y="40"/>
                  </a:lnTo>
                  <a:lnTo>
                    <a:pt x="1015" y="39"/>
                  </a:lnTo>
                  <a:lnTo>
                    <a:pt x="1044" y="39"/>
                  </a:lnTo>
                  <a:lnTo>
                    <a:pt x="1044" y="0"/>
                  </a:lnTo>
                  <a:lnTo>
                    <a:pt x="815" y="0"/>
                  </a:lnTo>
                  <a:lnTo>
                    <a:pt x="806" y="3"/>
                  </a:lnTo>
                  <a:lnTo>
                    <a:pt x="799" y="10"/>
                  </a:lnTo>
                  <a:lnTo>
                    <a:pt x="794" y="24"/>
                  </a:lnTo>
                  <a:lnTo>
                    <a:pt x="522" y="750"/>
                  </a:lnTo>
                  <a:lnTo>
                    <a:pt x="25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2406" y="2550"/>
              <a:ext cx="656" cy="612"/>
            </a:xfrm>
            <a:custGeom>
              <a:avLst/>
              <a:gdLst/>
              <a:ahLst/>
              <a:cxnLst>
                <a:cxn ang="0">
                  <a:pos x="379" y="325"/>
                </a:cxn>
                <a:cxn ang="0">
                  <a:pos x="405" y="349"/>
                </a:cxn>
                <a:cxn ang="0">
                  <a:pos x="405" y="378"/>
                </a:cxn>
                <a:cxn ang="0">
                  <a:pos x="398" y="408"/>
                </a:cxn>
                <a:cxn ang="0">
                  <a:pos x="403" y="425"/>
                </a:cxn>
                <a:cxn ang="0">
                  <a:pos x="421" y="425"/>
                </a:cxn>
                <a:cxn ang="0">
                  <a:pos x="427" y="413"/>
                </a:cxn>
                <a:cxn ang="0">
                  <a:pos x="476" y="214"/>
                </a:cxn>
                <a:cxn ang="0">
                  <a:pos x="479" y="199"/>
                </a:cxn>
                <a:cxn ang="0">
                  <a:pos x="469" y="184"/>
                </a:cxn>
                <a:cxn ang="0">
                  <a:pos x="453" y="189"/>
                </a:cxn>
                <a:cxn ang="0">
                  <a:pos x="447" y="206"/>
                </a:cxn>
                <a:cxn ang="0">
                  <a:pos x="409" y="273"/>
                </a:cxn>
                <a:cxn ang="0">
                  <a:pos x="244" y="288"/>
                </a:cxn>
                <a:cxn ang="0">
                  <a:pos x="307" y="39"/>
                </a:cxn>
                <a:cxn ang="0">
                  <a:pos x="476" y="32"/>
                </a:cxn>
                <a:cxn ang="0">
                  <a:pos x="570" y="45"/>
                </a:cxn>
                <a:cxn ang="0">
                  <a:pos x="607" y="88"/>
                </a:cxn>
                <a:cxn ang="0">
                  <a:pos x="610" y="180"/>
                </a:cxn>
                <a:cxn ang="0">
                  <a:pos x="612" y="202"/>
                </a:cxn>
                <a:cxn ang="0">
                  <a:pos x="628" y="207"/>
                </a:cxn>
                <a:cxn ang="0">
                  <a:pos x="638" y="195"/>
                </a:cxn>
                <a:cxn ang="0">
                  <a:pos x="656" y="27"/>
                </a:cxn>
                <a:cxn ang="0">
                  <a:pos x="643" y="0"/>
                </a:cxn>
                <a:cxn ang="0">
                  <a:pos x="141" y="8"/>
                </a:cxn>
                <a:cxn ang="0">
                  <a:pos x="147" y="30"/>
                </a:cxn>
                <a:cxn ang="0">
                  <a:pos x="200" y="34"/>
                </a:cxn>
                <a:cxn ang="0">
                  <a:pos x="217" y="37"/>
                </a:cxn>
                <a:cxn ang="0">
                  <a:pos x="220" y="51"/>
                </a:cxn>
                <a:cxn ang="0">
                  <a:pos x="217" y="66"/>
                </a:cxn>
                <a:cxn ang="0">
                  <a:pos x="94" y="565"/>
                </a:cxn>
                <a:cxn ang="0">
                  <a:pos x="55" y="578"/>
                </a:cxn>
                <a:cxn ang="0">
                  <a:pos x="8" y="582"/>
                </a:cxn>
                <a:cxn ang="0">
                  <a:pos x="0" y="603"/>
                </a:cxn>
                <a:cxn ang="0">
                  <a:pos x="9" y="612"/>
                </a:cxn>
                <a:cxn ang="0">
                  <a:pos x="84" y="610"/>
                </a:cxn>
                <a:cxn ang="0">
                  <a:pos x="230" y="610"/>
                </a:cxn>
                <a:cxn ang="0">
                  <a:pos x="272" y="610"/>
                </a:cxn>
                <a:cxn ang="0">
                  <a:pos x="280" y="603"/>
                </a:cxn>
                <a:cxn ang="0">
                  <a:pos x="280" y="585"/>
                </a:cxn>
                <a:cxn ang="0">
                  <a:pos x="236" y="580"/>
                </a:cxn>
                <a:cxn ang="0">
                  <a:pos x="196" y="576"/>
                </a:cxn>
                <a:cxn ang="0">
                  <a:pos x="179" y="563"/>
                </a:cxn>
                <a:cxn ang="0">
                  <a:pos x="181" y="551"/>
                </a:cxn>
              </a:cxnLst>
              <a:rect l="0" t="0" r="r" b="b"/>
              <a:pathLst>
                <a:path w="656" h="612">
                  <a:moveTo>
                    <a:pt x="236" y="322"/>
                  </a:moveTo>
                  <a:lnTo>
                    <a:pt x="358" y="322"/>
                  </a:lnTo>
                  <a:lnTo>
                    <a:pt x="379" y="325"/>
                  </a:lnTo>
                  <a:lnTo>
                    <a:pt x="392" y="330"/>
                  </a:lnTo>
                  <a:lnTo>
                    <a:pt x="401" y="339"/>
                  </a:lnTo>
                  <a:lnTo>
                    <a:pt x="405" y="349"/>
                  </a:lnTo>
                  <a:lnTo>
                    <a:pt x="406" y="362"/>
                  </a:lnTo>
                  <a:lnTo>
                    <a:pt x="406" y="371"/>
                  </a:lnTo>
                  <a:lnTo>
                    <a:pt x="405" y="378"/>
                  </a:lnTo>
                  <a:lnTo>
                    <a:pt x="403" y="388"/>
                  </a:lnTo>
                  <a:lnTo>
                    <a:pt x="400" y="403"/>
                  </a:lnTo>
                  <a:lnTo>
                    <a:pt x="398" y="408"/>
                  </a:lnTo>
                  <a:lnTo>
                    <a:pt x="398" y="418"/>
                  </a:lnTo>
                  <a:lnTo>
                    <a:pt x="400" y="421"/>
                  </a:lnTo>
                  <a:lnTo>
                    <a:pt x="403" y="425"/>
                  </a:lnTo>
                  <a:lnTo>
                    <a:pt x="408" y="426"/>
                  </a:lnTo>
                  <a:lnTo>
                    <a:pt x="418" y="426"/>
                  </a:lnTo>
                  <a:lnTo>
                    <a:pt x="421" y="425"/>
                  </a:lnTo>
                  <a:lnTo>
                    <a:pt x="422" y="423"/>
                  </a:lnTo>
                  <a:lnTo>
                    <a:pt x="426" y="418"/>
                  </a:lnTo>
                  <a:lnTo>
                    <a:pt x="427" y="413"/>
                  </a:lnTo>
                  <a:lnTo>
                    <a:pt x="429" y="406"/>
                  </a:lnTo>
                  <a:lnTo>
                    <a:pt x="476" y="216"/>
                  </a:lnTo>
                  <a:lnTo>
                    <a:pt x="476" y="214"/>
                  </a:lnTo>
                  <a:lnTo>
                    <a:pt x="477" y="209"/>
                  </a:lnTo>
                  <a:lnTo>
                    <a:pt x="477" y="202"/>
                  </a:lnTo>
                  <a:lnTo>
                    <a:pt x="479" y="199"/>
                  </a:lnTo>
                  <a:lnTo>
                    <a:pt x="479" y="192"/>
                  </a:lnTo>
                  <a:lnTo>
                    <a:pt x="473" y="185"/>
                  </a:lnTo>
                  <a:lnTo>
                    <a:pt x="469" y="184"/>
                  </a:lnTo>
                  <a:lnTo>
                    <a:pt x="460" y="184"/>
                  </a:lnTo>
                  <a:lnTo>
                    <a:pt x="455" y="185"/>
                  </a:lnTo>
                  <a:lnTo>
                    <a:pt x="453" y="189"/>
                  </a:lnTo>
                  <a:lnTo>
                    <a:pt x="450" y="192"/>
                  </a:lnTo>
                  <a:lnTo>
                    <a:pt x="448" y="197"/>
                  </a:lnTo>
                  <a:lnTo>
                    <a:pt x="447" y="206"/>
                  </a:lnTo>
                  <a:lnTo>
                    <a:pt x="437" y="236"/>
                  </a:lnTo>
                  <a:lnTo>
                    <a:pt x="426" y="258"/>
                  </a:lnTo>
                  <a:lnTo>
                    <a:pt x="409" y="273"/>
                  </a:lnTo>
                  <a:lnTo>
                    <a:pt x="390" y="283"/>
                  </a:lnTo>
                  <a:lnTo>
                    <a:pt x="364" y="288"/>
                  </a:lnTo>
                  <a:lnTo>
                    <a:pt x="244" y="288"/>
                  </a:lnTo>
                  <a:lnTo>
                    <a:pt x="299" y="62"/>
                  </a:lnTo>
                  <a:lnTo>
                    <a:pt x="302" y="49"/>
                  </a:lnTo>
                  <a:lnTo>
                    <a:pt x="307" y="39"/>
                  </a:lnTo>
                  <a:lnTo>
                    <a:pt x="314" y="34"/>
                  </a:lnTo>
                  <a:lnTo>
                    <a:pt x="325" y="32"/>
                  </a:lnTo>
                  <a:lnTo>
                    <a:pt x="476" y="32"/>
                  </a:lnTo>
                  <a:lnTo>
                    <a:pt x="515" y="34"/>
                  </a:lnTo>
                  <a:lnTo>
                    <a:pt x="545" y="37"/>
                  </a:lnTo>
                  <a:lnTo>
                    <a:pt x="570" y="45"/>
                  </a:lnTo>
                  <a:lnTo>
                    <a:pt x="588" y="56"/>
                  </a:lnTo>
                  <a:lnTo>
                    <a:pt x="599" y="69"/>
                  </a:lnTo>
                  <a:lnTo>
                    <a:pt x="607" y="88"/>
                  </a:lnTo>
                  <a:lnTo>
                    <a:pt x="612" y="110"/>
                  </a:lnTo>
                  <a:lnTo>
                    <a:pt x="612" y="162"/>
                  </a:lnTo>
                  <a:lnTo>
                    <a:pt x="610" y="180"/>
                  </a:lnTo>
                  <a:lnTo>
                    <a:pt x="609" y="192"/>
                  </a:lnTo>
                  <a:lnTo>
                    <a:pt x="609" y="195"/>
                  </a:lnTo>
                  <a:lnTo>
                    <a:pt x="612" y="202"/>
                  </a:lnTo>
                  <a:lnTo>
                    <a:pt x="618" y="206"/>
                  </a:lnTo>
                  <a:lnTo>
                    <a:pt x="623" y="207"/>
                  </a:lnTo>
                  <a:lnTo>
                    <a:pt x="628" y="207"/>
                  </a:lnTo>
                  <a:lnTo>
                    <a:pt x="631" y="206"/>
                  </a:lnTo>
                  <a:lnTo>
                    <a:pt x="635" y="202"/>
                  </a:lnTo>
                  <a:lnTo>
                    <a:pt x="638" y="195"/>
                  </a:lnTo>
                  <a:lnTo>
                    <a:pt x="638" y="189"/>
                  </a:lnTo>
                  <a:lnTo>
                    <a:pt x="639" y="184"/>
                  </a:lnTo>
                  <a:lnTo>
                    <a:pt x="656" y="27"/>
                  </a:lnTo>
                  <a:lnTo>
                    <a:pt x="656" y="12"/>
                  </a:lnTo>
                  <a:lnTo>
                    <a:pt x="651" y="3"/>
                  </a:lnTo>
                  <a:lnTo>
                    <a:pt x="643" y="0"/>
                  </a:lnTo>
                  <a:lnTo>
                    <a:pt x="155" y="0"/>
                  </a:lnTo>
                  <a:lnTo>
                    <a:pt x="147" y="2"/>
                  </a:lnTo>
                  <a:lnTo>
                    <a:pt x="141" y="8"/>
                  </a:lnTo>
                  <a:lnTo>
                    <a:pt x="139" y="18"/>
                  </a:lnTo>
                  <a:lnTo>
                    <a:pt x="141" y="27"/>
                  </a:lnTo>
                  <a:lnTo>
                    <a:pt x="147" y="30"/>
                  </a:lnTo>
                  <a:lnTo>
                    <a:pt x="155" y="32"/>
                  </a:lnTo>
                  <a:lnTo>
                    <a:pt x="184" y="32"/>
                  </a:lnTo>
                  <a:lnTo>
                    <a:pt x="200" y="34"/>
                  </a:lnTo>
                  <a:lnTo>
                    <a:pt x="209" y="35"/>
                  </a:lnTo>
                  <a:lnTo>
                    <a:pt x="213" y="35"/>
                  </a:lnTo>
                  <a:lnTo>
                    <a:pt x="217" y="37"/>
                  </a:lnTo>
                  <a:lnTo>
                    <a:pt x="218" y="39"/>
                  </a:lnTo>
                  <a:lnTo>
                    <a:pt x="220" y="42"/>
                  </a:lnTo>
                  <a:lnTo>
                    <a:pt x="220" y="51"/>
                  </a:lnTo>
                  <a:lnTo>
                    <a:pt x="218" y="57"/>
                  </a:lnTo>
                  <a:lnTo>
                    <a:pt x="217" y="62"/>
                  </a:lnTo>
                  <a:lnTo>
                    <a:pt x="217" y="66"/>
                  </a:lnTo>
                  <a:lnTo>
                    <a:pt x="103" y="538"/>
                  </a:lnTo>
                  <a:lnTo>
                    <a:pt x="98" y="553"/>
                  </a:lnTo>
                  <a:lnTo>
                    <a:pt x="94" y="565"/>
                  </a:lnTo>
                  <a:lnTo>
                    <a:pt x="85" y="571"/>
                  </a:lnTo>
                  <a:lnTo>
                    <a:pt x="74" y="576"/>
                  </a:lnTo>
                  <a:lnTo>
                    <a:pt x="55" y="578"/>
                  </a:lnTo>
                  <a:lnTo>
                    <a:pt x="25" y="580"/>
                  </a:lnTo>
                  <a:lnTo>
                    <a:pt x="16" y="580"/>
                  </a:lnTo>
                  <a:lnTo>
                    <a:pt x="8" y="582"/>
                  </a:lnTo>
                  <a:lnTo>
                    <a:pt x="1" y="587"/>
                  </a:lnTo>
                  <a:lnTo>
                    <a:pt x="0" y="598"/>
                  </a:lnTo>
                  <a:lnTo>
                    <a:pt x="0" y="603"/>
                  </a:lnTo>
                  <a:lnTo>
                    <a:pt x="3" y="607"/>
                  </a:lnTo>
                  <a:lnTo>
                    <a:pt x="4" y="610"/>
                  </a:lnTo>
                  <a:lnTo>
                    <a:pt x="9" y="612"/>
                  </a:lnTo>
                  <a:lnTo>
                    <a:pt x="32" y="612"/>
                  </a:lnTo>
                  <a:lnTo>
                    <a:pt x="56" y="610"/>
                  </a:lnTo>
                  <a:lnTo>
                    <a:pt x="84" y="610"/>
                  </a:lnTo>
                  <a:lnTo>
                    <a:pt x="108" y="608"/>
                  </a:lnTo>
                  <a:lnTo>
                    <a:pt x="194" y="608"/>
                  </a:lnTo>
                  <a:lnTo>
                    <a:pt x="230" y="610"/>
                  </a:lnTo>
                  <a:lnTo>
                    <a:pt x="264" y="612"/>
                  </a:lnTo>
                  <a:lnTo>
                    <a:pt x="268" y="612"/>
                  </a:lnTo>
                  <a:lnTo>
                    <a:pt x="272" y="610"/>
                  </a:lnTo>
                  <a:lnTo>
                    <a:pt x="275" y="610"/>
                  </a:lnTo>
                  <a:lnTo>
                    <a:pt x="278" y="607"/>
                  </a:lnTo>
                  <a:lnTo>
                    <a:pt x="280" y="603"/>
                  </a:lnTo>
                  <a:lnTo>
                    <a:pt x="281" y="598"/>
                  </a:lnTo>
                  <a:lnTo>
                    <a:pt x="281" y="592"/>
                  </a:lnTo>
                  <a:lnTo>
                    <a:pt x="280" y="585"/>
                  </a:lnTo>
                  <a:lnTo>
                    <a:pt x="275" y="582"/>
                  </a:lnTo>
                  <a:lnTo>
                    <a:pt x="265" y="580"/>
                  </a:lnTo>
                  <a:lnTo>
                    <a:pt x="236" y="580"/>
                  </a:lnTo>
                  <a:lnTo>
                    <a:pt x="223" y="578"/>
                  </a:lnTo>
                  <a:lnTo>
                    <a:pt x="207" y="578"/>
                  </a:lnTo>
                  <a:lnTo>
                    <a:pt x="196" y="576"/>
                  </a:lnTo>
                  <a:lnTo>
                    <a:pt x="186" y="575"/>
                  </a:lnTo>
                  <a:lnTo>
                    <a:pt x="181" y="570"/>
                  </a:lnTo>
                  <a:lnTo>
                    <a:pt x="179" y="563"/>
                  </a:lnTo>
                  <a:lnTo>
                    <a:pt x="179" y="558"/>
                  </a:lnTo>
                  <a:lnTo>
                    <a:pt x="181" y="555"/>
                  </a:lnTo>
                  <a:lnTo>
                    <a:pt x="181" y="551"/>
                  </a:lnTo>
                  <a:lnTo>
                    <a:pt x="183" y="546"/>
                  </a:lnTo>
                  <a:lnTo>
                    <a:pt x="236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 noEditPoints="1"/>
            </p:cNvSpPr>
            <p:nvPr/>
          </p:nvSpPr>
          <p:spPr bwMode="auto">
            <a:xfrm>
              <a:off x="3582" y="2494"/>
              <a:ext cx="823" cy="302"/>
            </a:xfrm>
            <a:custGeom>
              <a:avLst/>
              <a:gdLst/>
              <a:ahLst/>
              <a:cxnLst>
                <a:cxn ang="0">
                  <a:pos x="780" y="53"/>
                </a:cxn>
                <a:cxn ang="0">
                  <a:pos x="792" y="53"/>
                </a:cxn>
                <a:cxn ang="0">
                  <a:pos x="803" y="51"/>
                </a:cxn>
                <a:cxn ang="0">
                  <a:pos x="813" y="48"/>
                </a:cxn>
                <a:cxn ang="0">
                  <a:pos x="821" y="39"/>
                </a:cxn>
                <a:cxn ang="0">
                  <a:pos x="823" y="27"/>
                </a:cxn>
                <a:cxn ang="0">
                  <a:pos x="821" y="14"/>
                </a:cxn>
                <a:cxn ang="0">
                  <a:pos x="813" y="7"/>
                </a:cxn>
                <a:cxn ang="0">
                  <a:pos x="805" y="2"/>
                </a:cxn>
                <a:cxn ang="0">
                  <a:pos x="793" y="2"/>
                </a:cxn>
                <a:cxn ang="0">
                  <a:pos x="782" y="0"/>
                </a:cxn>
                <a:cxn ang="0">
                  <a:pos x="29" y="0"/>
                </a:cxn>
                <a:cxn ang="0">
                  <a:pos x="19" y="2"/>
                </a:cxn>
                <a:cxn ang="0">
                  <a:pos x="9" y="7"/>
                </a:cxn>
                <a:cxn ang="0">
                  <a:pos x="1" y="14"/>
                </a:cxn>
                <a:cxn ang="0">
                  <a:pos x="0" y="27"/>
                </a:cxn>
                <a:cxn ang="0">
                  <a:pos x="3" y="39"/>
                </a:cxn>
                <a:cxn ang="0">
                  <a:pos x="9" y="48"/>
                </a:cxn>
                <a:cxn ang="0">
                  <a:pos x="19" y="51"/>
                </a:cxn>
                <a:cxn ang="0">
                  <a:pos x="30" y="53"/>
                </a:cxn>
                <a:cxn ang="0">
                  <a:pos x="42" y="53"/>
                </a:cxn>
                <a:cxn ang="0">
                  <a:pos x="780" y="53"/>
                </a:cxn>
                <a:cxn ang="0">
                  <a:pos x="782" y="302"/>
                </a:cxn>
                <a:cxn ang="0">
                  <a:pos x="793" y="302"/>
                </a:cxn>
                <a:cxn ang="0">
                  <a:pos x="805" y="300"/>
                </a:cxn>
                <a:cxn ang="0">
                  <a:pos x="813" y="297"/>
                </a:cxn>
                <a:cxn ang="0">
                  <a:pos x="821" y="289"/>
                </a:cxn>
                <a:cxn ang="0">
                  <a:pos x="823" y="277"/>
                </a:cxn>
                <a:cxn ang="0">
                  <a:pos x="821" y="265"/>
                </a:cxn>
                <a:cxn ang="0">
                  <a:pos x="813" y="257"/>
                </a:cxn>
                <a:cxn ang="0">
                  <a:pos x="803" y="253"/>
                </a:cxn>
                <a:cxn ang="0">
                  <a:pos x="792" y="251"/>
                </a:cxn>
                <a:cxn ang="0">
                  <a:pos x="30" y="251"/>
                </a:cxn>
                <a:cxn ang="0">
                  <a:pos x="19" y="253"/>
                </a:cxn>
                <a:cxn ang="0">
                  <a:pos x="9" y="257"/>
                </a:cxn>
                <a:cxn ang="0">
                  <a:pos x="1" y="265"/>
                </a:cxn>
                <a:cxn ang="0">
                  <a:pos x="0" y="277"/>
                </a:cxn>
                <a:cxn ang="0">
                  <a:pos x="3" y="289"/>
                </a:cxn>
                <a:cxn ang="0">
                  <a:pos x="9" y="297"/>
                </a:cxn>
                <a:cxn ang="0">
                  <a:pos x="19" y="300"/>
                </a:cxn>
                <a:cxn ang="0">
                  <a:pos x="29" y="302"/>
                </a:cxn>
                <a:cxn ang="0">
                  <a:pos x="40" y="302"/>
                </a:cxn>
                <a:cxn ang="0">
                  <a:pos x="782" y="302"/>
                </a:cxn>
              </a:cxnLst>
              <a:rect l="0" t="0" r="r" b="b"/>
              <a:pathLst>
                <a:path w="823" h="302">
                  <a:moveTo>
                    <a:pt x="780" y="53"/>
                  </a:moveTo>
                  <a:lnTo>
                    <a:pt x="792" y="53"/>
                  </a:lnTo>
                  <a:lnTo>
                    <a:pt x="803" y="51"/>
                  </a:lnTo>
                  <a:lnTo>
                    <a:pt x="813" y="48"/>
                  </a:lnTo>
                  <a:lnTo>
                    <a:pt x="821" y="39"/>
                  </a:lnTo>
                  <a:lnTo>
                    <a:pt x="823" y="27"/>
                  </a:lnTo>
                  <a:lnTo>
                    <a:pt x="821" y="14"/>
                  </a:lnTo>
                  <a:lnTo>
                    <a:pt x="813" y="7"/>
                  </a:lnTo>
                  <a:lnTo>
                    <a:pt x="805" y="2"/>
                  </a:lnTo>
                  <a:lnTo>
                    <a:pt x="793" y="2"/>
                  </a:lnTo>
                  <a:lnTo>
                    <a:pt x="782" y="0"/>
                  </a:lnTo>
                  <a:lnTo>
                    <a:pt x="29" y="0"/>
                  </a:lnTo>
                  <a:lnTo>
                    <a:pt x="19" y="2"/>
                  </a:lnTo>
                  <a:lnTo>
                    <a:pt x="9" y="7"/>
                  </a:lnTo>
                  <a:lnTo>
                    <a:pt x="1" y="14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9" y="48"/>
                  </a:lnTo>
                  <a:lnTo>
                    <a:pt x="19" y="51"/>
                  </a:lnTo>
                  <a:lnTo>
                    <a:pt x="30" y="53"/>
                  </a:lnTo>
                  <a:lnTo>
                    <a:pt x="42" y="53"/>
                  </a:lnTo>
                  <a:lnTo>
                    <a:pt x="780" y="53"/>
                  </a:lnTo>
                  <a:close/>
                  <a:moveTo>
                    <a:pt x="782" y="302"/>
                  </a:moveTo>
                  <a:lnTo>
                    <a:pt x="793" y="302"/>
                  </a:lnTo>
                  <a:lnTo>
                    <a:pt x="805" y="300"/>
                  </a:lnTo>
                  <a:lnTo>
                    <a:pt x="813" y="297"/>
                  </a:lnTo>
                  <a:lnTo>
                    <a:pt x="821" y="289"/>
                  </a:lnTo>
                  <a:lnTo>
                    <a:pt x="823" y="277"/>
                  </a:lnTo>
                  <a:lnTo>
                    <a:pt x="821" y="265"/>
                  </a:lnTo>
                  <a:lnTo>
                    <a:pt x="813" y="257"/>
                  </a:lnTo>
                  <a:lnTo>
                    <a:pt x="803" y="253"/>
                  </a:lnTo>
                  <a:lnTo>
                    <a:pt x="792" y="251"/>
                  </a:lnTo>
                  <a:lnTo>
                    <a:pt x="30" y="251"/>
                  </a:lnTo>
                  <a:lnTo>
                    <a:pt x="19" y="253"/>
                  </a:lnTo>
                  <a:lnTo>
                    <a:pt x="9" y="257"/>
                  </a:lnTo>
                  <a:lnTo>
                    <a:pt x="1" y="265"/>
                  </a:lnTo>
                  <a:lnTo>
                    <a:pt x="0" y="277"/>
                  </a:lnTo>
                  <a:lnTo>
                    <a:pt x="3" y="289"/>
                  </a:lnTo>
                  <a:lnTo>
                    <a:pt x="9" y="297"/>
                  </a:lnTo>
                  <a:lnTo>
                    <a:pt x="19" y="300"/>
                  </a:lnTo>
                  <a:lnTo>
                    <a:pt x="29" y="302"/>
                  </a:lnTo>
                  <a:lnTo>
                    <a:pt x="40" y="302"/>
                  </a:lnTo>
                  <a:lnTo>
                    <a:pt x="782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4921" y="2621"/>
              <a:ext cx="758" cy="50"/>
            </a:xfrm>
            <a:custGeom>
              <a:avLst/>
              <a:gdLst/>
              <a:ahLst/>
              <a:cxnLst>
                <a:cxn ang="0">
                  <a:pos x="716" y="50"/>
                </a:cxn>
                <a:cxn ang="0">
                  <a:pos x="728" y="50"/>
                </a:cxn>
                <a:cxn ang="0">
                  <a:pos x="739" y="49"/>
                </a:cxn>
                <a:cxn ang="0">
                  <a:pos x="749" y="45"/>
                </a:cxn>
                <a:cxn ang="0">
                  <a:pos x="755" y="37"/>
                </a:cxn>
                <a:cxn ang="0">
                  <a:pos x="758" y="25"/>
                </a:cxn>
                <a:cxn ang="0">
                  <a:pos x="755" y="12"/>
                </a:cxn>
                <a:cxn ang="0">
                  <a:pos x="749" y="5"/>
                </a:cxn>
                <a:cxn ang="0">
                  <a:pos x="739" y="1"/>
                </a:cxn>
                <a:cxn ang="0">
                  <a:pos x="728" y="0"/>
                </a:cxn>
                <a:cxn ang="0">
                  <a:pos x="31" y="0"/>
                </a:cxn>
                <a:cxn ang="0">
                  <a:pos x="20" y="1"/>
                </a:cxn>
                <a:cxn ang="0">
                  <a:pos x="10" y="5"/>
                </a:cxn>
                <a:cxn ang="0">
                  <a:pos x="3" y="12"/>
                </a:cxn>
                <a:cxn ang="0">
                  <a:pos x="0" y="25"/>
                </a:cxn>
                <a:cxn ang="0">
                  <a:pos x="3" y="37"/>
                </a:cxn>
                <a:cxn ang="0">
                  <a:pos x="10" y="45"/>
                </a:cxn>
                <a:cxn ang="0">
                  <a:pos x="20" y="49"/>
                </a:cxn>
                <a:cxn ang="0">
                  <a:pos x="31" y="50"/>
                </a:cxn>
                <a:cxn ang="0">
                  <a:pos x="42" y="50"/>
                </a:cxn>
                <a:cxn ang="0">
                  <a:pos x="716" y="50"/>
                </a:cxn>
              </a:cxnLst>
              <a:rect l="0" t="0" r="r" b="b"/>
              <a:pathLst>
                <a:path w="758" h="50">
                  <a:moveTo>
                    <a:pt x="716" y="50"/>
                  </a:moveTo>
                  <a:lnTo>
                    <a:pt x="728" y="50"/>
                  </a:lnTo>
                  <a:lnTo>
                    <a:pt x="739" y="49"/>
                  </a:lnTo>
                  <a:lnTo>
                    <a:pt x="749" y="45"/>
                  </a:lnTo>
                  <a:lnTo>
                    <a:pt x="755" y="37"/>
                  </a:lnTo>
                  <a:lnTo>
                    <a:pt x="758" y="25"/>
                  </a:lnTo>
                  <a:lnTo>
                    <a:pt x="755" y="12"/>
                  </a:lnTo>
                  <a:lnTo>
                    <a:pt x="749" y="5"/>
                  </a:lnTo>
                  <a:lnTo>
                    <a:pt x="739" y="1"/>
                  </a:lnTo>
                  <a:lnTo>
                    <a:pt x="728" y="0"/>
                  </a:lnTo>
                  <a:lnTo>
                    <a:pt x="31" y="0"/>
                  </a:lnTo>
                  <a:lnTo>
                    <a:pt x="20" y="1"/>
                  </a:lnTo>
                  <a:lnTo>
                    <a:pt x="10" y="5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3" y="37"/>
                  </a:lnTo>
                  <a:lnTo>
                    <a:pt x="10" y="45"/>
                  </a:lnTo>
                  <a:lnTo>
                    <a:pt x="20" y="49"/>
                  </a:lnTo>
                  <a:lnTo>
                    <a:pt x="31" y="50"/>
                  </a:lnTo>
                  <a:lnTo>
                    <a:pt x="42" y="50"/>
                  </a:lnTo>
                  <a:lnTo>
                    <a:pt x="7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5893" y="2110"/>
              <a:ext cx="408" cy="858"/>
            </a:xfrm>
            <a:custGeom>
              <a:avLst/>
              <a:gdLst/>
              <a:ahLst/>
              <a:cxnLst>
                <a:cxn ang="0">
                  <a:pos x="254" y="34"/>
                </a:cxn>
                <a:cxn ang="0">
                  <a:pos x="254" y="15"/>
                </a:cxn>
                <a:cxn ang="0">
                  <a:pos x="251" y="5"/>
                </a:cxn>
                <a:cxn ang="0">
                  <a:pos x="242" y="0"/>
                </a:cxn>
                <a:cxn ang="0">
                  <a:pos x="225" y="0"/>
                </a:cxn>
                <a:cxn ang="0">
                  <a:pos x="195" y="27"/>
                </a:cxn>
                <a:cxn ang="0">
                  <a:pos x="164" y="47"/>
                </a:cxn>
                <a:cxn ang="0">
                  <a:pos x="131" y="62"/>
                </a:cxn>
                <a:cxn ang="0">
                  <a:pos x="99" y="72"/>
                </a:cxn>
                <a:cxn ang="0">
                  <a:pos x="68" y="77"/>
                </a:cxn>
                <a:cxn ang="0">
                  <a:pos x="41" y="81"/>
                </a:cxn>
                <a:cxn ang="0">
                  <a:pos x="18" y="83"/>
                </a:cxn>
                <a:cxn ang="0">
                  <a:pos x="0" y="83"/>
                </a:cxn>
                <a:cxn ang="0">
                  <a:pos x="0" y="121"/>
                </a:cxn>
                <a:cxn ang="0">
                  <a:pos x="20" y="121"/>
                </a:cxn>
                <a:cxn ang="0">
                  <a:pos x="49" y="120"/>
                </a:cxn>
                <a:cxn ang="0">
                  <a:pos x="84" y="115"/>
                </a:cxn>
                <a:cxn ang="0">
                  <a:pos x="123" y="104"/>
                </a:cxn>
                <a:cxn ang="0">
                  <a:pos x="162" y="89"/>
                </a:cxn>
                <a:cxn ang="0">
                  <a:pos x="162" y="772"/>
                </a:cxn>
                <a:cxn ang="0">
                  <a:pos x="161" y="786"/>
                </a:cxn>
                <a:cxn ang="0">
                  <a:pos x="156" y="796"/>
                </a:cxn>
                <a:cxn ang="0">
                  <a:pos x="146" y="804"/>
                </a:cxn>
                <a:cxn ang="0">
                  <a:pos x="133" y="811"/>
                </a:cxn>
                <a:cxn ang="0">
                  <a:pos x="112" y="814"/>
                </a:cxn>
                <a:cxn ang="0">
                  <a:pos x="84" y="818"/>
                </a:cxn>
                <a:cxn ang="0">
                  <a:pos x="8" y="818"/>
                </a:cxn>
                <a:cxn ang="0">
                  <a:pos x="8" y="858"/>
                </a:cxn>
                <a:cxn ang="0">
                  <a:pos x="34" y="856"/>
                </a:cxn>
                <a:cxn ang="0">
                  <a:pos x="68" y="855"/>
                </a:cxn>
                <a:cxn ang="0">
                  <a:pos x="348" y="855"/>
                </a:cxn>
                <a:cxn ang="0">
                  <a:pos x="382" y="856"/>
                </a:cxn>
                <a:cxn ang="0">
                  <a:pos x="408" y="858"/>
                </a:cxn>
                <a:cxn ang="0">
                  <a:pos x="408" y="818"/>
                </a:cxn>
                <a:cxn ang="0">
                  <a:pos x="332" y="818"/>
                </a:cxn>
                <a:cxn ang="0">
                  <a:pos x="305" y="814"/>
                </a:cxn>
                <a:cxn ang="0">
                  <a:pos x="284" y="811"/>
                </a:cxn>
                <a:cxn ang="0">
                  <a:pos x="271" y="806"/>
                </a:cxn>
                <a:cxn ang="0">
                  <a:pos x="261" y="797"/>
                </a:cxn>
                <a:cxn ang="0">
                  <a:pos x="256" y="786"/>
                </a:cxn>
                <a:cxn ang="0">
                  <a:pos x="254" y="772"/>
                </a:cxn>
                <a:cxn ang="0">
                  <a:pos x="254" y="757"/>
                </a:cxn>
                <a:cxn ang="0">
                  <a:pos x="254" y="34"/>
                </a:cxn>
              </a:cxnLst>
              <a:rect l="0" t="0" r="r" b="b"/>
              <a:pathLst>
                <a:path w="408" h="858">
                  <a:moveTo>
                    <a:pt x="254" y="34"/>
                  </a:moveTo>
                  <a:lnTo>
                    <a:pt x="254" y="15"/>
                  </a:lnTo>
                  <a:lnTo>
                    <a:pt x="251" y="5"/>
                  </a:lnTo>
                  <a:lnTo>
                    <a:pt x="242" y="0"/>
                  </a:lnTo>
                  <a:lnTo>
                    <a:pt x="225" y="0"/>
                  </a:lnTo>
                  <a:lnTo>
                    <a:pt x="195" y="27"/>
                  </a:lnTo>
                  <a:lnTo>
                    <a:pt x="164" y="47"/>
                  </a:lnTo>
                  <a:lnTo>
                    <a:pt x="131" y="62"/>
                  </a:lnTo>
                  <a:lnTo>
                    <a:pt x="99" y="72"/>
                  </a:lnTo>
                  <a:lnTo>
                    <a:pt x="68" y="77"/>
                  </a:lnTo>
                  <a:lnTo>
                    <a:pt x="41" y="81"/>
                  </a:lnTo>
                  <a:lnTo>
                    <a:pt x="18" y="83"/>
                  </a:lnTo>
                  <a:lnTo>
                    <a:pt x="0" y="83"/>
                  </a:lnTo>
                  <a:lnTo>
                    <a:pt x="0" y="121"/>
                  </a:lnTo>
                  <a:lnTo>
                    <a:pt x="20" y="121"/>
                  </a:lnTo>
                  <a:lnTo>
                    <a:pt x="49" y="120"/>
                  </a:lnTo>
                  <a:lnTo>
                    <a:pt x="84" y="115"/>
                  </a:lnTo>
                  <a:lnTo>
                    <a:pt x="123" y="104"/>
                  </a:lnTo>
                  <a:lnTo>
                    <a:pt x="162" y="89"/>
                  </a:lnTo>
                  <a:lnTo>
                    <a:pt x="162" y="772"/>
                  </a:lnTo>
                  <a:lnTo>
                    <a:pt x="161" y="786"/>
                  </a:lnTo>
                  <a:lnTo>
                    <a:pt x="156" y="796"/>
                  </a:lnTo>
                  <a:lnTo>
                    <a:pt x="146" y="804"/>
                  </a:lnTo>
                  <a:lnTo>
                    <a:pt x="133" y="811"/>
                  </a:lnTo>
                  <a:lnTo>
                    <a:pt x="112" y="814"/>
                  </a:lnTo>
                  <a:lnTo>
                    <a:pt x="84" y="818"/>
                  </a:lnTo>
                  <a:lnTo>
                    <a:pt x="8" y="818"/>
                  </a:lnTo>
                  <a:lnTo>
                    <a:pt x="8" y="858"/>
                  </a:lnTo>
                  <a:lnTo>
                    <a:pt x="34" y="856"/>
                  </a:lnTo>
                  <a:lnTo>
                    <a:pt x="68" y="855"/>
                  </a:lnTo>
                  <a:lnTo>
                    <a:pt x="348" y="855"/>
                  </a:lnTo>
                  <a:lnTo>
                    <a:pt x="382" y="856"/>
                  </a:lnTo>
                  <a:lnTo>
                    <a:pt x="408" y="858"/>
                  </a:lnTo>
                  <a:lnTo>
                    <a:pt x="408" y="818"/>
                  </a:lnTo>
                  <a:lnTo>
                    <a:pt x="332" y="818"/>
                  </a:lnTo>
                  <a:lnTo>
                    <a:pt x="305" y="814"/>
                  </a:lnTo>
                  <a:lnTo>
                    <a:pt x="284" y="811"/>
                  </a:lnTo>
                  <a:lnTo>
                    <a:pt x="271" y="806"/>
                  </a:lnTo>
                  <a:lnTo>
                    <a:pt x="261" y="797"/>
                  </a:lnTo>
                  <a:lnTo>
                    <a:pt x="256" y="786"/>
                  </a:lnTo>
                  <a:lnTo>
                    <a:pt x="254" y="772"/>
                  </a:lnTo>
                  <a:lnTo>
                    <a:pt x="254" y="757"/>
                  </a:lnTo>
                  <a:lnTo>
                    <a:pt x="25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" name="Group 4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1575539" y="4200940"/>
            <a:ext cx="490859" cy="109157"/>
            <a:chOff x="1255" y="2088"/>
            <a:chExt cx="5046" cy="1074"/>
          </a:xfrm>
        </p:grpSpPr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255" y="2088"/>
              <a:ext cx="1044" cy="880"/>
            </a:xfrm>
            <a:custGeom>
              <a:avLst/>
              <a:gdLst/>
              <a:ahLst/>
              <a:cxnLst>
                <a:cxn ang="0">
                  <a:pos x="247" y="15"/>
                </a:cxn>
                <a:cxn ang="0">
                  <a:pos x="235" y="2"/>
                </a:cxn>
                <a:cxn ang="0">
                  <a:pos x="0" y="0"/>
                </a:cxn>
                <a:cxn ang="0">
                  <a:pos x="31" y="39"/>
                </a:cxn>
                <a:cxn ang="0">
                  <a:pos x="91" y="44"/>
                </a:cxn>
                <a:cxn ang="0">
                  <a:pos x="120" y="57"/>
                </a:cxn>
                <a:cxn ang="0">
                  <a:pos x="128" y="83"/>
                </a:cxn>
                <a:cxn ang="0">
                  <a:pos x="125" y="781"/>
                </a:cxn>
                <a:cxn ang="0">
                  <a:pos x="112" y="806"/>
                </a:cxn>
                <a:cxn ang="0">
                  <a:pos x="85" y="826"/>
                </a:cxn>
                <a:cxn ang="0">
                  <a:pos x="36" y="838"/>
                </a:cxn>
                <a:cxn ang="0">
                  <a:pos x="0" y="880"/>
                </a:cxn>
                <a:cxn ang="0">
                  <a:pos x="75" y="878"/>
                </a:cxn>
                <a:cxn ang="0">
                  <a:pos x="180" y="877"/>
                </a:cxn>
                <a:cxn ang="0">
                  <a:pos x="255" y="878"/>
                </a:cxn>
                <a:cxn ang="0">
                  <a:pos x="290" y="840"/>
                </a:cxn>
                <a:cxn ang="0">
                  <a:pos x="229" y="833"/>
                </a:cxn>
                <a:cxn ang="0">
                  <a:pos x="190" y="816"/>
                </a:cxn>
                <a:cxn ang="0">
                  <a:pos x="171" y="794"/>
                </a:cxn>
                <a:cxn ang="0">
                  <a:pos x="164" y="769"/>
                </a:cxn>
                <a:cxn ang="0">
                  <a:pos x="162" y="745"/>
                </a:cxn>
                <a:cxn ang="0">
                  <a:pos x="164" y="51"/>
                </a:cxn>
                <a:cxn ang="0">
                  <a:pos x="469" y="867"/>
                </a:cxn>
                <a:cxn ang="0">
                  <a:pos x="488" y="880"/>
                </a:cxn>
                <a:cxn ang="0">
                  <a:pos x="498" y="878"/>
                </a:cxn>
                <a:cxn ang="0">
                  <a:pos x="503" y="872"/>
                </a:cxn>
                <a:cxn ang="0">
                  <a:pos x="507" y="861"/>
                </a:cxn>
                <a:cxn ang="0">
                  <a:pos x="815" y="39"/>
                </a:cxn>
                <a:cxn ang="0">
                  <a:pos x="814" y="808"/>
                </a:cxn>
                <a:cxn ang="0">
                  <a:pos x="802" y="828"/>
                </a:cxn>
                <a:cxn ang="0">
                  <a:pos x="773" y="838"/>
                </a:cxn>
                <a:cxn ang="0">
                  <a:pos x="689" y="840"/>
                </a:cxn>
                <a:cxn ang="0">
                  <a:pos x="720" y="878"/>
                </a:cxn>
                <a:cxn ang="0">
                  <a:pos x="976" y="877"/>
                </a:cxn>
                <a:cxn ang="0">
                  <a:pos x="1044" y="880"/>
                </a:cxn>
                <a:cxn ang="0">
                  <a:pos x="982" y="840"/>
                </a:cxn>
                <a:cxn ang="0">
                  <a:pos x="942" y="833"/>
                </a:cxn>
                <a:cxn ang="0">
                  <a:pos x="922" y="819"/>
                </a:cxn>
                <a:cxn ang="0">
                  <a:pos x="916" y="796"/>
                </a:cxn>
                <a:cxn ang="0">
                  <a:pos x="917" y="71"/>
                </a:cxn>
                <a:cxn ang="0">
                  <a:pos x="929" y="52"/>
                </a:cxn>
                <a:cxn ang="0">
                  <a:pos x="958" y="42"/>
                </a:cxn>
                <a:cxn ang="0">
                  <a:pos x="1015" y="39"/>
                </a:cxn>
                <a:cxn ang="0">
                  <a:pos x="1044" y="0"/>
                </a:cxn>
                <a:cxn ang="0">
                  <a:pos x="806" y="3"/>
                </a:cxn>
                <a:cxn ang="0">
                  <a:pos x="794" y="24"/>
                </a:cxn>
                <a:cxn ang="0">
                  <a:pos x="253" y="29"/>
                </a:cxn>
              </a:cxnLst>
              <a:rect l="0" t="0" r="r" b="b"/>
              <a:pathLst>
                <a:path w="1044" h="880">
                  <a:moveTo>
                    <a:pt x="253" y="29"/>
                  </a:moveTo>
                  <a:lnTo>
                    <a:pt x="247" y="15"/>
                  </a:lnTo>
                  <a:lnTo>
                    <a:pt x="242" y="7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31" y="39"/>
                  </a:lnTo>
                  <a:lnTo>
                    <a:pt x="67" y="40"/>
                  </a:lnTo>
                  <a:lnTo>
                    <a:pt x="91" y="44"/>
                  </a:lnTo>
                  <a:lnTo>
                    <a:pt x="109" y="49"/>
                  </a:lnTo>
                  <a:lnTo>
                    <a:pt x="120" y="57"/>
                  </a:lnTo>
                  <a:lnTo>
                    <a:pt x="125" y="67"/>
                  </a:lnTo>
                  <a:lnTo>
                    <a:pt x="128" y="83"/>
                  </a:lnTo>
                  <a:lnTo>
                    <a:pt x="128" y="757"/>
                  </a:lnTo>
                  <a:lnTo>
                    <a:pt x="125" y="781"/>
                  </a:lnTo>
                  <a:lnTo>
                    <a:pt x="120" y="794"/>
                  </a:lnTo>
                  <a:lnTo>
                    <a:pt x="112" y="806"/>
                  </a:lnTo>
                  <a:lnTo>
                    <a:pt x="101" y="816"/>
                  </a:lnTo>
                  <a:lnTo>
                    <a:pt x="85" y="826"/>
                  </a:lnTo>
                  <a:lnTo>
                    <a:pt x="64" y="833"/>
                  </a:lnTo>
                  <a:lnTo>
                    <a:pt x="36" y="838"/>
                  </a:lnTo>
                  <a:lnTo>
                    <a:pt x="0" y="840"/>
                  </a:lnTo>
                  <a:lnTo>
                    <a:pt x="0" y="880"/>
                  </a:lnTo>
                  <a:lnTo>
                    <a:pt x="36" y="878"/>
                  </a:lnTo>
                  <a:lnTo>
                    <a:pt x="75" y="878"/>
                  </a:lnTo>
                  <a:lnTo>
                    <a:pt x="112" y="877"/>
                  </a:lnTo>
                  <a:lnTo>
                    <a:pt x="180" y="877"/>
                  </a:lnTo>
                  <a:lnTo>
                    <a:pt x="218" y="878"/>
                  </a:lnTo>
                  <a:lnTo>
                    <a:pt x="255" y="878"/>
                  </a:lnTo>
                  <a:lnTo>
                    <a:pt x="290" y="880"/>
                  </a:lnTo>
                  <a:lnTo>
                    <a:pt x="290" y="840"/>
                  </a:lnTo>
                  <a:lnTo>
                    <a:pt x="256" y="838"/>
                  </a:lnTo>
                  <a:lnTo>
                    <a:pt x="229" y="833"/>
                  </a:lnTo>
                  <a:lnTo>
                    <a:pt x="206" y="826"/>
                  </a:lnTo>
                  <a:lnTo>
                    <a:pt x="190" y="816"/>
                  </a:lnTo>
                  <a:lnTo>
                    <a:pt x="179" y="806"/>
                  </a:lnTo>
                  <a:lnTo>
                    <a:pt x="171" y="794"/>
                  </a:lnTo>
                  <a:lnTo>
                    <a:pt x="167" y="781"/>
                  </a:lnTo>
                  <a:lnTo>
                    <a:pt x="164" y="769"/>
                  </a:lnTo>
                  <a:lnTo>
                    <a:pt x="164" y="755"/>
                  </a:lnTo>
                  <a:lnTo>
                    <a:pt x="162" y="745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462" y="851"/>
                  </a:lnTo>
                  <a:lnTo>
                    <a:pt x="469" y="867"/>
                  </a:lnTo>
                  <a:lnTo>
                    <a:pt x="477" y="877"/>
                  </a:lnTo>
                  <a:lnTo>
                    <a:pt x="488" y="880"/>
                  </a:lnTo>
                  <a:lnTo>
                    <a:pt x="493" y="880"/>
                  </a:lnTo>
                  <a:lnTo>
                    <a:pt x="498" y="878"/>
                  </a:lnTo>
                  <a:lnTo>
                    <a:pt x="501" y="875"/>
                  </a:lnTo>
                  <a:lnTo>
                    <a:pt x="503" y="872"/>
                  </a:lnTo>
                  <a:lnTo>
                    <a:pt x="506" y="867"/>
                  </a:lnTo>
                  <a:lnTo>
                    <a:pt x="507" y="861"/>
                  </a:lnTo>
                  <a:lnTo>
                    <a:pt x="511" y="855"/>
                  </a:lnTo>
                  <a:lnTo>
                    <a:pt x="815" y="39"/>
                  </a:lnTo>
                  <a:lnTo>
                    <a:pt x="815" y="796"/>
                  </a:lnTo>
                  <a:lnTo>
                    <a:pt x="814" y="808"/>
                  </a:lnTo>
                  <a:lnTo>
                    <a:pt x="810" y="819"/>
                  </a:lnTo>
                  <a:lnTo>
                    <a:pt x="802" y="828"/>
                  </a:lnTo>
                  <a:lnTo>
                    <a:pt x="791" y="833"/>
                  </a:lnTo>
                  <a:lnTo>
                    <a:pt x="773" y="838"/>
                  </a:lnTo>
                  <a:lnTo>
                    <a:pt x="749" y="840"/>
                  </a:lnTo>
                  <a:lnTo>
                    <a:pt x="689" y="840"/>
                  </a:lnTo>
                  <a:lnTo>
                    <a:pt x="689" y="880"/>
                  </a:lnTo>
                  <a:lnTo>
                    <a:pt x="720" y="878"/>
                  </a:lnTo>
                  <a:lnTo>
                    <a:pt x="757" y="877"/>
                  </a:lnTo>
                  <a:lnTo>
                    <a:pt x="976" y="877"/>
                  </a:lnTo>
                  <a:lnTo>
                    <a:pt x="1013" y="878"/>
                  </a:lnTo>
                  <a:lnTo>
                    <a:pt x="1044" y="880"/>
                  </a:lnTo>
                  <a:lnTo>
                    <a:pt x="1044" y="840"/>
                  </a:lnTo>
                  <a:lnTo>
                    <a:pt x="982" y="840"/>
                  </a:lnTo>
                  <a:lnTo>
                    <a:pt x="959" y="836"/>
                  </a:lnTo>
                  <a:lnTo>
                    <a:pt x="942" y="833"/>
                  </a:lnTo>
                  <a:lnTo>
                    <a:pt x="929" y="828"/>
                  </a:lnTo>
                  <a:lnTo>
                    <a:pt x="922" y="819"/>
                  </a:lnTo>
                  <a:lnTo>
                    <a:pt x="917" y="809"/>
                  </a:lnTo>
                  <a:lnTo>
                    <a:pt x="916" y="796"/>
                  </a:lnTo>
                  <a:lnTo>
                    <a:pt x="916" y="84"/>
                  </a:lnTo>
                  <a:lnTo>
                    <a:pt x="917" y="71"/>
                  </a:lnTo>
                  <a:lnTo>
                    <a:pt x="922" y="61"/>
                  </a:lnTo>
                  <a:lnTo>
                    <a:pt x="929" y="52"/>
                  </a:lnTo>
                  <a:lnTo>
                    <a:pt x="942" y="47"/>
                  </a:lnTo>
                  <a:lnTo>
                    <a:pt x="958" y="42"/>
                  </a:lnTo>
                  <a:lnTo>
                    <a:pt x="982" y="40"/>
                  </a:lnTo>
                  <a:lnTo>
                    <a:pt x="1015" y="39"/>
                  </a:lnTo>
                  <a:lnTo>
                    <a:pt x="1044" y="39"/>
                  </a:lnTo>
                  <a:lnTo>
                    <a:pt x="1044" y="0"/>
                  </a:lnTo>
                  <a:lnTo>
                    <a:pt x="815" y="0"/>
                  </a:lnTo>
                  <a:lnTo>
                    <a:pt x="806" y="3"/>
                  </a:lnTo>
                  <a:lnTo>
                    <a:pt x="799" y="10"/>
                  </a:lnTo>
                  <a:lnTo>
                    <a:pt x="794" y="24"/>
                  </a:lnTo>
                  <a:lnTo>
                    <a:pt x="522" y="750"/>
                  </a:lnTo>
                  <a:lnTo>
                    <a:pt x="25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"/>
            <p:cNvSpPr>
              <a:spLocks/>
            </p:cNvSpPr>
            <p:nvPr/>
          </p:nvSpPr>
          <p:spPr bwMode="auto">
            <a:xfrm>
              <a:off x="2406" y="2550"/>
              <a:ext cx="656" cy="612"/>
            </a:xfrm>
            <a:custGeom>
              <a:avLst/>
              <a:gdLst/>
              <a:ahLst/>
              <a:cxnLst>
                <a:cxn ang="0">
                  <a:pos x="379" y="325"/>
                </a:cxn>
                <a:cxn ang="0">
                  <a:pos x="405" y="349"/>
                </a:cxn>
                <a:cxn ang="0">
                  <a:pos x="405" y="378"/>
                </a:cxn>
                <a:cxn ang="0">
                  <a:pos x="398" y="408"/>
                </a:cxn>
                <a:cxn ang="0">
                  <a:pos x="403" y="425"/>
                </a:cxn>
                <a:cxn ang="0">
                  <a:pos x="421" y="425"/>
                </a:cxn>
                <a:cxn ang="0">
                  <a:pos x="427" y="413"/>
                </a:cxn>
                <a:cxn ang="0">
                  <a:pos x="476" y="214"/>
                </a:cxn>
                <a:cxn ang="0">
                  <a:pos x="479" y="199"/>
                </a:cxn>
                <a:cxn ang="0">
                  <a:pos x="469" y="184"/>
                </a:cxn>
                <a:cxn ang="0">
                  <a:pos x="453" y="189"/>
                </a:cxn>
                <a:cxn ang="0">
                  <a:pos x="447" y="206"/>
                </a:cxn>
                <a:cxn ang="0">
                  <a:pos x="409" y="273"/>
                </a:cxn>
                <a:cxn ang="0">
                  <a:pos x="244" y="288"/>
                </a:cxn>
                <a:cxn ang="0">
                  <a:pos x="307" y="39"/>
                </a:cxn>
                <a:cxn ang="0">
                  <a:pos x="476" y="32"/>
                </a:cxn>
                <a:cxn ang="0">
                  <a:pos x="570" y="45"/>
                </a:cxn>
                <a:cxn ang="0">
                  <a:pos x="607" y="88"/>
                </a:cxn>
                <a:cxn ang="0">
                  <a:pos x="610" y="180"/>
                </a:cxn>
                <a:cxn ang="0">
                  <a:pos x="612" y="202"/>
                </a:cxn>
                <a:cxn ang="0">
                  <a:pos x="628" y="207"/>
                </a:cxn>
                <a:cxn ang="0">
                  <a:pos x="638" y="195"/>
                </a:cxn>
                <a:cxn ang="0">
                  <a:pos x="656" y="27"/>
                </a:cxn>
                <a:cxn ang="0">
                  <a:pos x="643" y="0"/>
                </a:cxn>
                <a:cxn ang="0">
                  <a:pos x="141" y="8"/>
                </a:cxn>
                <a:cxn ang="0">
                  <a:pos x="147" y="30"/>
                </a:cxn>
                <a:cxn ang="0">
                  <a:pos x="200" y="34"/>
                </a:cxn>
                <a:cxn ang="0">
                  <a:pos x="217" y="37"/>
                </a:cxn>
                <a:cxn ang="0">
                  <a:pos x="220" y="51"/>
                </a:cxn>
                <a:cxn ang="0">
                  <a:pos x="217" y="66"/>
                </a:cxn>
                <a:cxn ang="0">
                  <a:pos x="94" y="565"/>
                </a:cxn>
                <a:cxn ang="0">
                  <a:pos x="55" y="578"/>
                </a:cxn>
                <a:cxn ang="0">
                  <a:pos x="8" y="582"/>
                </a:cxn>
                <a:cxn ang="0">
                  <a:pos x="0" y="603"/>
                </a:cxn>
                <a:cxn ang="0">
                  <a:pos x="9" y="612"/>
                </a:cxn>
                <a:cxn ang="0">
                  <a:pos x="84" y="610"/>
                </a:cxn>
                <a:cxn ang="0">
                  <a:pos x="230" y="610"/>
                </a:cxn>
                <a:cxn ang="0">
                  <a:pos x="272" y="610"/>
                </a:cxn>
                <a:cxn ang="0">
                  <a:pos x="280" y="603"/>
                </a:cxn>
                <a:cxn ang="0">
                  <a:pos x="280" y="585"/>
                </a:cxn>
                <a:cxn ang="0">
                  <a:pos x="236" y="580"/>
                </a:cxn>
                <a:cxn ang="0">
                  <a:pos x="196" y="576"/>
                </a:cxn>
                <a:cxn ang="0">
                  <a:pos x="179" y="563"/>
                </a:cxn>
                <a:cxn ang="0">
                  <a:pos x="181" y="551"/>
                </a:cxn>
              </a:cxnLst>
              <a:rect l="0" t="0" r="r" b="b"/>
              <a:pathLst>
                <a:path w="656" h="612">
                  <a:moveTo>
                    <a:pt x="236" y="322"/>
                  </a:moveTo>
                  <a:lnTo>
                    <a:pt x="358" y="322"/>
                  </a:lnTo>
                  <a:lnTo>
                    <a:pt x="379" y="325"/>
                  </a:lnTo>
                  <a:lnTo>
                    <a:pt x="392" y="330"/>
                  </a:lnTo>
                  <a:lnTo>
                    <a:pt x="401" y="339"/>
                  </a:lnTo>
                  <a:lnTo>
                    <a:pt x="405" y="349"/>
                  </a:lnTo>
                  <a:lnTo>
                    <a:pt x="406" y="362"/>
                  </a:lnTo>
                  <a:lnTo>
                    <a:pt x="406" y="371"/>
                  </a:lnTo>
                  <a:lnTo>
                    <a:pt x="405" y="378"/>
                  </a:lnTo>
                  <a:lnTo>
                    <a:pt x="403" y="388"/>
                  </a:lnTo>
                  <a:lnTo>
                    <a:pt x="400" y="403"/>
                  </a:lnTo>
                  <a:lnTo>
                    <a:pt x="398" y="408"/>
                  </a:lnTo>
                  <a:lnTo>
                    <a:pt x="398" y="418"/>
                  </a:lnTo>
                  <a:lnTo>
                    <a:pt x="400" y="421"/>
                  </a:lnTo>
                  <a:lnTo>
                    <a:pt x="403" y="425"/>
                  </a:lnTo>
                  <a:lnTo>
                    <a:pt x="408" y="426"/>
                  </a:lnTo>
                  <a:lnTo>
                    <a:pt x="418" y="426"/>
                  </a:lnTo>
                  <a:lnTo>
                    <a:pt x="421" y="425"/>
                  </a:lnTo>
                  <a:lnTo>
                    <a:pt x="422" y="423"/>
                  </a:lnTo>
                  <a:lnTo>
                    <a:pt x="426" y="418"/>
                  </a:lnTo>
                  <a:lnTo>
                    <a:pt x="427" y="413"/>
                  </a:lnTo>
                  <a:lnTo>
                    <a:pt x="429" y="406"/>
                  </a:lnTo>
                  <a:lnTo>
                    <a:pt x="476" y="216"/>
                  </a:lnTo>
                  <a:lnTo>
                    <a:pt x="476" y="214"/>
                  </a:lnTo>
                  <a:lnTo>
                    <a:pt x="477" y="209"/>
                  </a:lnTo>
                  <a:lnTo>
                    <a:pt x="477" y="202"/>
                  </a:lnTo>
                  <a:lnTo>
                    <a:pt x="479" y="199"/>
                  </a:lnTo>
                  <a:lnTo>
                    <a:pt x="479" y="192"/>
                  </a:lnTo>
                  <a:lnTo>
                    <a:pt x="473" y="185"/>
                  </a:lnTo>
                  <a:lnTo>
                    <a:pt x="469" y="184"/>
                  </a:lnTo>
                  <a:lnTo>
                    <a:pt x="460" y="184"/>
                  </a:lnTo>
                  <a:lnTo>
                    <a:pt x="455" y="185"/>
                  </a:lnTo>
                  <a:lnTo>
                    <a:pt x="453" y="189"/>
                  </a:lnTo>
                  <a:lnTo>
                    <a:pt x="450" y="192"/>
                  </a:lnTo>
                  <a:lnTo>
                    <a:pt x="448" y="197"/>
                  </a:lnTo>
                  <a:lnTo>
                    <a:pt x="447" y="206"/>
                  </a:lnTo>
                  <a:lnTo>
                    <a:pt x="437" y="236"/>
                  </a:lnTo>
                  <a:lnTo>
                    <a:pt x="426" y="258"/>
                  </a:lnTo>
                  <a:lnTo>
                    <a:pt x="409" y="273"/>
                  </a:lnTo>
                  <a:lnTo>
                    <a:pt x="390" y="283"/>
                  </a:lnTo>
                  <a:lnTo>
                    <a:pt x="364" y="288"/>
                  </a:lnTo>
                  <a:lnTo>
                    <a:pt x="244" y="288"/>
                  </a:lnTo>
                  <a:lnTo>
                    <a:pt x="299" y="62"/>
                  </a:lnTo>
                  <a:lnTo>
                    <a:pt x="302" y="49"/>
                  </a:lnTo>
                  <a:lnTo>
                    <a:pt x="307" y="39"/>
                  </a:lnTo>
                  <a:lnTo>
                    <a:pt x="314" y="34"/>
                  </a:lnTo>
                  <a:lnTo>
                    <a:pt x="325" y="32"/>
                  </a:lnTo>
                  <a:lnTo>
                    <a:pt x="476" y="32"/>
                  </a:lnTo>
                  <a:lnTo>
                    <a:pt x="515" y="34"/>
                  </a:lnTo>
                  <a:lnTo>
                    <a:pt x="545" y="37"/>
                  </a:lnTo>
                  <a:lnTo>
                    <a:pt x="570" y="45"/>
                  </a:lnTo>
                  <a:lnTo>
                    <a:pt x="588" y="56"/>
                  </a:lnTo>
                  <a:lnTo>
                    <a:pt x="599" y="69"/>
                  </a:lnTo>
                  <a:lnTo>
                    <a:pt x="607" y="88"/>
                  </a:lnTo>
                  <a:lnTo>
                    <a:pt x="612" y="110"/>
                  </a:lnTo>
                  <a:lnTo>
                    <a:pt x="612" y="162"/>
                  </a:lnTo>
                  <a:lnTo>
                    <a:pt x="610" y="180"/>
                  </a:lnTo>
                  <a:lnTo>
                    <a:pt x="609" y="192"/>
                  </a:lnTo>
                  <a:lnTo>
                    <a:pt x="609" y="195"/>
                  </a:lnTo>
                  <a:lnTo>
                    <a:pt x="612" y="202"/>
                  </a:lnTo>
                  <a:lnTo>
                    <a:pt x="618" y="206"/>
                  </a:lnTo>
                  <a:lnTo>
                    <a:pt x="623" y="207"/>
                  </a:lnTo>
                  <a:lnTo>
                    <a:pt x="628" y="207"/>
                  </a:lnTo>
                  <a:lnTo>
                    <a:pt x="631" y="206"/>
                  </a:lnTo>
                  <a:lnTo>
                    <a:pt x="635" y="202"/>
                  </a:lnTo>
                  <a:lnTo>
                    <a:pt x="638" y="195"/>
                  </a:lnTo>
                  <a:lnTo>
                    <a:pt x="638" y="189"/>
                  </a:lnTo>
                  <a:lnTo>
                    <a:pt x="639" y="184"/>
                  </a:lnTo>
                  <a:lnTo>
                    <a:pt x="656" y="27"/>
                  </a:lnTo>
                  <a:lnTo>
                    <a:pt x="656" y="12"/>
                  </a:lnTo>
                  <a:lnTo>
                    <a:pt x="651" y="3"/>
                  </a:lnTo>
                  <a:lnTo>
                    <a:pt x="643" y="0"/>
                  </a:lnTo>
                  <a:lnTo>
                    <a:pt x="155" y="0"/>
                  </a:lnTo>
                  <a:lnTo>
                    <a:pt x="147" y="2"/>
                  </a:lnTo>
                  <a:lnTo>
                    <a:pt x="141" y="8"/>
                  </a:lnTo>
                  <a:lnTo>
                    <a:pt x="139" y="18"/>
                  </a:lnTo>
                  <a:lnTo>
                    <a:pt x="141" y="27"/>
                  </a:lnTo>
                  <a:lnTo>
                    <a:pt x="147" y="30"/>
                  </a:lnTo>
                  <a:lnTo>
                    <a:pt x="155" y="32"/>
                  </a:lnTo>
                  <a:lnTo>
                    <a:pt x="184" y="32"/>
                  </a:lnTo>
                  <a:lnTo>
                    <a:pt x="200" y="34"/>
                  </a:lnTo>
                  <a:lnTo>
                    <a:pt x="209" y="35"/>
                  </a:lnTo>
                  <a:lnTo>
                    <a:pt x="213" y="35"/>
                  </a:lnTo>
                  <a:lnTo>
                    <a:pt x="217" y="37"/>
                  </a:lnTo>
                  <a:lnTo>
                    <a:pt x="218" y="39"/>
                  </a:lnTo>
                  <a:lnTo>
                    <a:pt x="220" y="42"/>
                  </a:lnTo>
                  <a:lnTo>
                    <a:pt x="220" y="51"/>
                  </a:lnTo>
                  <a:lnTo>
                    <a:pt x="218" y="57"/>
                  </a:lnTo>
                  <a:lnTo>
                    <a:pt x="217" y="62"/>
                  </a:lnTo>
                  <a:lnTo>
                    <a:pt x="217" y="66"/>
                  </a:lnTo>
                  <a:lnTo>
                    <a:pt x="103" y="538"/>
                  </a:lnTo>
                  <a:lnTo>
                    <a:pt x="98" y="553"/>
                  </a:lnTo>
                  <a:lnTo>
                    <a:pt x="94" y="565"/>
                  </a:lnTo>
                  <a:lnTo>
                    <a:pt x="85" y="571"/>
                  </a:lnTo>
                  <a:lnTo>
                    <a:pt x="74" y="576"/>
                  </a:lnTo>
                  <a:lnTo>
                    <a:pt x="55" y="578"/>
                  </a:lnTo>
                  <a:lnTo>
                    <a:pt x="25" y="580"/>
                  </a:lnTo>
                  <a:lnTo>
                    <a:pt x="16" y="580"/>
                  </a:lnTo>
                  <a:lnTo>
                    <a:pt x="8" y="582"/>
                  </a:lnTo>
                  <a:lnTo>
                    <a:pt x="1" y="587"/>
                  </a:lnTo>
                  <a:lnTo>
                    <a:pt x="0" y="598"/>
                  </a:lnTo>
                  <a:lnTo>
                    <a:pt x="0" y="603"/>
                  </a:lnTo>
                  <a:lnTo>
                    <a:pt x="3" y="607"/>
                  </a:lnTo>
                  <a:lnTo>
                    <a:pt x="4" y="610"/>
                  </a:lnTo>
                  <a:lnTo>
                    <a:pt x="9" y="612"/>
                  </a:lnTo>
                  <a:lnTo>
                    <a:pt x="32" y="612"/>
                  </a:lnTo>
                  <a:lnTo>
                    <a:pt x="56" y="610"/>
                  </a:lnTo>
                  <a:lnTo>
                    <a:pt x="84" y="610"/>
                  </a:lnTo>
                  <a:lnTo>
                    <a:pt x="108" y="608"/>
                  </a:lnTo>
                  <a:lnTo>
                    <a:pt x="194" y="608"/>
                  </a:lnTo>
                  <a:lnTo>
                    <a:pt x="230" y="610"/>
                  </a:lnTo>
                  <a:lnTo>
                    <a:pt x="264" y="612"/>
                  </a:lnTo>
                  <a:lnTo>
                    <a:pt x="268" y="612"/>
                  </a:lnTo>
                  <a:lnTo>
                    <a:pt x="272" y="610"/>
                  </a:lnTo>
                  <a:lnTo>
                    <a:pt x="275" y="610"/>
                  </a:lnTo>
                  <a:lnTo>
                    <a:pt x="278" y="607"/>
                  </a:lnTo>
                  <a:lnTo>
                    <a:pt x="280" y="603"/>
                  </a:lnTo>
                  <a:lnTo>
                    <a:pt x="281" y="598"/>
                  </a:lnTo>
                  <a:lnTo>
                    <a:pt x="281" y="592"/>
                  </a:lnTo>
                  <a:lnTo>
                    <a:pt x="280" y="585"/>
                  </a:lnTo>
                  <a:lnTo>
                    <a:pt x="275" y="582"/>
                  </a:lnTo>
                  <a:lnTo>
                    <a:pt x="265" y="580"/>
                  </a:lnTo>
                  <a:lnTo>
                    <a:pt x="236" y="580"/>
                  </a:lnTo>
                  <a:lnTo>
                    <a:pt x="223" y="578"/>
                  </a:lnTo>
                  <a:lnTo>
                    <a:pt x="207" y="578"/>
                  </a:lnTo>
                  <a:lnTo>
                    <a:pt x="196" y="576"/>
                  </a:lnTo>
                  <a:lnTo>
                    <a:pt x="186" y="575"/>
                  </a:lnTo>
                  <a:lnTo>
                    <a:pt x="181" y="570"/>
                  </a:lnTo>
                  <a:lnTo>
                    <a:pt x="179" y="563"/>
                  </a:lnTo>
                  <a:lnTo>
                    <a:pt x="179" y="558"/>
                  </a:lnTo>
                  <a:lnTo>
                    <a:pt x="181" y="555"/>
                  </a:lnTo>
                  <a:lnTo>
                    <a:pt x="181" y="551"/>
                  </a:lnTo>
                  <a:lnTo>
                    <a:pt x="183" y="546"/>
                  </a:lnTo>
                  <a:lnTo>
                    <a:pt x="236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"/>
            <p:cNvSpPr>
              <a:spLocks noEditPoints="1"/>
            </p:cNvSpPr>
            <p:nvPr/>
          </p:nvSpPr>
          <p:spPr bwMode="auto">
            <a:xfrm>
              <a:off x="3582" y="2494"/>
              <a:ext cx="823" cy="302"/>
            </a:xfrm>
            <a:custGeom>
              <a:avLst/>
              <a:gdLst/>
              <a:ahLst/>
              <a:cxnLst>
                <a:cxn ang="0">
                  <a:pos x="780" y="53"/>
                </a:cxn>
                <a:cxn ang="0">
                  <a:pos x="792" y="53"/>
                </a:cxn>
                <a:cxn ang="0">
                  <a:pos x="803" y="51"/>
                </a:cxn>
                <a:cxn ang="0">
                  <a:pos x="813" y="48"/>
                </a:cxn>
                <a:cxn ang="0">
                  <a:pos x="821" y="39"/>
                </a:cxn>
                <a:cxn ang="0">
                  <a:pos x="823" y="27"/>
                </a:cxn>
                <a:cxn ang="0">
                  <a:pos x="821" y="14"/>
                </a:cxn>
                <a:cxn ang="0">
                  <a:pos x="813" y="7"/>
                </a:cxn>
                <a:cxn ang="0">
                  <a:pos x="805" y="2"/>
                </a:cxn>
                <a:cxn ang="0">
                  <a:pos x="793" y="2"/>
                </a:cxn>
                <a:cxn ang="0">
                  <a:pos x="782" y="0"/>
                </a:cxn>
                <a:cxn ang="0">
                  <a:pos x="29" y="0"/>
                </a:cxn>
                <a:cxn ang="0">
                  <a:pos x="19" y="2"/>
                </a:cxn>
                <a:cxn ang="0">
                  <a:pos x="9" y="7"/>
                </a:cxn>
                <a:cxn ang="0">
                  <a:pos x="1" y="14"/>
                </a:cxn>
                <a:cxn ang="0">
                  <a:pos x="0" y="27"/>
                </a:cxn>
                <a:cxn ang="0">
                  <a:pos x="3" y="39"/>
                </a:cxn>
                <a:cxn ang="0">
                  <a:pos x="9" y="48"/>
                </a:cxn>
                <a:cxn ang="0">
                  <a:pos x="19" y="51"/>
                </a:cxn>
                <a:cxn ang="0">
                  <a:pos x="30" y="53"/>
                </a:cxn>
                <a:cxn ang="0">
                  <a:pos x="42" y="53"/>
                </a:cxn>
                <a:cxn ang="0">
                  <a:pos x="780" y="53"/>
                </a:cxn>
                <a:cxn ang="0">
                  <a:pos x="782" y="302"/>
                </a:cxn>
                <a:cxn ang="0">
                  <a:pos x="793" y="302"/>
                </a:cxn>
                <a:cxn ang="0">
                  <a:pos x="805" y="300"/>
                </a:cxn>
                <a:cxn ang="0">
                  <a:pos x="813" y="297"/>
                </a:cxn>
                <a:cxn ang="0">
                  <a:pos x="821" y="289"/>
                </a:cxn>
                <a:cxn ang="0">
                  <a:pos x="823" y="277"/>
                </a:cxn>
                <a:cxn ang="0">
                  <a:pos x="821" y="265"/>
                </a:cxn>
                <a:cxn ang="0">
                  <a:pos x="813" y="257"/>
                </a:cxn>
                <a:cxn ang="0">
                  <a:pos x="803" y="253"/>
                </a:cxn>
                <a:cxn ang="0">
                  <a:pos x="792" y="251"/>
                </a:cxn>
                <a:cxn ang="0">
                  <a:pos x="30" y="251"/>
                </a:cxn>
                <a:cxn ang="0">
                  <a:pos x="19" y="253"/>
                </a:cxn>
                <a:cxn ang="0">
                  <a:pos x="9" y="257"/>
                </a:cxn>
                <a:cxn ang="0">
                  <a:pos x="1" y="265"/>
                </a:cxn>
                <a:cxn ang="0">
                  <a:pos x="0" y="277"/>
                </a:cxn>
                <a:cxn ang="0">
                  <a:pos x="3" y="289"/>
                </a:cxn>
                <a:cxn ang="0">
                  <a:pos x="9" y="297"/>
                </a:cxn>
                <a:cxn ang="0">
                  <a:pos x="19" y="300"/>
                </a:cxn>
                <a:cxn ang="0">
                  <a:pos x="29" y="302"/>
                </a:cxn>
                <a:cxn ang="0">
                  <a:pos x="40" y="302"/>
                </a:cxn>
                <a:cxn ang="0">
                  <a:pos x="782" y="302"/>
                </a:cxn>
              </a:cxnLst>
              <a:rect l="0" t="0" r="r" b="b"/>
              <a:pathLst>
                <a:path w="823" h="302">
                  <a:moveTo>
                    <a:pt x="780" y="53"/>
                  </a:moveTo>
                  <a:lnTo>
                    <a:pt x="792" y="53"/>
                  </a:lnTo>
                  <a:lnTo>
                    <a:pt x="803" y="51"/>
                  </a:lnTo>
                  <a:lnTo>
                    <a:pt x="813" y="48"/>
                  </a:lnTo>
                  <a:lnTo>
                    <a:pt x="821" y="39"/>
                  </a:lnTo>
                  <a:lnTo>
                    <a:pt x="823" y="27"/>
                  </a:lnTo>
                  <a:lnTo>
                    <a:pt x="821" y="14"/>
                  </a:lnTo>
                  <a:lnTo>
                    <a:pt x="813" y="7"/>
                  </a:lnTo>
                  <a:lnTo>
                    <a:pt x="805" y="2"/>
                  </a:lnTo>
                  <a:lnTo>
                    <a:pt x="793" y="2"/>
                  </a:lnTo>
                  <a:lnTo>
                    <a:pt x="782" y="0"/>
                  </a:lnTo>
                  <a:lnTo>
                    <a:pt x="29" y="0"/>
                  </a:lnTo>
                  <a:lnTo>
                    <a:pt x="19" y="2"/>
                  </a:lnTo>
                  <a:lnTo>
                    <a:pt x="9" y="7"/>
                  </a:lnTo>
                  <a:lnTo>
                    <a:pt x="1" y="14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9" y="48"/>
                  </a:lnTo>
                  <a:lnTo>
                    <a:pt x="19" y="51"/>
                  </a:lnTo>
                  <a:lnTo>
                    <a:pt x="30" y="53"/>
                  </a:lnTo>
                  <a:lnTo>
                    <a:pt x="42" y="53"/>
                  </a:lnTo>
                  <a:lnTo>
                    <a:pt x="780" y="53"/>
                  </a:lnTo>
                  <a:close/>
                  <a:moveTo>
                    <a:pt x="782" y="302"/>
                  </a:moveTo>
                  <a:lnTo>
                    <a:pt x="793" y="302"/>
                  </a:lnTo>
                  <a:lnTo>
                    <a:pt x="805" y="300"/>
                  </a:lnTo>
                  <a:lnTo>
                    <a:pt x="813" y="297"/>
                  </a:lnTo>
                  <a:lnTo>
                    <a:pt x="821" y="289"/>
                  </a:lnTo>
                  <a:lnTo>
                    <a:pt x="823" y="277"/>
                  </a:lnTo>
                  <a:lnTo>
                    <a:pt x="821" y="265"/>
                  </a:lnTo>
                  <a:lnTo>
                    <a:pt x="813" y="257"/>
                  </a:lnTo>
                  <a:lnTo>
                    <a:pt x="803" y="253"/>
                  </a:lnTo>
                  <a:lnTo>
                    <a:pt x="792" y="251"/>
                  </a:lnTo>
                  <a:lnTo>
                    <a:pt x="30" y="251"/>
                  </a:lnTo>
                  <a:lnTo>
                    <a:pt x="19" y="253"/>
                  </a:lnTo>
                  <a:lnTo>
                    <a:pt x="9" y="257"/>
                  </a:lnTo>
                  <a:lnTo>
                    <a:pt x="1" y="265"/>
                  </a:lnTo>
                  <a:lnTo>
                    <a:pt x="0" y="277"/>
                  </a:lnTo>
                  <a:lnTo>
                    <a:pt x="3" y="289"/>
                  </a:lnTo>
                  <a:lnTo>
                    <a:pt x="9" y="297"/>
                  </a:lnTo>
                  <a:lnTo>
                    <a:pt x="19" y="300"/>
                  </a:lnTo>
                  <a:lnTo>
                    <a:pt x="29" y="302"/>
                  </a:lnTo>
                  <a:lnTo>
                    <a:pt x="40" y="302"/>
                  </a:lnTo>
                  <a:lnTo>
                    <a:pt x="782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4921" y="2621"/>
              <a:ext cx="758" cy="50"/>
            </a:xfrm>
            <a:custGeom>
              <a:avLst/>
              <a:gdLst/>
              <a:ahLst/>
              <a:cxnLst>
                <a:cxn ang="0">
                  <a:pos x="716" y="50"/>
                </a:cxn>
                <a:cxn ang="0">
                  <a:pos x="728" y="50"/>
                </a:cxn>
                <a:cxn ang="0">
                  <a:pos x="739" y="49"/>
                </a:cxn>
                <a:cxn ang="0">
                  <a:pos x="749" y="45"/>
                </a:cxn>
                <a:cxn ang="0">
                  <a:pos x="755" y="37"/>
                </a:cxn>
                <a:cxn ang="0">
                  <a:pos x="758" y="25"/>
                </a:cxn>
                <a:cxn ang="0">
                  <a:pos x="755" y="12"/>
                </a:cxn>
                <a:cxn ang="0">
                  <a:pos x="749" y="5"/>
                </a:cxn>
                <a:cxn ang="0">
                  <a:pos x="739" y="1"/>
                </a:cxn>
                <a:cxn ang="0">
                  <a:pos x="728" y="0"/>
                </a:cxn>
                <a:cxn ang="0">
                  <a:pos x="31" y="0"/>
                </a:cxn>
                <a:cxn ang="0">
                  <a:pos x="20" y="1"/>
                </a:cxn>
                <a:cxn ang="0">
                  <a:pos x="10" y="5"/>
                </a:cxn>
                <a:cxn ang="0">
                  <a:pos x="3" y="12"/>
                </a:cxn>
                <a:cxn ang="0">
                  <a:pos x="0" y="25"/>
                </a:cxn>
                <a:cxn ang="0">
                  <a:pos x="3" y="37"/>
                </a:cxn>
                <a:cxn ang="0">
                  <a:pos x="10" y="45"/>
                </a:cxn>
                <a:cxn ang="0">
                  <a:pos x="20" y="49"/>
                </a:cxn>
                <a:cxn ang="0">
                  <a:pos x="31" y="50"/>
                </a:cxn>
                <a:cxn ang="0">
                  <a:pos x="42" y="50"/>
                </a:cxn>
                <a:cxn ang="0">
                  <a:pos x="716" y="50"/>
                </a:cxn>
              </a:cxnLst>
              <a:rect l="0" t="0" r="r" b="b"/>
              <a:pathLst>
                <a:path w="758" h="50">
                  <a:moveTo>
                    <a:pt x="716" y="50"/>
                  </a:moveTo>
                  <a:lnTo>
                    <a:pt x="728" y="50"/>
                  </a:lnTo>
                  <a:lnTo>
                    <a:pt x="739" y="49"/>
                  </a:lnTo>
                  <a:lnTo>
                    <a:pt x="749" y="45"/>
                  </a:lnTo>
                  <a:lnTo>
                    <a:pt x="755" y="37"/>
                  </a:lnTo>
                  <a:lnTo>
                    <a:pt x="758" y="25"/>
                  </a:lnTo>
                  <a:lnTo>
                    <a:pt x="755" y="12"/>
                  </a:lnTo>
                  <a:lnTo>
                    <a:pt x="749" y="5"/>
                  </a:lnTo>
                  <a:lnTo>
                    <a:pt x="739" y="1"/>
                  </a:lnTo>
                  <a:lnTo>
                    <a:pt x="728" y="0"/>
                  </a:lnTo>
                  <a:lnTo>
                    <a:pt x="31" y="0"/>
                  </a:lnTo>
                  <a:lnTo>
                    <a:pt x="20" y="1"/>
                  </a:lnTo>
                  <a:lnTo>
                    <a:pt x="10" y="5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3" y="37"/>
                  </a:lnTo>
                  <a:lnTo>
                    <a:pt x="10" y="45"/>
                  </a:lnTo>
                  <a:lnTo>
                    <a:pt x="20" y="49"/>
                  </a:lnTo>
                  <a:lnTo>
                    <a:pt x="31" y="50"/>
                  </a:lnTo>
                  <a:lnTo>
                    <a:pt x="42" y="50"/>
                  </a:lnTo>
                  <a:lnTo>
                    <a:pt x="7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"/>
            <p:cNvSpPr>
              <a:spLocks/>
            </p:cNvSpPr>
            <p:nvPr/>
          </p:nvSpPr>
          <p:spPr bwMode="auto">
            <a:xfrm>
              <a:off x="5893" y="2110"/>
              <a:ext cx="408" cy="858"/>
            </a:xfrm>
            <a:custGeom>
              <a:avLst/>
              <a:gdLst/>
              <a:ahLst/>
              <a:cxnLst>
                <a:cxn ang="0">
                  <a:pos x="254" y="34"/>
                </a:cxn>
                <a:cxn ang="0">
                  <a:pos x="254" y="15"/>
                </a:cxn>
                <a:cxn ang="0">
                  <a:pos x="251" y="5"/>
                </a:cxn>
                <a:cxn ang="0">
                  <a:pos x="242" y="0"/>
                </a:cxn>
                <a:cxn ang="0">
                  <a:pos x="225" y="0"/>
                </a:cxn>
                <a:cxn ang="0">
                  <a:pos x="195" y="27"/>
                </a:cxn>
                <a:cxn ang="0">
                  <a:pos x="164" y="47"/>
                </a:cxn>
                <a:cxn ang="0">
                  <a:pos x="131" y="62"/>
                </a:cxn>
                <a:cxn ang="0">
                  <a:pos x="99" y="72"/>
                </a:cxn>
                <a:cxn ang="0">
                  <a:pos x="68" y="77"/>
                </a:cxn>
                <a:cxn ang="0">
                  <a:pos x="41" y="81"/>
                </a:cxn>
                <a:cxn ang="0">
                  <a:pos x="18" y="83"/>
                </a:cxn>
                <a:cxn ang="0">
                  <a:pos x="0" y="83"/>
                </a:cxn>
                <a:cxn ang="0">
                  <a:pos x="0" y="121"/>
                </a:cxn>
                <a:cxn ang="0">
                  <a:pos x="20" y="121"/>
                </a:cxn>
                <a:cxn ang="0">
                  <a:pos x="49" y="120"/>
                </a:cxn>
                <a:cxn ang="0">
                  <a:pos x="84" y="115"/>
                </a:cxn>
                <a:cxn ang="0">
                  <a:pos x="123" y="104"/>
                </a:cxn>
                <a:cxn ang="0">
                  <a:pos x="162" y="89"/>
                </a:cxn>
                <a:cxn ang="0">
                  <a:pos x="162" y="772"/>
                </a:cxn>
                <a:cxn ang="0">
                  <a:pos x="161" y="786"/>
                </a:cxn>
                <a:cxn ang="0">
                  <a:pos x="156" y="796"/>
                </a:cxn>
                <a:cxn ang="0">
                  <a:pos x="146" y="804"/>
                </a:cxn>
                <a:cxn ang="0">
                  <a:pos x="133" y="811"/>
                </a:cxn>
                <a:cxn ang="0">
                  <a:pos x="112" y="814"/>
                </a:cxn>
                <a:cxn ang="0">
                  <a:pos x="84" y="818"/>
                </a:cxn>
                <a:cxn ang="0">
                  <a:pos x="8" y="818"/>
                </a:cxn>
                <a:cxn ang="0">
                  <a:pos x="8" y="858"/>
                </a:cxn>
                <a:cxn ang="0">
                  <a:pos x="34" y="856"/>
                </a:cxn>
                <a:cxn ang="0">
                  <a:pos x="68" y="855"/>
                </a:cxn>
                <a:cxn ang="0">
                  <a:pos x="348" y="855"/>
                </a:cxn>
                <a:cxn ang="0">
                  <a:pos x="382" y="856"/>
                </a:cxn>
                <a:cxn ang="0">
                  <a:pos x="408" y="858"/>
                </a:cxn>
                <a:cxn ang="0">
                  <a:pos x="408" y="818"/>
                </a:cxn>
                <a:cxn ang="0">
                  <a:pos x="332" y="818"/>
                </a:cxn>
                <a:cxn ang="0">
                  <a:pos x="305" y="814"/>
                </a:cxn>
                <a:cxn ang="0">
                  <a:pos x="284" y="811"/>
                </a:cxn>
                <a:cxn ang="0">
                  <a:pos x="271" y="806"/>
                </a:cxn>
                <a:cxn ang="0">
                  <a:pos x="261" y="797"/>
                </a:cxn>
                <a:cxn ang="0">
                  <a:pos x="256" y="786"/>
                </a:cxn>
                <a:cxn ang="0">
                  <a:pos x="254" y="772"/>
                </a:cxn>
                <a:cxn ang="0">
                  <a:pos x="254" y="757"/>
                </a:cxn>
                <a:cxn ang="0">
                  <a:pos x="254" y="34"/>
                </a:cxn>
              </a:cxnLst>
              <a:rect l="0" t="0" r="r" b="b"/>
              <a:pathLst>
                <a:path w="408" h="858">
                  <a:moveTo>
                    <a:pt x="254" y="34"/>
                  </a:moveTo>
                  <a:lnTo>
                    <a:pt x="254" y="15"/>
                  </a:lnTo>
                  <a:lnTo>
                    <a:pt x="251" y="5"/>
                  </a:lnTo>
                  <a:lnTo>
                    <a:pt x="242" y="0"/>
                  </a:lnTo>
                  <a:lnTo>
                    <a:pt x="225" y="0"/>
                  </a:lnTo>
                  <a:lnTo>
                    <a:pt x="195" y="27"/>
                  </a:lnTo>
                  <a:lnTo>
                    <a:pt x="164" y="47"/>
                  </a:lnTo>
                  <a:lnTo>
                    <a:pt x="131" y="62"/>
                  </a:lnTo>
                  <a:lnTo>
                    <a:pt x="99" y="72"/>
                  </a:lnTo>
                  <a:lnTo>
                    <a:pt x="68" y="77"/>
                  </a:lnTo>
                  <a:lnTo>
                    <a:pt x="41" y="81"/>
                  </a:lnTo>
                  <a:lnTo>
                    <a:pt x="18" y="83"/>
                  </a:lnTo>
                  <a:lnTo>
                    <a:pt x="0" y="83"/>
                  </a:lnTo>
                  <a:lnTo>
                    <a:pt x="0" y="121"/>
                  </a:lnTo>
                  <a:lnTo>
                    <a:pt x="20" y="121"/>
                  </a:lnTo>
                  <a:lnTo>
                    <a:pt x="49" y="120"/>
                  </a:lnTo>
                  <a:lnTo>
                    <a:pt x="84" y="115"/>
                  </a:lnTo>
                  <a:lnTo>
                    <a:pt x="123" y="104"/>
                  </a:lnTo>
                  <a:lnTo>
                    <a:pt x="162" y="89"/>
                  </a:lnTo>
                  <a:lnTo>
                    <a:pt x="162" y="772"/>
                  </a:lnTo>
                  <a:lnTo>
                    <a:pt x="161" y="786"/>
                  </a:lnTo>
                  <a:lnTo>
                    <a:pt x="156" y="796"/>
                  </a:lnTo>
                  <a:lnTo>
                    <a:pt x="146" y="804"/>
                  </a:lnTo>
                  <a:lnTo>
                    <a:pt x="133" y="811"/>
                  </a:lnTo>
                  <a:lnTo>
                    <a:pt x="112" y="814"/>
                  </a:lnTo>
                  <a:lnTo>
                    <a:pt x="84" y="818"/>
                  </a:lnTo>
                  <a:lnTo>
                    <a:pt x="8" y="818"/>
                  </a:lnTo>
                  <a:lnTo>
                    <a:pt x="8" y="858"/>
                  </a:lnTo>
                  <a:lnTo>
                    <a:pt x="34" y="856"/>
                  </a:lnTo>
                  <a:lnTo>
                    <a:pt x="68" y="855"/>
                  </a:lnTo>
                  <a:lnTo>
                    <a:pt x="348" y="855"/>
                  </a:lnTo>
                  <a:lnTo>
                    <a:pt x="382" y="856"/>
                  </a:lnTo>
                  <a:lnTo>
                    <a:pt x="408" y="858"/>
                  </a:lnTo>
                  <a:lnTo>
                    <a:pt x="408" y="818"/>
                  </a:lnTo>
                  <a:lnTo>
                    <a:pt x="332" y="818"/>
                  </a:lnTo>
                  <a:lnTo>
                    <a:pt x="305" y="814"/>
                  </a:lnTo>
                  <a:lnTo>
                    <a:pt x="284" y="811"/>
                  </a:lnTo>
                  <a:lnTo>
                    <a:pt x="271" y="806"/>
                  </a:lnTo>
                  <a:lnTo>
                    <a:pt x="261" y="797"/>
                  </a:lnTo>
                  <a:lnTo>
                    <a:pt x="256" y="786"/>
                  </a:lnTo>
                  <a:lnTo>
                    <a:pt x="254" y="772"/>
                  </a:lnTo>
                  <a:lnTo>
                    <a:pt x="254" y="757"/>
                  </a:lnTo>
                  <a:lnTo>
                    <a:pt x="254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9" name="Group 13"/>
          <p:cNvGrpSpPr>
            <a:grpSpLocks noChangeAspect="1"/>
          </p:cNvGrpSpPr>
          <p:nvPr>
            <p:custDataLst>
              <p:tags r:id="rId8"/>
            </p:custDataLst>
          </p:nvPr>
        </p:nvGrpSpPr>
        <p:grpSpPr bwMode="auto">
          <a:xfrm>
            <a:off x="2345941" y="1659869"/>
            <a:ext cx="453401" cy="121979"/>
            <a:chOff x="1777" y="2227"/>
            <a:chExt cx="4171" cy="1074"/>
          </a:xfrm>
        </p:grpSpPr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1777" y="2227"/>
              <a:ext cx="1053" cy="881"/>
            </a:xfrm>
            <a:custGeom>
              <a:avLst/>
              <a:gdLst/>
              <a:ahLst/>
              <a:cxnLst>
                <a:cxn ang="0">
                  <a:pos x="249" y="14"/>
                </a:cxn>
                <a:cxn ang="0">
                  <a:pos x="235" y="3"/>
                </a:cxn>
                <a:cxn ang="0">
                  <a:pos x="0" y="0"/>
                </a:cxn>
                <a:cxn ang="0">
                  <a:pos x="61" y="41"/>
                </a:cxn>
                <a:cxn ang="0">
                  <a:pos x="104" y="48"/>
                </a:cxn>
                <a:cxn ang="0">
                  <a:pos x="123" y="61"/>
                </a:cxn>
                <a:cxn ang="0">
                  <a:pos x="128" y="85"/>
                </a:cxn>
                <a:cxn ang="0">
                  <a:pos x="126" y="778"/>
                </a:cxn>
                <a:cxn ang="0">
                  <a:pos x="116" y="801"/>
                </a:cxn>
                <a:cxn ang="0">
                  <a:pos x="95" y="822"/>
                </a:cxn>
                <a:cxn ang="0">
                  <a:pos x="57" y="836"/>
                </a:cxn>
                <a:cxn ang="0">
                  <a:pos x="0" y="842"/>
                </a:cxn>
                <a:cxn ang="0">
                  <a:pos x="35" y="880"/>
                </a:cxn>
                <a:cxn ang="0">
                  <a:pos x="112" y="878"/>
                </a:cxn>
                <a:cxn ang="0">
                  <a:pos x="180" y="877"/>
                </a:cxn>
                <a:cxn ang="0">
                  <a:pos x="257" y="880"/>
                </a:cxn>
                <a:cxn ang="0">
                  <a:pos x="291" y="842"/>
                </a:cxn>
                <a:cxn ang="0">
                  <a:pos x="234" y="836"/>
                </a:cxn>
                <a:cxn ang="0">
                  <a:pos x="197" y="822"/>
                </a:cxn>
                <a:cxn ang="0">
                  <a:pos x="175" y="801"/>
                </a:cxn>
                <a:cxn ang="0">
                  <a:pos x="165" y="778"/>
                </a:cxn>
                <a:cxn ang="0">
                  <a:pos x="163" y="51"/>
                </a:cxn>
                <a:cxn ang="0">
                  <a:pos x="465" y="853"/>
                </a:cxn>
                <a:cxn ang="0">
                  <a:pos x="476" y="873"/>
                </a:cxn>
                <a:cxn ang="0">
                  <a:pos x="491" y="881"/>
                </a:cxn>
                <a:cxn ang="0">
                  <a:pos x="505" y="874"/>
                </a:cxn>
                <a:cxn ang="0">
                  <a:pos x="513" y="857"/>
                </a:cxn>
                <a:cxn ang="0">
                  <a:pos x="823" y="41"/>
                </a:cxn>
                <a:cxn ang="0">
                  <a:pos x="820" y="809"/>
                </a:cxn>
                <a:cxn ang="0">
                  <a:pos x="809" y="829"/>
                </a:cxn>
                <a:cxn ang="0">
                  <a:pos x="780" y="839"/>
                </a:cxn>
                <a:cxn ang="0">
                  <a:pos x="724" y="842"/>
                </a:cxn>
                <a:cxn ang="0">
                  <a:pos x="694" y="881"/>
                </a:cxn>
                <a:cxn ang="0">
                  <a:pos x="762" y="878"/>
                </a:cxn>
                <a:cxn ang="0">
                  <a:pos x="944" y="877"/>
                </a:cxn>
                <a:cxn ang="0">
                  <a:pos x="1053" y="881"/>
                </a:cxn>
                <a:cxn ang="0">
                  <a:pos x="1022" y="842"/>
                </a:cxn>
                <a:cxn ang="0">
                  <a:pos x="966" y="839"/>
                </a:cxn>
                <a:cxn ang="0">
                  <a:pos x="936" y="829"/>
                </a:cxn>
                <a:cxn ang="0">
                  <a:pos x="925" y="809"/>
                </a:cxn>
                <a:cxn ang="0">
                  <a:pos x="924" y="85"/>
                </a:cxn>
                <a:cxn ang="0">
                  <a:pos x="929" y="61"/>
                </a:cxn>
                <a:cxn ang="0">
                  <a:pos x="949" y="47"/>
                </a:cxn>
                <a:cxn ang="0">
                  <a:pos x="991" y="41"/>
                </a:cxn>
                <a:cxn ang="0">
                  <a:pos x="1053" y="0"/>
                </a:cxn>
                <a:cxn ang="0">
                  <a:pos x="814" y="3"/>
                </a:cxn>
                <a:cxn ang="0">
                  <a:pos x="805" y="13"/>
                </a:cxn>
                <a:cxn ang="0">
                  <a:pos x="525" y="751"/>
                </a:cxn>
              </a:cxnLst>
              <a:rect l="0" t="0" r="r" b="b"/>
              <a:pathLst>
                <a:path w="1053" h="881">
                  <a:moveTo>
                    <a:pt x="254" y="28"/>
                  </a:moveTo>
                  <a:lnTo>
                    <a:pt x="249" y="14"/>
                  </a:lnTo>
                  <a:lnTo>
                    <a:pt x="242" y="7"/>
                  </a:lnTo>
                  <a:lnTo>
                    <a:pt x="235" y="3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1" y="41"/>
                  </a:lnTo>
                  <a:lnTo>
                    <a:pt x="86" y="44"/>
                  </a:lnTo>
                  <a:lnTo>
                    <a:pt x="104" y="48"/>
                  </a:lnTo>
                  <a:lnTo>
                    <a:pt x="115" y="54"/>
                  </a:lnTo>
                  <a:lnTo>
                    <a:pt x="123" y="61"/>
                  </a:lnTo>
                  <a:lnTo>
                    <a:pt x="126" y="72"/>
                  </a:lnTo>
                  <a:lnTo>
                    <a:pt x="128" y="85"/>
                  </a:lnTo>
                  <a:lnTo>
                    <a:pt x="128" y="755"/>
                  </a:lnTo>
                  <a:lnTo>
                    <a:pt x="126" y="778"/>
                  </a:lnTo>
                  <a:lnTo>
                    <a:pt x="121" y="789"/>
                  </a:lnTo>
                  <a:lnTo>
                    <a:pt x="116" y="801"/>
                  </a:lnTo>
                  <a:lnTo>
                    <a:pt x="108" y="812"/>
                  </a:lnTo>
                  <a:lnTo>
                    <a:pt x="95" y="822"/>
                  </a:lnTo>
                  <a:lnTo>
                    <a:pt x="79" y="829"/>
                  </a:lnTo>
                  <a:lnTo>
                    <a:pt x="57" y="836"/>
                  </a:lnTo>
                  <a:lnTo>
                    <a:pt x="31" y="840"/>
                  </a:lnTo>
                  <a:lnTo>
                    <a:pt x="0" y="842"/>
                  </a:lnTo>
                  <a:lnTo>
                    <a:pt x="0" y="881"/>
                  </a:lnTo>
                  <a:lnTo>
                    <a:pt x="35" y="880"/>
                  </a:lnTo>
                  <a:lnTo>
                    <a:pt x="74" y="878"/>
                  </a:lnTo>
                  <a:lnTo>
                    <a:pt x="112" y="878"/>
                  </a:lnTo>
                  <a:lnTo>
                    <a:pt x="146" y="877"/>
                  </a:lnTo>
                  <a:lnTo>
                    <a:pt x="180" y="877"/>
                  </a:lnTo>
                  <a:lnTo>
                    <a:pt x="217" y="878"/>
                  </a:lnTo>
                  <a:lnTo>
                    <a:pt x="257" y="880"/>
                  </a:lnTo>
                  <a:lnTo>
                    <a:pt x="291" y="881"/>
                  </a:lnTo>
                  <a:lnTo>
                    <a:pt x="291" y="842"/>
                  </a:lnTo>
                  <a:lnTo>
                    <a:pt x="260" y="840"/>
                  </a:lnTo>
                  <a:lnTo>
                    <a:pt x="234" y="836"/>
                  </a:lnTo>
                  <a:lnTo>
                    <a:pt x="212" y="829"/>
                  </a:lnTo>
                  <a:lnTo>
                    <a:pt x="197" y="822"/>
                  </a:lnTo>
                  <a:lnTo>
                    <a:pt x="184" y="812"/>
                  </a:lnTo>
                  <a:lnTo>
                    <a:pt x="175" y="801"/>
                  </a:lnTo>
                  <a:lnTo>
                    <a:pt x="169" y="789"/>
                  </a:lnTo>
                  <a:lnTo>
                    <a:pt x="165" y="778"/>
                  </a:lnTo>
                  <a:lnTo>
                    <a:pt x="163" y="755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465" y="853"/>
                  </a:lnTo>
                  <a:lnTo>
                    <a:pt x="471" y="864"/>
                  </a:lnTo>
                  <a:lnTo>
                    <a:pt x="476" y="873"/>
                  </a:lnTo>
                  <a:lnTo>
                    <a:pt x="483" y="880"/>
                  </a:lnTo>
                  <a:lnTo>
                    <a:pt x="491" y="881"/>
                  </a:lnTo>
                  <a:lnTo>
                    <a:pt x="499" y="880"/>
                  </a:lnTo>
                  <a:lnTo>
                    <a:pt x="505" y="874"/>
                  </a:lnTo>
                  <a:lnTo>
                    <a:pt x="509" y="867"/>
                  </a:lnTo>
                  <a:lnTo>
                    <a:pt x="513" y="857"/>
                  </a:lnTo>
                  <a:lnTo>
                    <a:pt x="821" y="41"/>
                  </a:lnTo>
                  <a:lnTo>
                    <a:pt x="823" y="41"/>
                  </a:lnTo>
                  <a:lnTo>
                    <a:pt x="823" y="796"/>
                  </a:lnTo>
                  <a:lnTo>
                    <a:pt x="820" y="809"/>
                  </a:lnTo>
                  <a:lnTo>
                    <a:pt x="816" y="820"/>
                  </a:lnTo>
                  <a:lnTo>
                    <a:pt x="809" y="829"/>
                  </a:lnTo>
                  <a:lnTo>
                    <a:pt x="797" y="834"/>
                  </a:lnTo>
                  <a:lnTo>
                    <a:pt x="780" y="839"/>
                  </a:lnTo>
                  <a:lnTo>
                    <a:pt x="755" y="840"/>
                  </a:lnTo>
                  <a:lnTo>
                    <a:pt x="724" y="842"/>
                  </a:lnTo>
                  <a:lnTo>
                    <a:pt x="694" y="842"/>
                  </a:lnTo>
                  <a:lnTo>
                    <a:pt x="694" y="881"/>
                  </a:lnTo>
                  <a:lnTo>
                    <a:pt x="725" y="880"/>
                  </a:lnTo>
                  <a:lnTo>
                    <a:pt x="762" y="878"/>
                  </a:lnTo>
                  <a:lnTo>
                    <a:pt x="802" y="877"/>
                  </a:lnTo>
                  <a:lnTo>
                    <a:pt x="944" y="877"/>
                  </a:lnTo>
                  <a:lnTo>
                    <a:pt x="1021" y="880"/>
                  </a:lnTo>
                  <a:lnTo>
                    <a:pt x="1053" y="881"/>
                  </a:lnTo>
                  <a:lnTo>
                    <a:pt x="1053" y="842"/>
                  </a:lnTo>
                  <a:lnTo>
                    <a:pt x="1022" y="842"/>
                  </a:lnTo>
                  <a:lnTo>
                    <a:pt x="991" y="840"/>
                  </a:lnTo>
                  <a:lnTo>
                    <a:pt x="966" y="839"/>
                  </a:lnTo>
                  <a:lnTo>
                    <a:pt x="949" y="834"/>
                  </a:lnTo>
                  <a:lnTo>
                    <a:pt x="936" y="829"/>
                  </a:lnTo>
                  <a:lnTo>
                    <a:pt x="929" y="820"/>
                  </a:lnTo>
                  <a:lnTo>
                    <a:pt x="925" y="809"/>
                  </a:lnTo>
                  <a:lnTo>
                    <a:pt x="924" y="796"/>
                  </a:lnTo>
                  <a:lnTo>
                    <a:pt x="924" y="85"/>
                  </a:lnTo>
                  <a:lnTo>
                    <a:pt x="925" y="72"/>
                  </a:lnTo>
                  <a:lnTo>
                    <a:pt x="929" y="61"/>
                  </a:lnTo>
                  <a:lnTo>
                    <a:pt x="936" y="54"/>
                  </a:lnTo>
                  <a:lnTo>
                    <a:pt x="949" y="47"/>
                  </a:lnTo>
                  <a:lnTo>
                    <a:pt x="966" y="44"/>
                  </a:lnTo>
                  <a:lnTo>
                    <a:pt x="991" y="41"/>
                  </a:lnTo>
                  <a:lnTo>
                    <a:pt x="1053" y="41"/>
                  </a:lnTo>
                  <a:lnTo>
                    <a:pt x="1053" y="0"/>
                  </a:lnTo>
                  <a:lnTo>
                    <a:pt x="825" y="0"/>
                  </a:lnTo>
                  <a:lnTo>
                    <a:pt x="814" y="3"/>
                  </a:lnTo>
                  <a:lnTo>
                    <a:pt x="809" y="6"/>
                  </a:lnTo>
                  <a:lnTo>
                    <a:pt x="805" y="13"/>
                  </a:lnTo>
                  <a:lnTo>
                    <a:pt x="799" y="26"/>
                  </a:lnTo>
                  <a:lnTo>
                    <a:pt x="525" y="751"/>
                  </a:lnTo>
                  <a:lnTo>
                    <a:pt x="25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auto">
            <a:xfrm>
              <a:off x="2936" y="2689"/>
              <a:ext cx="663" cy="612"/>
            </a:xfrm>
            <a:custGeom>
              <a:avLst/>
              <a:gdLst/>
              <a:ahLst/>
              <a:cxnLst>
                <a:cxn ang="0">
                  <a:pos x="362" y="323"/>
                </a:cxn>
                <a:cxn ang="0">
                  <a:pos x="406" y="339"/>
                </a:cxn>
                <a:cxn ang="0">
                  <a:pos x="411" y="371"/>
                </a:cxn>
                <a:cxn ang="0">
                  <a:pos x="404" y="404"/>
                </a:cxn>
                <a:cxn ang="0">
                  <a:pos x="404" y="422"/>
                </a:cxn>
                <a:cxn ang="0">
                  <a:pos x="422" y="428"/>
                </a:cxn>
                <a:cxn ang="0">
                  <a:pos x="430" y="419"/>
                </a:cxn>
                <a:cxn ang="0">
                  <a:pos x="481" y="216"/>
                </a:cxn>
                <a:cxn ang="0">
                  <a:pos x="484" y="206"/>
                </a:cxn>
                <a:cxn ang="0">
                  <a:pos x="482" y="189"/>
                </a:cxn>
                <a:cxn ang="0">
                  <a:pos x="466" y="183"/>
                </a:cxn>
                <a:cxn ang="0">
                  <a:pos x="458" y="190"/>
                </a:cxn>
                <a:cxn ang="0">
                  <a:pos x="452" y="206"/>
                </a:cxn>
                <a:cxn ang="0">
                  <a:pos x="415" y="274"/>
                </a:cxn>
                <a:cxn ang="0">
                  <a:pos x="335" y="289"/>
                </a:cxn>
                <a:cxn ang="0">
                  <a:pos x="307" y="49"/>
                </a:cxn>
                <a:cxn ang="0">
                  <a:pos x="329" y="32"/>
                </a:cxn>
                <a:cxn ang="0">
                  <a:pos x="545" y="37"/>
                </a:cxn>
                <a:cxn ang="0">
                  <a:pos x="600" y="62"/>
                </a:cxn>
                <a:cxn ang="0">
                  <a:pos x="618" y="113"/>
                </a:cxn>
                <a:cxn ang="0">
                  <a:pos x="617" y="180"/>
                </a:cxn>
                <a:cxn ang="0">
                  <a:pos x="622" y="206"/>
                </a:cxn>
                <a:cxn ang="0">
                  <a:pos x="639" y="206"/>
                </a:cxn>
                <a:cxn ang="0">
                  <a:pos x="647" y="183"/>
                </a:cxn>
                <a:cxn ang="0">
                  <a:pos x="660" y="5"/>
                </a:cxn>
                <a:cxn ang="0">
                  <a:pos x="159" y="0"/>
                </a:cxn>
                <a:cxn ang="0">
                  <a:pos x="143" y="10"/>
                </a:cxn>
                <a:cxn ang="0">
                  <a:pos x="148" y="31"/>
                </a:cxn>
                <a:cxn ang="0">
                  <a:pos x="203" y="34"/>
                </a:cxn>
                <a:cxn ang="0">
                  <a:pos x="221" y="38"/>
                </a:cxn>
                <a:cxn ang="0">
                  <a:pos x="221" y="58"/>
                </a:cxn>
                <a:cxn ang="0">
                  <a:pos x="104" y="539"/>
                </a:cxn>
                <a:cxn ang="0">
                  <a:pos x="92" y="570"/>
                </a:cxn>
                <a:cxn ang="0">
                  <a:pos x="52" y="580"/>
                </a:cxn>
                <a:cxn ang="0">
                  <a:pos x="6" y="584"/>
                </a:cxn>
                <a:cxn ang="0">
                  <a:pos x="2" y="604"/>
                </a:cxn>
                <a:cxn ang="0">
                  <a:pos x="10" y="612"/>
                </a:cxn>
                <a:cxn ang="0">
                  <a:pos x="111" y="610"/>
                </a:cxn>
                <a:cxn ang="0">
                  <a:pos x="266" y="612"/>
                </a:cxn>
                <a:cxn ang="0">
                  <a:pos x="277" y="611"/>
                </a:cxn>
                <a:cxn ang="0">
                  <a:pos x="285" y="598"/>
                </a:cxn>
                <a:cxn ang="0">
                  <a:pos x="278" y="581"/>
                </a:cxn>
                <a:cxn ang="0">
                  <a:pos x="226" y="579"/>
                </a:cxn>
                <a:cxn ang="0">
                  <a:pos x="189" y="574"/>
                </a:cxn>
                <a:cxn ang="0">
                  <a:pos x="183" y="556"/>
                </a:cxn>
                <a:cxn ang="0">
                  <a:pos x="240" y="322"/>
                </a:cxn>
              </a:cxnLst>
              <a:rect l="0" t="0" r="r" b="b"/>
              <a:pathLst>
                <a:path w="663" h="612">
                  <a:moveTo>
                    <a:pt x="240" y="322"/>
                  </a:moveTo>
                  <a:lnTo>
                    <a:pt x="333" y="322"/>
                  </a:lnTo>
                  <a:lnTo>
                    <a:pt x="362" y="323"/>
                  </a:lnTo>
                  <a:lnTo>
                    <a:pt x="382" y="326"/>
                  </a:lnTo>
                  <a:lnTo>
                    <a:pt x="398" y="332"/>
                  </a:lnTo>
                  <a:lnTo>
                    <a:pt x="406" y="339"/>
                  </a:lnTo>
                  <a:lnTo>
                    <a:pt x="410" y="348"/>
                  </a:lnTo>
                  <a:lnTo>
                    <a:pt x="411" y="363"/>
                  </a:lnTo>
                  <a:lnTo>
                    <a:pt x="411" y="371"/>
                  </a:lnTo>
                  <a:lnTo>
                    <a:pt x="410" y="378"/>
                  </a:lnTo>
                  <a:lnTo>
                    <a:pt x="408" y="388"/>
                  </a:lnTo>
                  <a:lnTo>
                    <a:pt x="404" y="404"/>
                  </a:lnTo>
                  <a:lnTo>
                    <a:pt x="403" y="408"/>
                  </a:lnTo>
                  <a:lnTo>
                    <a:pt x="403" y="418"/>
                  </a:lnTo>
                  <a:lnTo>
                    <a:pt x="404" y="422"/>
                  </a:lnTo>
                  <a:lnTo>
                    <a:pt x="407" y="425"/>
                  </a:lnTo>
                  <a:lnTo>
                    <a:pt x="413" y="428"/>
                  </a:lnTo>
                  <a:lnTo>
                    <a:pt x="422" y="428"/>
                  </a:lnTo>
                  <a:lnTo>
                    <a:pt x="425" y="426"/>
                  </a:lnTo>
                  <a:lnTo>
                    <a:pt x="428" y="423"/>
                  </a:lnTo>
                  <a:lnTo>
                    <a:pt x="430" y="419"/>
                  </a:lnTo>
                  <a:lnTo>
                    <a:pt x="432" y="413"/>
                  </a:lnTo>
                  <a:lnTo>
                    <a:pt x="434" y="406"/>
                  </a:lnTo>
                  <a:lnTo>
                    <a:pt x="481" y="216"/>
                  </a:lnTo>
                  <a:lnTo>
                    <a:pt x="481" y="213"/>
                  </a:lnTo>
                  <a:lnTo>
                    <a:pt x="482" y="210"/>
                  </a:lnTo>
                  <a:lnTo>
                    <a:pt x="484" y="206"/>
                  </a:lnTo>
                  <a:lnTo>
                    <a:pt x="484" y="199"/>
                  </a:lnTo>
                  <a:lnTo>
                    <a:pt x="485" y="197"/>
                  </a:lnTo>
                  <a:lnTo>
                    <a:pt x="482" y="189"/>
                  </a:lnTo>
                  <a:lnTo>
                    <a:pt x="478" y="186"/>
                  </a:lnTo>
                  <a:lnTo>
                    <a:pt x="470" y="183"/>
                  </a:lnTo>
                  <a:lnTo>
                    <a:pt x="466" y="183"/>
                  </a:lnTo>
                  <a:lnTo>
                    <a:pt x="462" y="185"/>
                  </a:lnTo>
                  <a:lnTo>
                    <a:pt x="459" y="188"/>
                  </a:lnTo>
                  <a:lnTo>
                    <a:pt x="458" y="190"/>
                  </a:lnTo>
                  <a:lnTo>
                    <a:pt x="455" y="195"/>
                  </a:lnTo>
                  <a:lnTo>
                    <a:pt x="454" y="199"/>
                  </a:lnTo>
                  <a:lnTo>
                    <a:pt x="452" y="206"/>
                  </a:lnTo>
                  <a:lnTo>
                    <a:pt x="443" y="237"/>
                  </a:lnTo>
                  <a:lnTo>
                    <a:pt x="430" y="258"/>
                  </a:lnTo>
                  <a:lnTo>
                    <a:pt x="415" y="274"/>
                  </a:lnTo>
                  <a:lnTo>
                    <a:pt x="395" y="284"/>
                  </a:lnTo>
                  <a:lnTo>
                    <a:pt x="369" y="288"/>
                  </a:lnTo>
                  <a:lnTo>
                    <a:pt x="335" y="289"/>
                  </a:lnTo>
                  <a:lnTo>
                    <a:pt x="247" y="289"/>
                  </a:lnTo>
                  <a:lnTo>
                    <a:pt x="303" y="63"/>
                  </a:lnTo>
                  <a:lnTo>
                    <a:pt x="307" y="49"/>
                  </a:lnTo>
                  <a:lnTo>
                    <a:pt x="311" y="41"/>
                  </a:lnTo>
                  <a:lnTo>
                    <a:pt x="318" y="35"/>
                  </a:lnTo>
                  <a:lnTo>
                    <a:pt x="329" y="32"/>
                  </a:lnTo>
                  <a:lnTo>
                    <a:pt x="481" y="32"/>
                  </a:lnTo>
                  <a:lnTo>
                    <a:pt x="517" y="34"/>
                  </a:lnTo>
                  <a:lnTo>
                    <a:pt x="545" y="37"/>
                  </a:lnTo>
                  <a:lnTo>
                    <a:pt x="569" y="42"/>
                  </a:lnTo>
                  <a:lnTo>
                    <a:pt x="586" y="51"/>
                  </a:lnTo>
                  <a:lnTo>
                    <a:pt x="600" y="62"/>
                  </a:lnTo>
                  <a:lnTo>
                    <a:pt x="610" y="76"/>
                  </a:lnTo>
                  <a:lnTo>
                    <a:pt x="615" y="93"/>
                  </a:lnTo>
                  <a:lnTo>
                    <a:pt x="618" y="113"/>
                  </a:lnTo>
                  <a:lnTo>
                    <a:pt x="619" y="135"/>
                  </a:lnTo>
                  <a:lnTo>
                    <a:pt x="618" y="162"/>
                  </a:lnTo>
                  <a:lnTo>
                    <a:pt x="617" y="180"/>
                  </a:lnTo>
                  <a:lnTo>
                    <a:pt x="617" y="197"/>
                  </a:lnTo>
                  <a:lnTo>
                    <a:pt x="618" y="202"/>
                  </a:lnTo>
                  <a:lnTo>
                    <a:pt x="622" y="206"/>
                  </a:lnTo>
                  <a:lnTo>
                    <a:pt x="626" y="207"/>
                  </a:lnTo>
                  <a:lnTo>
                    <a:pt x="630" y="207"/>
                  </a:lnTo>
                  <a:lnTo>
                    <a:pt x="639" y="206"/>
                  </a:lnTo>
                  <a:lnTo>
                    <a:pt x="643" y="202"/>
                  </a:lnTo>
                  <a:lnTo>
                    <a:pt x="645" y="195"/>
                  </a:lnTo>
                  <a:lnTo>
                    <a:pt x="647" y="183"/>
                  </a:lnTo>
                  <a:lnTo>
                    <a:pt x="662" y="27"/>
                  </a:lnTo>
                  <a:lnTo>
                    <a:pt x="663" y="14"/>
                  </a:lnTo>
                  <a:lnTo>
                    <a:pt x="660" y="5"/>
                  </a:lnTo>
                  <a:lnTo>
                    <a:pt x="656" y="1"/>
                  </a:lnTo>
                  <a:lnTo>
                    <a:pt x="648" y="0"/>
                  </a:lnTo>
                  <a:lnTo>
                    <a:pt x="159" y="0"/>
                  </a:lnTo>
                  <a:lnTo>
                    <a:pt x="152" y="1"/>
                  </a:lnTo>
                  <a:lnTo>
                    <a:pt x="147" y="4"/>
                  </a:lnTo>
                  <a:lnTo>
                    <a:pt x="143" y="10"/>
                  </a:lnTo>
                  <a:lnTo>
                    <a:pt x="141" y="20"/>
                  </a:lnTo>
                  <a:lnTo>
                    <a:pt x="143" y="27"/>
                  </a:lnTo>
                  <a:lnTo>
                    <a:pt x="148" y="31"/>
                  </a:lnTo>
                  <a:lnTo>
                    <a:pt x="158" y="32"/>
                  </a:lnTo>
                  <a:lnTo>
                    <a:pt x="187" y="32"/>
                  </a:lnTo>
                  <a:lnTo>
                    <a:pt x="203" y="34"/>
                  </a:lnTo>
                  <a:lnTo>
                    <a:pt x="210" y="35"/>
                  </a:lnTo>
                  <a:lnTo>
                    <a:pt x="215" y="35"/>
                  </a:lnTo>
                  <a:lnTo>
                    <a:pt x="221" y="38"/>
                  </a:lnTo>
                  <a:lnTo>
                    <a:pt x="222" y="41"/>
                  </a:lnTo>
                  <a:lnTo>
                    <a:pt x="222" y="52"/>
                  </a:lnTo>
                  <a:lnTo>
                    <a:pt x="221" y="58"/>
                  </a:lnTo>
                  <a:lnTo>
                    <a:pt x="221" y="62"/>
                  </a:lnTo>
                  <a:lnTo>
                    <a:pt x="220" y="66"/>
                  </a:lnTo>
                  <a:lnTo>
                    <a:pt x="104" y="539"/>
                  </a:lnTo>
                  <a:lnTo>
                    <a:pt x="102" y="552"/>
                  </a:lnTo>
                  <a:lnTo>
                    <a:pt x="98" y="562"/>
                  </a:lnTo>
                  <a:lnTo>
                    <a:pt x="92" y="570"/>
                  </a:lnTo>
                  <a:lnTo>
                    <a:pt x="84" y="574"/>
                  </a:lnTo>
                  <a:lnTo>
                    <a:pt x="70" y="579"/>
                  </a:lnTo>
                  <a:lnTo>
                    <a:pt x="52" y="580"/>
                  </a:lnTo>
                  <a:lnTo>
                    <a:pt x="18" y="580"/>
                  </a:lnTo>
                  <a:lnTo>
                    <a:pt x="11" y="581"/>
                  </a:lnTo>
                  <a:lnTo>
                    <a:pt x="6" y="584"/>
                  </a:lnTo>
                  <a:lnTo>
                    <a:pt x="2" y="590"/>
                  </a:lnTo>
                  <a:lnTo>
                    <a:pt x="0" y="598"/>
                  </a:lnTo>
                  <a:lnTo>
                    <a:pt x="2" y="604"/>
                  </a:lnTo>
                  <a:lnTo>
                    <a:pt x="3" y="607"/>
                  </a:lnTo>
                  <a:lnTo>
                    <a:pt x="6" y="610"/>
                  </a:lnTo>
                  <a:lnTo>
                    <a:pt x="10" y="612"/>
                  </a:lnTo>
                  <a:lnTo>
                    <a:pt x="33" y="612"/>
                  </a:lnTo>
                  <a:lnTo>
                    <a:pt x="85" y="610"/>
                  </a:lnTo>
                  <a:lnTo>
                    <a:pt x="111" y="610"/>
                  </a:lnTo>
                  <a:lnTo>
                    <a:pt x="130" y="608"/>
                  </a:lnTo>
                  <a:lnTo>
                    <a:pt x="198" y="610"/>
                  </a:lnTo>
                  <a:lnTo>
                    <a:pt x="266" y="612"/>
                  </a:lnTo>
                  <a:lnTo>
                    <a:pt x="272" y="612"/>
                  </a:lnTo>
                  <a:lnTo>
                    <a:pt x="274" y="611"/>
                  </a:lnTo>
                  <a:lnTo>
                    <a:pt x="277" y="611"/>
                  </a:lnTo>
                  <a:lnTo>
                    <a:pt x="280" y="610"/>
                  </a:lnTo>
                  <a:lnTo>
                    <a:pt x="282" y="607"/>
                  </a:lnTo>
                  <a:lnTo>
                    <a:pt x="285" y="598"/>
                  </a:lnTo>
                  <a:lnTo>
                    <a:pt x="287" y="593"/>
                  </a:lnTo>
                  <a:lnTo>
                    <a:pt x="284" y="586"/>
                  </a:lnTo>
                  <a:lnTo>
                    <a:pt x="278" y="581"/>
                  </a:lnTo>
                  <a:lnTo>
                    <a:pt x="269" y="580"/>
                  </a:lnTo>
                  <a:lnTo>
                    <a:pt x="240" y="580"/>
                  </a:lnTo>
                  <a:lnTo>
                    <a:pt x="226" y="579"/>
                  </a:lnTo>
                  <a:lnTo>
                    <a:pt x="210" y="579"/>
                  </a:lnTo>
                  <a:lnTo>
                    <a:pt x="198" y="577"/>
                  </a:lnTo>
                  <a:lnTo>
                    <a:pt x="189" y="574"/>
                  </a:lnTo>
                  <a:lnTo>
                    <a:pt x="184" y="570"/>
                  </a:lnTo>
                  <a:lnTo>
                    <a:pt x="183" y="563"/>
                  </a:lnTo>
                  <a:lnTo>
                    <a:pt x="183" y="556"/>
                  </a:lnTo>
                  <a:lnTo>
                    <a:pt x="184" y="552"/>
                  </a:lnTo>
                  <a:lnTo>
                    <a:pt x="185" y="546"/>
                  </a:lnTo>
                  <a:lnTo>
                    <a:pt x="240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7"/>
            <p:cNvSpPr>
              <a:spLocks noEditPoints="1"/>
            </p:cNvSpPr>
            <p:nvPr/>
          </p:nvSpPr>
          <p:spPr bwMode="auto">
            <a:xfrm>
              <a:off x="4124" y="2635"/>
              <a:ext cx="831" cy="302"/>
            </a:xfrm>
            <a:custGeom>
              <a:avLst/>
              <a:gdLst/>
              <a:ahLst/>
              <a:cxnLst>
                <a:cxn ang="0">
                  <a:pos x="788" y="51"/>
                </a:cxn>
                <a:cxn ang="0">
                  <a:pos x="808" y="51"/>
                </a:cxn>
                <a:cxn ang="0">
                  <a:pos x="817" y="48"/>
                </a:cxn>
                <a:cxn ang="0">
                  <a:pos x="824" y="44"/>
                </a:cxn>
                <a:cxn ang="0">
                  <a:pos x="829" y="37"/>
                </a:cxn>
                <a:cxn ang="0">
                  <a:pos x="831" y="26"/>
                </a:cxn>
                <a:cxn ang="0">
                  <a:pos x="829" y="14"/>
                </a:cxn>
                <a:cxn ang="0">
                  <a:pos x="824" y="7"/>
                </a:cxn>
                <a:cxn ang="0">
                  <a:pos x="817" y="3"/>
                </a:cxn>
                <a:cxn ang="0">
                  <a:pos x="809" y="2"/>
                </a:cxn>
                <a:cxn ang="0">
                  <a:pos x="799" y="0"/>
                </a:cxn>
                <a:cxn ang="0">
                  <a:pos x="31" y="0"/>
                </a:cxn>
                <a:cxn ang="0">
                  <a:pos x="23" y="2"/>
                </a:cxn>
                <a:cxn ang="0">
                  <a:pos x="13" y="3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6"/>
                </a:cxn>
                <a:cxn ang="0">
                  <a:pos x="1" y="37"/>
                </a:cxn>
                <a:cxn ang="0">
                  <a:pos x="6" y="44"/>
                </a:cxn>
                <a:cxn ang="0">
                  <a:pos x="15" y="48"/>
                </a:cxn>
                <a:cxn ang="0">
                  <a:pos x="23" y="51"/>
                </a:cxn>
                <a:cxn ang="0">
                  <a:pos x="42" y="51"/>
                </a:cxn>
                <a:cxn ang="0">
                  <a:pos x="788" y="51"/>
                </a:cxn>
                <a:cxn ang="0">
                  <a:pos x="790" y="302"/>
                </a:cxn>
                <a:cxn ang="0">
                  <a:pos x="799" y="302"/>
                </a:cxn>
                <a:cxn ang="0">
                  <a:pos x="809" y="301"/>
                </a:cxn>
                <a:cxn ang="0">
                  <a:pos x="817" y="298"/>
                </a:cxn>
                <a:cxn ang="0">
                  <a:pos x="824" y="294"/>
                </a:cxn>
                <a:cxn ang="0">
                  <a:pos x="829" y="287"/>
                </a:cxn>
                <a:cxn ang="0">
                  <a:pos x="831" y="275"/>
                </a:cxn>
                <a:cxn ang="0">
                  <a:pos x="829" y="264"/>
                </a:cxn>
                <a:cxn ang="0">
                  <a:pos x="824" y="257"/>
                </a:cxn>
                <a:cxn ang="0">
                  <a:pos x="817" y="253"/>
                </a:cxn>
                <a:cxn ang="0">
                  <a:pos x="809" y="251"/>
                </a:cxn>
                <a:cxn ang="0">
                  <a:pos x="798" y="250"/>
                </a:cxn>
                <a:cxn ang="0">
                  <a:pos x="32" y="250"/>
                </a:cxn>
                <a:cxn ang="0">
                  <a:pos x="23" y="251"/>
                </a:cxn>
                <a:cxn ang="0">
                  <a:pos x="15" y="253"/>
                </a:cxn>
                <a:cxn ang="0">
                  <a:pos x="6" y="257"/>
                </a:cxn>
                <a:cxn ang="0">
                  <a:pos x="1" y="266"/>
                </a:cxn>
                <a:cxn ang="0">
                  <a:pos x="0" y="275"/>
                </a:cxn>
                <a:cxn ang="0">
                  <a:pos x="1" y="287"/>
                </a:cxn>
                <a:cxn ang="0">
                  <a:pos x="6" y="294"/>
                </a:cxn>
                <a:cxn ang="0">
                  <a:pos x="13" y="298"/>
                </a:cxn>
                <a:cxn ang="0">
                  <a:pos x="23" y="301"/>
                </a:cxn>
                <a:cxn ang="0">
                  <a:pos x="32" y="301"/>
                </a:cxn>
                <a:cxn ang="0">
                  <a:pos x="41" y="302"/>
                </a:cxn>
                <a:cxn ang="0">
                  <a:pos x="790" y="302"/>
                </a:cxn>
              </a:cxnLst>
              <a:rect l="0" t="0" r="r" b="b"/>
              <a:pathLst>
                <a:path w="831" h="302">
                  <a:moveTo>
                    <a:pt x="788" y="51"/>
                  </a:moveTo>
                  <a:lnTo>
                    <a:pt x="808" y="51"/>
                  </a:lnTo>
                  <a:lnTo>
                    <a:pt x="817" y="48"/>
                  </a:lnTo>
                  <a:lnTo>
                    <a:pt x="824" y="44"/>
                  </a:lnTo>
                  <a:lnTo>
                    <a:pt x="829" y="37"/>
                  </a:lnTo>
                  <a:lnTo>
                    <a:pt x="831" y="26"/>
                  </a:lnTo>
                  <a:lnTo>
                    <a:pt x="829" y="14"/>
                  </a:lnTo>
                  <a:lnTo>
                    <a:pt x="824" y="7"/>
                  </a:lnTo>
                  <a:lnTo>
                    <a:pt x="817" y="3"/>
                  </a:lnTo>
                  <a:lnTo>
                    <a:pt x="809" y="2"/>
                  </a:lnTo>
                  <a:lnTo>
                    <a:pt x="799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3" y="3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6"/>
                  </a:lnTo>
                  <a:lnTo>
                    <a:pt x="1" y="37"/>
                  </a:lnTo>
                  <a:lnTo>
                    <a:pt x="6" y="44"/>
                  </a:lnTo>
                  <a:lnTo>
                    <a:pt x="15" y="48"/>
                  </a:lnTo>
                  <a:lnTo>
                    <a:pt x="23" y="51"/>
                  </a:lnTo>
                  <a:lnTo>
                    <a:pt x="42" y="51"/>
                  </a:lnTo>
                  <a:lnTo>
                    <a:pt x="788" y="51"/>
                  </a:lnTo>
                  <a:close/>
                  <a:moveTo>
                    <a:pt x="790" y="302"/>
                  </a:moveTo>
                  <a:lnTo>
                    <a:pt x="799" y="302"/>
                  </a:lnTo>
                  <a:lnTo>
                    <a:pt x="809" y="301"/>
                  </a:lnTo>
                  <a:lnTo>
                    <a:pt x="817" y="298"/>
                  </a:lnTo>
                  <a:lnTo>
                    <a:pt x="824" y="294"/>
                  </a:lnTo>
                  <a:lnTo>
                    <a:pt x="829" y="287"/>
                  </a:lnTo>
                  <a:lnTo>
                    <a:pt x="831" y="275"/>
                  </a:lnTo>
                  <a:lnTo>
                    <a:pt x="829" y="264"/>
                  </a:lnTo>
                  <a:lnTo>
                    <a:pt x="824" y="257"/>
                  </a:lnTo>
                  <a:lnTo>
                    <a:pt x="817" y="253"/>
                  </a:lnTo>
                  <a:lnTo>
                    <a:pt x="809" y="251"/>
                  </a:lnTo>
                  <a:lnTo>
                    <a:pt x="798" y="250"/>
                  </a:lnTo>
                  <a:lnTo>
                    <a:pt x="32" y="250"/>
                  </a:lnTo>
                  <a:lnTo>
                    <a:pt x="23" y="251"/>
                  </a:lnTo>
                  <a:lnTo>
                    <a:pt x="15" y="253"/>
                  </a:lnTo>
                  <a:lnTo>
                    <a:pt x="6" y="257"/>
                  </a:lnTo>
                  <a:lnTo>
                    <a:pt x="1" y="266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6" y="294"/>
                  </a:lnTo>
                  <a:lnTo>
                    <a:pt x="13" y="298"/>
                  </a:lnTo>
                  <a:lnTo>
                    <a:pt x="23" y="301"/>
                  </a:lnTo>
                  <a:lnTo>
                    <a:pt x="32" y="301"/>
                  </a:lnTo>
                  <a:lnTo>
                    <a:pt x="41" y="302"/>
                  </a:lnTo>
                  <a:lnTo>
                    <a:pt x="790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/>
            <p:cNvSpPr>
              <a:spLocks noEditPoints="1"/>
            </p:cNvSpPr>
            <p:nvPr/>
          </p:nvSpPr>
          <p:spPr bwMode="auto">
            <a:xfrm>
              <a:off x="5422" y="2250"/>
              <a:ext cx="526" cy="886"/>
            </a:xfrm>
            <a:custGeom>
              <a:avLst/>
              <a:gdLst/>
              <a:ahLst/>
              <a:cxnLst>
                <a:cxn ang="0">
                  <a:pos x="524" y="384"/>
                </a:cxn>
                <a:cxn ang="0">
                  <a:pos x="512" y="261"/>
                </a:cxn>
                <a:cxn ang="0">
                  <a:pos x="476" y="144"/>
                </a:cxn>
                <a:cxn ang="0">
                  <a:pos x="432" y="76"/>
                </a:cxn>
                <a:cxn ang="0">
                  <a:pos x="380" y="32"/>
                </a:cxn>
                <a:cxn ang="0">
                  <a:pos x="328" y="10"/>
                </a:cxn>
                <a:cxn ang="0">
                  <a:pos x="282" y="0"/>
                </a:cxn>
                <a:cxn ang="0">
                  <a:pos x="237" y="1"/>
                </a:cxn>
                <a:cxn ang="0">
                  <a:pos x="185" y="13"/>
                </a:cxn>
                <a:cxn ang="0">
                  <a:pos x="133" y="39"/>
                </a:cxn>
                <a:cxn ang="0">
                  <a:pos x="85" y="85"/>
                </a:cxn>
                <a:cxn ang="0">
                  <a:pos x="45" y="152"/>
                </a:cxn>
                <a:cxn ang="0">
                  <a:pos x="12" y="265"/>
                </a:cxn>
                <a:cxn ang="0">
                  <a:pos x="0" y="384"/>
                </a:cxn>
                <a:cxn ang="0">
                  <a:pos x="3" y="547"/>
                </a:cxn>
                <a:cxn ang="0">
                  <a:pos x="18" y="653"/>
                </a:cxn>
                <a:cxn ang="0">
                  <a:pos x="56" y="756"/>
                </a:cxn>
                <a:cxn ang="0">
                  <a:pos x="102" y="821"/>
                </a:cxn>
                <a:cxn ang="0">
                  <a:pos x="156" y="861"/>
                </a:cxn>
                <a:cxn ang="0">
                  <a:pos x="212" y="881"/>
                </a:cxn>
                <a:cxn ang="0">
                  <a:pos x="261" y="886"/>
                </a:cxn>
                <a:cxn ang="0">
                  <a:pos x="311" y="882"/>
                </a:cxn>
                <a:cxn ang="0">
                  <a:pos x="363" y="864"/>
                </a:cxn>
                <a:cxn ang="0">
                  <a:pos x="413" y="830"/>
                </a:cxn>
                <a:cxn ang="0">
                  <a:pos x="460" y="775"/>
                </a:cxn>
                <a:cxn ang="0">
                  <a:pos x="497" y="691"/>
                </a:cxn>
                <a:cxn ang="0">
                  <a:pos x="517" y="595"/>
                </a:cxn>
                <a:cxn ang="0">
                  <a:pos x="526" y="497"/>
                </a:cxn>
                <a:cxn ang="0">
                  <a:pos x="261" y="858"/>
                </a:cxn>
                <a:cxn ang="0">
                  <a:pos x="226" y="852"/>
                </a:cxn>
                <a:cxn ang="0">
                  <a:pos x="189" y="834"/>
                </a:cxn>
                <a:cxn ang="0">
                  <a:pos x="153" y="797"/>
                </a:cxn>
                <a:cxn ang="0">
                  <a:pos x="126" y="739"/>
                </a:cxn>
                <a:cxn ang="0">
                  <a:pos x="111" y="660"/>
                </a:cxn>
                <a:cxn ang="0">
                  <a:pos x="104" y="518"/>
                </a:cxn>
                <a:cxn ang="0">
                  <a:pos x="102" y="368"/>
                </a:cxn>
                <a:cxn ang="0">
                  <a:pos x="107" y="248"/>
                </a:cxn>
                <a:cxn ang="0">
                  <a:pos x="122" y="155"/>
                </a:cxn>
                <a:cxn ang="0">
                  <a:pos x="145" y="96"/>
                </a:cxn>
                <a:cxn ang="0">
                  <a:pos x="176" y="59"/>
                </a:cxn>
                <a:cxn ang="0">
                  <a:pos x="209" y="39"/>
                </a:cxn>
                <a:cxn ang="0">
                  <a:pos x="239" y="29"/>
                </a:cxn>
                <a:cxn ang="0">
                  <a:pos x="261" y="28"/>
                </a:cxn>
                <a:cxn ang="0">
                  <a:pos x="290" y="31"/>
                </a:cxn>
                <a:cxn ang="0">
                  <a:pos x="324" y="44"/>
                </a:cxn>
                <a:cxn ang="0">
                  <a:pos x="359" y="70"/>
                </a:cxn>
                <a:cxn ang="0">
                  <a:pos x="389" y="114"/>
                </a:cxn>
                <a:cxn ang="0">
                  <a:pos x="409" y="179"/>
                </a:cxn>
                <a:cxn ang="0">
                  <a:pos x="419" y="275"/>
                </a:cxn>
                <a:cxn ang="0">
                  <a:pos x="422" y="501"/>
                </a:cxn>
                <a:cxn ang="0">
                  <a:pos x="416" y="634"/>
                </a:cxn>
                <a:cxn ang="0">
                  <a:pos x="400" y="735"/>
                </a:cxn>
                <a:cxn ang="0">
                  <a:pos x="375" y="793"/>
                </a:cxn>
                <a:cxn ang="0">
                  <a:pos x="339" y="831"/>
                </a:cxn>
                <a:cxn ang="0">
                  <a:pos x="301" y="852"/>
                </a:cxn>
                <a:cxn ang="0">
                  <a:pos x="261" y="858"/>
                </a:cxn>
              </a:cxnLst>
              <a:rect l="0" t="0" r="r" b="b"/>
              <a:pathLst>
                <a:path w="526" h="886">
                  <a:moveTo>
                    <a:pt x="526" y="446"/>
                  </a:moveTo>
                  <a:lnTo>
                    <a:pt x="524" y="384"/>
                  </a:lnTo>
                  <a:lnTo>
                    <a:pt x="520" y="322"/>
                  </a:lnTo>
                  <a:lnTo>
                    <a:pt x="512" y="261"/>
                  </a:lnTo>
                  <a:lnTo>
                    <a:pt x="498" y="202"/>
                  </a:lnTo>
                  <a:lnTo>
                    <a:pt x="476" y="144"/>
                  </a:lnTo>
                  <a:lnTo>
                    <a:pt x="456" y="106"/>
                  </a:lnTo>
                  <a:lnTo>
                    <a:pt x="432" y="76"/>
                  </a:lnTo>
                  <a:lnTo>
                    <a:pt x="406" y="52"/>
                  </a:lnTo>
                  <a:lnTo>
                    <a:pt x="380" y="32"/>
                  </a:lnTo>
                  <a:lnTo>
                    <a:pt x="354" y="20"/>
                  </a:lnTo>
                  <a:lnTo>
                    <a:pt x="328" y="10"/>
                  </a:lnTo>
                  <a:lnTo>
                    <a:pt x="305" y="4"/>
                  </a:lnTo>
                  <a:lnTo>
                    <a:pt x="282" y="0"/>
                  </a:lnTo>
                  <a:lnTo>
                    <a:pt x="263" y="0"/>
                  </a:lnTo>
                  <a:lnTo>
                    <a:pt x="237" y="1"/>
                  </a:lnTo>
                  <a:lnTo>
                    <a:pt x="211" y="5"/>
                  </a:lnTo>
                  <a:lnTo>
                    <a:pt x="185" y="13"/>
                  </a:lnTo>
                  <a:lnTo>
                    <a:pt x="159" y="24"/>
                  </a:lnTo>
                  <a:lnTo>
                    <a:pt x="133" y="39"/>
                  </a:lnTo>
                  <a:lnTo>
                    <a:pt x="108" y="61"/>
                  </a:lnTo>
                  <a:lnTo>
                    <a:pt x="85" y="85"/>
                  </a:lnTo>
                  <a:lnTo>
                    <a:pt x="64" y="116"/>
                  </a:lnTo>
                  <a:lnTo>
                    <a:pt x="45" y="152"/>
                  </a:lnTo>
                  <a:lnTo>
                    <a:pt x="24" y="207"/>
                  </a:lnTo>
                  <a:lnTo>
                    <a:pt x="12" y="265"/>
                  </a:lnTo>
                  <a:lnTo>
                    <a:pt x="4" y="323"/>
                  </a:lnTo>
                  <a:lnTo>
                    <a:pt x="0" y="384"/>
                  </a:lnTo>
                  <a:lnTo>
                    <a:pt x="0" y="495"/>
                  </a:lnTo>
                  <a:lnTo>
                    <a:pt x="3" y="547"/>
                  </a:lnTo>
                  <a:lnTo>
                    <a:pt x="8" y="600"/>
                  </a:lnTo>
                  <a:lnTo>
                    <a:pt x="18" y="653"/>
                  </a:lnTo>
                  <a:lnTo>
                    <a:pt x="34" y="706"/>
                  </a:lnTo>
                  <a:lnTo>
                    <a:pt x="56" y="756"/>
                  </a:lnTo>
                  <a:lnTo>
                    <a:pt x="78" y="792"/>
                  </a:lnTo>
                  <a:lnTo>
                    <a:pt x="102" y="821"/>
                  </a:lnTo>
                  <a:lnTo>
                    <a:pt x="128" y="844"/>
                  </a:lnTo>
                  <a:lnTo>
                    <a:pt x="156" y="861"/>
                  </a:lnTo>
                  <a:lnTo>
                    <a:pt x="183" y="872"/>
                  </a:lnTo>
                  <a:lnTo>
                    <a:pt x="212" y="881"/>
                  </a:lnTo>
                  <a:lnTo>
                    <a:pt x="238" y="885"/>
                  </a:lnTo>
                  <a:lnTo>
                    <a:pt x="261" y="886"/>
                  </a:lnTo>
                  <a:lnTo>
                    <a:pt x="285" y="885"/>
                  </a:lnTo>
                  <a:lnTo>
                    <a:pt x="311" y="882"/>
                  </a:lnTo>
                  <a:lnTo>
                    <a:pt x="335" y="875"/>
                  </a:lnTo>
                  <a:lnTo>
                    <a:pt x="363" y="864"/>
                  </a:lnTo>
                  <a:lnTo>
                    <a:pt x="389" y="850"/>
                  </a:lnTo>
                  <a:lnTo>
                    <a:pt x="413" y="830"/>
                  </a:lnTo>
                  <a:lnTo>
                    <a:pt x="438" y="806"/>
                  </a:lnTo>
                  <a:lnTo>
                    <a:pt x="460" y="775"/>
                  </a:lnTo>
                  <a:lnTo>
                    <a:pt x="479" y="737"/>
                  </a:lnTo>
                  <a:lnTo>
                    <a:pt x="497" y="691"/>
                  </a:lnTo>
                  <a:lnTo>
                    <a:pt x="509" y="645"/>
                  </a:lnTo>
                  <a:lnTo>
                    <a:pt x="517" y="595"/>
                  </a:lnTo>
                  <a:lnTo>
                    <a:pt x="523" y="546"/>
                  </a:lnTo>
                  <a:lnTo>
                    <a:pt x="526" y="497"/>
                  </a:lnTo>
                  <a:lnTo>
                    <a:pt x="526" y="446"/>
                  </a:lnTo>
                  <a:close/>
                  <a:moveTo>
                    <a:pt x="261" y="858"/>
                  </a:moveTo>
                  <a:lnTo>
                    <a:pt x="245" y="857"/>
                  </a:lnTo>
                  <a:lnTo>
                    <a:pt x="226" y="852"/>
                  </a:lnTo>
                  <a:lnTo>
                    <a:pt x="208" y="845"/>
                  </a:lnTo>
                  <a:lnTo>
                    <a:pt x="189" y="834"/>
                  </a:lnTo>
                  <a:lnTo>
                    <a:pt x="171" y="819"/>
                  </a:lnTo>
                  <a:lnTo>
                    <a:pt x="153" y="797"/>
                  </a:lnTo>
                  <a:lnTo>
                    <a:pt x="138" y="772"/>
                  </a:lnTo>
                  <a:lnTo>
                    <a:pt x="126" y="739"/>
                  </a:lnTo>
                  <a:lnTo>
                    <a:pt x="116" y="701"/>
                  </a:lnTo>
                  <a:lnTo>
                    <a:pt x="111" y="660"/>
                  </a:lnTo>
                  <a:lnTo>
                    <a:pt x="107" y="614"/>
                  </a:lnTo>
                  <a:lnTo>
                    <a:pt x="104" y="518"/>
                  </a:lnTo>
                  <a:lnTo>
                    <a:pt x="102" y="471"/>
                  </a:lnTo>
                  <a:lnTo>
                    <a:pt x="102" y="368"/>
                  </a:lnTo>
                  <a:lnTo>
                    <a:pt x="104" y="306"/>
                  </a:lnTo>
                  <a:lnTo>
                    <a:pt x="107" y="248"/>
                  </a:lnTo>
                  <a:lnTo>
                    <a:pt x="113" y="193"/>
                  </a:lnTo>
                  <a:lnTo>
                    <a:pt x="122" y="155"/>
                  </a:lnTo>
                  <a:lnTo>
                    <a:pt x="133" y="123"/>
                  </a:lnTo>
                  <a:lnTo>
                    <a:pt x="145" y="96"/>
                  </a:lnTo>
                  <a:lnTo>
                    <a:pt x="160" y="76"/>
                  </a:lnTo>
                  <a:lnTo>
                    <a:pt x="176" y="59"/>
                  </a:lnTo>
                  <a:lnTo>
                    <a:pt x="193" y="48"/>
                  </a:lnTo>
                  <a:lnTo>
                    <a:pt x="209" y="39"/>
                  </a:lnTo>
                  <a:lnTo>
                    <a:pt x="224" y="34"/>
                  </a:lnTo>
                  <a:lnTo>
                    <a:pt x="239" y="29"/>
                  </a:lnTo>
                  <a:lnTo>
                    <a:pt x="252" y="28"/>
                  </a:lnTo>
                  <a:lnTo>
                    <a:pt x="261" y="28"/>
                  </a:lnTo>
                  <a:lnTo>
                    <a:pt x="275" y="29"/>
                  </a:lnTo>
                  <a:lnTo>
                    <a:pt x="290" y="31"/>
                  </a:lnTo>
                  <a:lnTo>
                    <a:pt x="308" y="37"/>
                  </a:lnTo>
                  <a:lnTo>
                    <a:pt x="324" y="44"/>
                  </a:lnTo>
                  <a:lnTo>
                    <a:pt x="342" y="55"/>
                  </a:lnTo>
                  <a:lnTo>
                    <a:pt x="359" y="70"/>
                  </a:lnTo>
                  <a:lnTo>
                    <a:pt x="375" y="90"/>
                  </a:lnTo>
                  <a:lnTo>
                    <a:pt x="389" y="114"/>
                  </a:lnTo>
                  <a:lnTo>
                    <a:pt x="401" y="144"/>
                  </a:lnTo>
                  <a:lnTo>
                    <a:pt x="409" y="179"/>
                  </a:lnTo>
                  <a:lnTo>
                    <a:pt x="416" y="224"/>
                  </a:lnTo>
                  <a:lnTo>
                    <a:pt x="419" y="275"/>
                  </a:lnTo>
                  <a:lnTo>
                    <a:pt x="422" y="327"/>
                  </a:lnTo>
                  <a:lnTo>
                    <a:pt x="422" y="501"/>
                  </a:lnTo>
                  <a:lnTo>
                    <a:pt x="420" y="569"/>
                  </a:lnTo>
                  <a:lnTo>
                    <a:pt x="416" y="634"/>
                  </a:lnTo>
                  <a:lnTo>
                    <a:pt x="408" y="697"/>
                  </a:lnTo>
                  <a:lnTo>
                    <a:pt x="400" y="735"/>
                  </a:lnTo>
                  <a:lnTo>
                    <a:pt x="389" y="766"/>
                  </a:lnTo>
                  <a:lnTo>
                    <a:pt x="375" y="793"/>
                  </a:lnTo>
                  <a:lnTo>
                    <a:pt x="359" y="814"/>
                  </a:lnTo>
                  <a:lnTo>
                    <a:pt x="339" y="831"/>
                  </a:lnTo>
                  <a:lnTo>
                    <a:pt x="320" y="844"/>
                  </a:lnTo>
                  <a:lnTo>
                    <a:pt x="301" y="852"/>
                  </a:lnTo>
                  <a:lnTo>
                    <a:pt x="280" y="857"/>
                  </a:lnTo>
                  <a:lnTo>
                    <a:pt x="261" y="8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4" name="Group 21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3093601" y="1849210"/>
            <a:ext cx="431429" cy="117615"/>
            <a:chOff x="2312" y="2340"/>
            <a:chExt cx="4120" cy="1075"/>
          </a:xfrm>
        </p:grpSpPr>
        <p:sp>
          <p:nvSpPr>
            <p:cNvPr id="55" name="Freeform 23"/>
            <p:cNvSpPr>
              <a:spLocks/>
            </p:cNvSpPr>
            <p:nvPr/>
          </p:nvSpPr>
          <p:spPr bwMode="auto">
            <a:xfrm>
              <a:off x="2312" y="2340"/>
              <a:ext cx="1053" cy="882"/>
            </a:xfrm>
            <a:custGeom>
              <a:avLst/>
              <a:gdLst/>
              <a:ahLst/>
              <a:cxnLst>
                <a:cxn ang="0">
                  <a:pos x="249" y="14"/>
                </a:cxn>
                <a:cxn ang="0">
                  <a:pos x="235" y="3"/>
                </a:cxn>
                <a:cxn ang="0">
                  <a:pos x="0" y="0"/>
                </a:cxn>
                <a:cxn ang="0">
                  <a:pos x="61" y="41"/>
                </a:cxn>
                <a:cxn ang="0">
                  <a:pos x="104" y="48"/>
                </a:cxn>
                <a:cxn ang="0">
                  <a:pos x="123" y="61"/>
                </a:cxn>
                <a:cxn ang="0">
                  <a:pos x="128" y="85"/>
                </a:cxn>
                <a:cxn ang="0">
                  <a:pos x="126" y="779"/>
                </a:cxn>
                <a:cxn ang="0">
                  <a:pos x="116" y="801"/>
                </a:cxn>
                <a:cxn ang="0">
                  <a:pos x="95" y="822"/>
                </a:cxn>
                <a:cxn ang="0">
                  <a:pos x="57" y="837"/>
                </a:cxn>
                <a:cxn ang="0">
                  <a:pos x="0" y="842"/>
                </a:cxn>
                <a:cxn ang="0">
                  <a:pos x="35" y="880"/>
                </a:cxn>
                <a:cxn ang="0">
                  <a:pos x="112" y="879"/>
                </a:cxn>
                <a:cxn ang="0">
                  <a:pos x="180" y="878"/>
                </a:cxn>
                <a:cxn ang="0">
                  <a:pos x="257" y="880"/>
                </a:cxn>
                <a:cxn ang="0">
                  <a:pos x="291" y="842"/>
                </a:cxn>
                <a:cxn ang="0">
                  <a:pos x="234" y="837"/>
                </a:cxn>
                <a:cxn ang="0">
                  <a:pos x="197" y="822"/>
                </a:cxn>
                <a:cxn ang="0">
                  <a:pos x="175" y="801"/>
                </a:cxn>
                <a:cxn ang="0">
                  <a:pos x="165" y="779"/>
                </a:cxn>
                <a:cxn ang="0">
                  <a:pos x="163" y="51"/>
                </a:cxn>
                <a:cxn ang="0">
                  <a:pos x="465" y="854"/>
                </a:cxn>
                <a:cxn ang="0">
                  <a:pos x="476" y="873"/>
                </a:cxn>
                <a:cxn ang="0">
                  <a:pos x="491" y="882"/>
                </a:cxn>
                <a:cxn ang="0">
                  <a:pos x="505" y="875"/>
                </a:cxn>
                <a:cxn ang="0">
                  <a:pos x="513" y="858"/>
                </a:cxn>
                <a:cxn ang="0">
                  <a:pos x="823" y="41"/>
                </a:cxn>
                <a:cxn ang="0">
                  <a:pos x="820" y="810"/>
                </a:cxn>
                <a:cxn ang="0">
                  <a:pos x="809" y="830"/>
                </a:cxn>
                <a:cxn ang="0">
                  <a:pos x="780" y="839"/>
                </a:cxn>
                <a:cxn ang="0">
                  <a:pos x="724" y="842"/>
                </a:cxn>
                <a:cxn ang="0">
                  <a:pos x="694" y="882"/>
                </a:cxn>
                <a:cxn ang="0">
                  <a:pos x="762" y="879"/>
                </a:cxn>
                <a:cxn ang="0">
                  <a:pos x="944" y="878"/>
                </a:cxn>
                <a:cxn ang="0">
                  <a:pos x="1053" y="882"/>
                </a:cxn>
                <a:cxn ang="0">
                  <a:pos x="1022" y="842"/>
                </a:cxn>
                <a:cxn ang="0">
                  <a:pos x="966" y="839"/>
                </a:cxn>
                <a:cxn ang="0">
                  <a:pos x="936" y="830"/>
                </a:cxn>
                <a:cxn ang="0">
                  <a:pos x="925" y="810"/>
                </a:cxn>
                <a:cxn ang="0">
                  <a:pos x="924" y="85"/>
                </a:cxn>
                <a:cxn ang="0">
                  <a:pos x="929" y="61"/>
                </a:cxn>
                <a:cxn ang="0">
                  <a:pos x="949" y="47"/>
                </a:cxn>
                <a:cxn ang="0">
                  <a:pos x="991" y="41"/>
                </a:cxn>
                <a:cxn ang="0">
                  <a:pos x="1053" y="0"/>
                </a:cxn>
                <a:cxn ang="0">
                  <a:pos x="814" y="3"/>
                </a:cxn>
                <a:cxn ang="0">
                  <a:pos x="805" y="13"/>
                </a:cxn>
                <a:cxn ang="0">
                  <a:pos x="525" y="752"/>
                </a:cxn>
              </a:cxnLst>
              <a:rect l="0" t="0" r="r" b="b"/>
              <a:pathLst>
                <a:path w="1053" h="882">
                  <a:moveTo>
                    <a:pt x="254" y="29"/>
                  </a:moveTo>
                  <a:lnTo>
                    <a:pt x="249" y="14"/>
                  </a:lnTo>
                  <a:lnTo>
                    <a:pt x="242" y="7"/>
                  </a:lnTo>
                  <a:lnTo>
                    <a:pt x="235" y="3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1" y="41"/>
                  </a:lnTo>
                  <a:lnTo>
                    <a:pt x="86" y="44"/>
                  </a:lnTo>
                  <a:lnTo>
                    <a:pt x="104" y="48"/>
                  </a:lnTo>
                  <a:lnTo>
                    <a:pt x="115" y="54"/>
                  </a:lnTo>
                  <a:lnTo>
                    <a:pt x="123" y="61"/>
                  </a:lnTo>
                  <a:lnTo>
                    <a:pt x="126" y="72"/>
                  </a:lnTo>
                  <a:lnTo>
                    <a:pt x="128" y="85"/>
                  </a:lnTo>
                  <a:lnTo>
                    <a:pt x="128" y="756"/>
                  </a:lnTo>
                  <a:lnTo>
                    <a:pt x="126" y="779"/>
                  </a:lnTo>
                  <a:lnTo>
                    <a:pt x="121" y="790"/>
                  </a:lnTo>
                  <a:lnTo>
                    <a:pt x="116" y="801"/>
                  </a:lnTo>
                  <a:lnTo>
                    <a:pt x="108" y="813"/>
                  </a:lnTo>
                  <a:lnTo>
                    <a:pt x="95" y="822"/>
                  </a:lnTo>
                  <a:lnTo>
                    <a:pt x="79" y="830"/>
                  </a:lnTo>
                  <a:lnTo>
                    <a:pt x="57" y="837"/>
                  </a:lnTo>
                  <a:lnTo>
                    <a:pt x="31" y="841"/>
                  </a:lnTo>
                  <a:lnTo>
                    <a:pt x="0" y="842"/>
                  </a:lnTo>
                  <a:lnTo>
                    <a:pt x="0" y="882"/>
                  </a:lnTo>
                  <a:lnTo>
                    <a:pt x="35" y="880"/>
                  </a:lnTo>
                  <a:lnTo>
                    <a:pt x="74" y="879"/>
                  </a:lnTo>
                  <a:lnTo>
                    <a:pt x="112" y="879"/>
                  </a:lnTo>
                  <a:lnTo>
                    <a:pt x="146" y="878"/>
                  </a:lnTo>
                  <a:lnTo>
                    <a:pt x="180" y="878"/>
                  </a:lnTo>
                  <a:lnTo>
                    <a:pt x="217" y="879"/>
                  </a:lnTo>
                  <a:lnTo>
                    <a:pt x="257" y="880"/>
                  </a:lnTo>
                  <a:lnTo>
                    <a:pt x="291" y="882"/>
                  </a:lnTo>
                  <a:lnTo>
                    <a:pt x="291" y="842"/>
                  </a:lnTo>
                  <a:lnTo>
                    <a:pt x="260" y="841"/>
                  </a:lnTo>
                  <a:lnTo>
                    <a:pt x="234" y="837"/>
                  </a:lnTo>
                  <a:lnTo>
                    <a:pt x="212" y="830"/>
                  </a:lnTo>
                  <a:lnTo>
                    <a:pt x="197" y="822"/>
                  </a:lnTo>
                  <a:lnTo>
                    <a:pt x="184" y="813"/>
                  </a:lnTo>
                  <a:lnTo>
                    <a:pt x="175" y="801"/>
                  </a:lnTo>
                  <a:lnTo>
                    <a:pt x="169" y="790"/>
                  </a:lnTo>
                  <a:lnTo>
                    <a:pt x="165" y="779"/>
                  </a:lnTo>
                  <a:lnTo>
                    <a:pt x="163" y="756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465" y="854"/>
                  </a:lnTo>
                  <a:lnTo>
                    <a:pt x="471" y="865"/>
                  </a:lnTo>
                  <a:lnTo>
                    <a:pt x="476" y="873"/>
                  </a:lnTo>
                  <a:lnTo>
                    <a:pt x="483" y="880"/>
                  </a:lnTo>
                  <a:lnTo>
                    <a:pt x="491" y="882"/>
                  </a:lnTo>
                  <a:lnTo>
                    <a:pt x="499" y="880"/>
                  </a:lnTo>
                  <a:lnTo>
                    <a:pt x="505" y="875"/>
                  </a:lnTo>
                  <a:lnTo>
                    <a:pt x="509" y="868"/>
                  </a:lnTo>
                  <a:lnTo>
                    <a:pt x="513" y="858"/>
                  </a:lnTo>
                  <a:lnTo>
                    <a:pt x="821" y="41"/>
                  </a:lnTo>
                  <a:lnTo>
                    <a:pt x="823" y="41"/>
                  </a:lnTo>
                  <a:lnTo>
                    <a:pt x="823" y="797"/>
                  </a:lnTo>
                  <a:lnTo>
                    <a:pt x="820" y="810"/>
                  </a:lnTo>
                  <a:lnTo>
                    <a:pt x="816" y="821"/>
                  </a:lnTo>
                  <a:lnTo>
                    <a:pt x="809" y="830"/>
                  </a:lnTo>
                  <a:lnTo>
                    <a:pt x="797" y="835"/>
                  </a:lnTo>
                  <a:lnTo>
                    <a:pt x="780" y="839"/>
                  </a:lnTo>
                  <a:lnTo>
                    <a:pt x="755" y="841"/>
                  </a:lnTo>
                  <a:lnTo>
                    <a:pt x="724" y="842"/>
                  </a:lnTo>
                  <a:lnTo>
                    <a:pt x="694" y="842"/>
                  </a:lnTo>
                  <a:lnTo>
                    <a:pt x="694" y="882"/>
                  </a:lnTo>
                  <a:lnTo>
                    <a:pt x="725" y="880"/>
                  </a:lnTo>
                  <a:lnTo>
                    <a:pt x="762" y="879"/>
                  </a:lnTo>
                  <a:lnTo>
                    <a:pt x="802" y="878"/>
                  </a:lnTo>
                  <a:lnTo>
                    <a:pt x="944" y="878"/>
                  </a:lnTo>
                  <a:lnTo>
                    <a:pt x="1021" y="880"/>
                  </a:lnTo>
                  <a:lnTo>
                    <a:pt x="1053" y="882"/>
                  </a:lnTo>
                  <a:lnTo>
                    <a:pt x="1053" y="842"/>
                  </a:lnTo>
                  <a:lnTo>
                    <a:pt x="1022" y="842"/>
                  </a:lnTo>
                  <a:lnTo>
                    <a:pt x="991" y="841"/>
                  </a:lnTo>
                  <a:lnTo>
                    <a:pt x="966" y="839"/>
                  </a:lnTo>
                  <a:lnTo>
                    <a:pt x="949" y="835"/>
                  </a:lnTo>
                  <a:lnTo>
                    <a:pt x="936" y="830"/>
                  </a:lnTo>
                  <a:lnTo>
                    <a:pt x="929" y="821"/>
                  </a:lnTo>
                  <a:lnTo>
                    <a:pt x="925" y="810"/>
                  </a:lnTo>
                  <a:lnTo>
                    <a:pt x="924" y="797"/>
                  </a:lnTo>
                  <a:lnTo>
                    <a:pt x="924" y="85"/>
                  </a:lnTo>
                  <a:lnTo>
                    <a:pt x="925" y="72"/>
                  </a:lnTo>
                  <a:lnTo>
                    <a:pt x="929" y="61"/>
                  </a:lnTo>
                  <a:lnTo>
                    <a:pt x="936" y="54"/>
                  </a:lnTo>
                  <a:lnTo>
                    <a:pt x="949" y="47"/>
                  </a:lnTo>
                  <a:lnTo>
                    <a:pt x="966" y="44"/>
                  </a:lnTo>
                  <a:lnTo>
                    <a:pt x="991" y="41"/>
                  </a:lnTo>
                  <a:lnTo>
                    <a:pt x="1053" y="41"/>
                  </a:lnTo>
                  <a:lnTo>
                    <a:pt x="1053" y="0"/>
                  </a:lnTo>
                  <a:lnTo>
                    <a:pt x="825" y="0"/>
                  </a:lnTo>
                  <a:lnTo>
                    <a:pt x="814" y="3"/>
                  </a:lnTo>
                  <a:lnTo>
                    <a:pt x="809" y="6"/>
                  </a:lnTo>
                  <a:lnTo>
                    <a:pt x="805" y="13"/>
                  </a:lnTo>
                  <a:lnTo>
                    <a:pt x="799" y="26"/>
                  </a:lnTo>
                  <a:lnTo>
                    <a:pt x="525" y="752"/>
                  </a:lnTo>
                  <a:lnTo>
                    <a:pt x="254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4"/>
            <p:cNvSpPr>
              <a:spLocks/>
            </p:cNvSpPr>
            <p:nvPr/>
          </p:nvSpPr>
          <p:spPr bwMode="auto">
            <a:xfrm>
              <a:off x="3471" y="2802"/>
              <a:ext cx="663" cy="613"/>
            </a:xfrm>
            <a:custGeom>
              <a:avLst/>
              <a:gdLst/>
              <a:ahLst/>
              <a:cxnLst>
                <a:cxn ang="0">
                  <a:pos x="362" y="324"/>
                </a:cxn>
                <a:cxn ang="0">
                  <a:pos x="406" y="339"/>
                </a:cxn>
                <a:cxn ang="0">
                  <a:pos x="411" y="372"/>
                </a:cxn>
                <a:cxn ang="0">
                  <a:pos x="404" y="404"/>
                </a:cxn>
                <a:cxn ang="0">
                  <a:pos x="404" y="423"/>
                </a:cxn>
                <a:cxn ang="0">
                  <a:pos x="422" y="428"/>
                </a:cxn>
                <a:cxn ang="0">
                  <a:pos x="430" y="420"/>
                </a:cxn>
                <a:cxn ang="0">
                  <a:pos x="481" y="216"/>
                </a:cxn>
                <a:cxn ang="0">
                  <a:pos x="484" y="207"/>
                </a:cxn>
                <a:cxn ang="0">
                  <a:pos x="482" y="190"/>
                </a:cxn>
                <a:cxn ang="0">
                  <a:pos x="466" y="184"/>
                </a:cxn>
                <a:cxn ang="0">
                  <a:pos x="458" y="191"/>
                </a:cxn>
                <a:cxn ang="0">
                  <a:pos x="452" y="207"/>
                </a:cxn>
                <a:cxn ang="0">
                  <a:pos x="415" y="274"/>
                </a:cxn>
                <a:cxn ang="0">
                  <a:pos x="335" y="290"/>
                </a:cxn>
                <a:cxn ang="0">
                  <a:pos x="307" y="50"/>
                </a:cxn>
                <a:cxn ang="0">
                  <a:pos x="329" y="33"/>
                </a:cxn>
                <a:cxn ang="0">
                  <a:pos x="545" y="37"/>
                </a:cxn>
                <a:cxn ang="0">
                  <a:pos x="600" y="62"/>
                </a:cxn>
                <a:cxn ang="0">
                  <a:pos x="618" y="113"/>
                </a:cxn>
                <a:cxn ang="0">
                  <a:pos x="617" y="181"/>
                </a:cxn>
                <a:cxn ang="0">
                  <a:pos x="622" y="207"/>
                </a:cxn>
                <a:cxn ang="0">
                  <a:pos x="639" y="207"/>
                </a:cxn>
                <a:cxn ang="0">
                  <a:pos x="647" y="184"/>
                </a:cxn>
                <a:cxn ang="0">
                  <a:pos x="660" y="6"/>
                </a:cxn>
                <a:cxn ang="0">
                  <a:pos x="159" y="0"/>
                </a:cxn>
                <a:cxn ang="0">
                  <a:pos x="143" y="10"/>
                </a:cxn>
                <a:cxn ang="0">
                  <a:pos x="148" y="31"/>
                </a:cxn>
                <a:cxn ang="0">
                  <a:pos x="203" y="34"/>
                </a:cxn>
                <a:cxn ang="0">
                  <a:pos x="221" y="38"/>
                </a:cxn>
                <a:cxn ang="0">
                  <a:pos x="221" y="58"/>
                </a:cxn>
                <a:cxn ang="0">
                  <a:pos x="104" y="540"/>
                </a:cxn>
                <a:cxn ang="0">
                  <a:pos x="92" y="571"/>
                </a:cxn>
                <a:cxn ang="0">
                  <a:pos x="52" y="581"/>
                </a:cxn>
                <a:cxn ang="0">
                  <a:pos x="6" y="585"/>
                </a:cxn>
                <a:cxn ang="0">
                  <a:pos x="2" y="605"/>
                </a:cxn>
                <a:cxn ang="0">
                  <a:pos x="10" y="613"/>
                </a:cxn>
                <a:cxn ang="0">
                  <a:pos x="111" y="611"/>
                </a:cxn>
                <a:cxn ang="0">
                  <a:pos x="266" y="613"/>
                </a:cxn>
                <a:cxn ang="0">
                  <a:pos x="277" y="612"/>
                </a:cxn>
                <a:cxn ang="0">
                  <a:pos x="285" y="599"/>
                </a:cxn>
                <a:cxn ang="0">
                  <a:pos x="278" y="582"/>
                </a:cxn>
                <a:cxn ang="0">
                  <a:pos x="226" y="579"/>
                </a:cxn>
                <a:cxn ang="0">
                  <a:pos x="189" y="575"/>
                </a:cxn>
                <a:cxn ang="0">
                  <a:pos x="183" y="557"/>
                </a:cxn>
                <a:cxn ang="0">
                  <a:pos x="240" y="322"/>
                </a:cxn>
              </a:cxnLst>
              <a:rect l="0" t="0" r="r" b="b"/>
              <a:pathLst>
                <a:path w="663" h="613">
                  <a:moveTo>
                    <a:pt x="240" y="322"/>
                  </a:moveTo>
                  <a:lnTo>
                    <a:pt x="333" y="322"/>
                  </a:lnTo>
                  <a:lnTo>
                    <a:pt x="362" y="324"/>
                  </a:lnTo>
                  <a:lnTo>
                    <a:pt x="382" y="327"/>
                  </a:lnTo>
                  <a:lnTo>
                    <a:pt x="398" y="332"/>
                  </a:lnTo>
                  <a:lnTo>
                    <a:pt x="406" y="339"/>
                  </a:lnTo>
                  <a:lnTo>
                    <a:pt x="410" y="349"/>
                  </a:lnTo>
                  <a:lnTo>
                    <a:pt x="411" y="363"/>
                  </a:lnTo>
                  <a:lnTo>
                    <a:pt x="411" y="372"/>
                  </a:lnTo>
                  <a:lnTo>
                    <a:pt x="410" y="379"/>
                  </a:lnTo>
                  <a:lnTo>
                    <a:pt x="408" y="389"/>
                  </a:lnTo>
                  <a:lnTo>
                    <a:pt x="404" y="404"/>
                  </a:lnTo>
                  <a:lnTo>
                    <a:pt x="403" y="409"/>
                  </a:lnTo>
                  <a:lnTo>
                    <a:pt x="403" y="418"/>
                  </a:lnTo>
                  <a:lnTo>
                    <a:pt x="404" y="423"/>
                  </a:lnTo>
                  <a:lnTo>
                    <a:pt x="407" y="425"/>
                  </a:lnTo>
                  <a:lnTo>
                    <a:pt x="413" y="428"/>
                  </a:lnTo>
                  <a:lnTo>
                    <a:pt x="422" y="428"/>
                  </a:lnTo>
                  <a:lnTo>
                    <a:pt x="425" y="427"/>
                  </a:lnTo>
                  <a:lnTo>
                    <a:pt x="428" y="424"/>
                  </a:lnTo>
                  <a:lnTo>
                    <a:pt x="430" y="420"/>
                  </a:lnTo>
                  <a:lnTo>
                    <a:pt x="432" y="414"/>
                  </a:lnTo>
                  <a:lnTo>
                    <a:pt x="434" y="407"/>
                  </a:lnTo>
                  <a:lnTo>
                    <a:pt x="481" y="216"/>
                  </a:lnTo>
                  <a:lnTo>
                    <a:pt x="481" y="214"/>
                  </a:lnTo>
                  <a:lnTo>
                    <a:pt x="482" y="211"/>
                  </a:lnTo>
                  <a:lnTo>
                    <a:pt x="484" y="207"/>
                  </a:lnTo>
                  <a:lnTo>
                    <a:pt x="484" y="199"/>
                  </a:lnTo>
                  <a:lnTo>
                    <a:pt x="485" y="198"/>
                  </a:lnTo>
                  <a:lnTo>
                    <a:pt x="482" y="190"/>
                  </a:lnTo>
                  <a:lnTo>
                    <a:pt x="478" y="187"/>
                  </a:lnTo>
                  <a:lnTo>
                    <a:pt x="470" y="184"/>
                  </a:lnTo>
                  <a:lnTo>
                    <a:pt x="466" y="184"/>
                  </a:lnTo>
                  <a:lnTo>
                    <a:pt x="462" y="185"/>
                  </a:lnTo>
                  <a:lnTo>
                    <a:pt x="459" y="188"/>
                  </a:lnTo>
                  <a:lnTo>
                    <a:pt x="458" y="191"/>
                  </a:lnTo>
                  <a:lnTo>
                    <a:pt x="455" y="195"/>
                  </a:lnTo>
                  <a:lnTo>
                    <a:pt x="454" y="199"/>
                  </a:lnTo>
                  <a:lnTo>
                    <a:pt x="452" y="207"/>
                  </a:lnTo>
                  <a:lnTo>
                    <a:pt x="443" y="238"/>
                  </a:lnTo>
                  <a:lnTo>
                    <a:pt x="430" y="259"/>
                  </a:lnTo>
                  <a:lnTo>
                    <a:pt x="415" y="274"/>
                  </a:lnTo>
                  <a:lnTo>
                    <a:pt x="395" y="284"/>
                  </a:lnTo>
                  <a:lnTo>
                    <a:pt x="369" y="288"/>
                  </a:lnTo>
                  <a:lnTo>
                    <a:pt x="335" y="290"/>
                  </a:lnTo>
                  <a:lnTo>
                    <a:pt x="247" y="290"/>
                  </a:lnTo>
                  <a:lnTo>
                    <a:pt x="303" y="64"/>
                  </a:lnTo>
                  <a:lnTo>
                    <a:pt x="307" y="50"/>
                  </a:lnTo>
                  <a:lnTo>
                    <a:pt x="311" y="41"/>
                  </a:lnTo>
                  <a:lnTo>
                    <a:pt x="318" y="36"/>
                  </a:lnTo>
                  <a:lnTo>
                    <a:pt x="329" y="33"/>
                  </a:lnTo>
                  <a:lnTo>
                    <a:pt x="481" y="33"/>
                  </a:lnTo>
                  <a:lnTo>
                    <a:pt x="517" y="34"/>
                  </a:lnTo>
                  <a:lnTo>
                    <a:pt x="545" y="37"/>
                  </a:lnTo>
                  <a:lnTo>
                    <a:pt x="569" y="43"/>
                  </a:lnTo>
                  <a:lnTo>
                    <a:pt x="586" y="51"/>
                  </a:lnTo>
                  <a:lnTo>
                    <a:pt x="600" y="62"/>
                  </a:lnTo>
                  <a:lnTo>
                    <a:pt x="610" y="77"/>
                  </a:lnTo>
                  <a:lnTo>
                    <a:pt x="615" y="93"/>
                  </a:lnTo>
                  <a:lnTo>
                    <a:pt x="618" y="113"/>
                  </a:lnTo>
                  <a:lnTo>
                    <a:pt x="619" y="136"/>
                  </a:lnTo>
                  <a:lnTo>
                    <a:pt x="618" y="163"/>
                  </a:lnTo>
                  <a:lnTo>
                    <a:pt x="617" y="181"/>
                  </a:lnTo>
                  <a:lnTo>
                    <a:pt x="617" y="198"/>
                  </a:lnTo>
                  <a:lnTo>
                    <a:pt x="618" y="202"/>
                  </a:lnTo>
                  <a:lnTo>
                    <a:pt x="622" y="207"/>
                  </a:lnTo>
                  <a:lnTo>
                    <a:pt x="626" y="208"/>
                  </a:lnTo>
                  <a:lnTo>
                    <a:pt x="630" y="208"/>
                  </a:lnTo>
                  <a:lnTo>
                    <a:pt x="639" y="207"/>
                  </a:lnTo>
                  <a:lnTo>
                    <a:pt x="643" y="202"/>
                  </a:lnTo>
                  <a:lnTo>
                    <a:pt x="645" y="195"/>
                  </a:lnTo>
                  <a:lnTo>
                    <a:pt x="647" y="184"/>
                  </a:lnTo>
                  <a:lnTo>
                    <a:pt x="662" y="27"/>
                  </a:lnTo>
                  <a:lnTo>
                    <a:pt x="663" y="14"/>
                  </a:lnTo>
                  <a:lnTo>
                    <a:pt x="660" y="6"/>
                  </a:lnTo>
                  <a:lnTo>
                    <a:pt x="656" y="2"/>
                  </a:lnTo>
                  <a:lnTo>
                    <a:pt x="648" y="0"/>
                  </a:lnTo>
                  <a:lnTo>
                    <a:pt x="159" y="0"/>
                  </a:lnTo>
                  <a:lnTo>
                    <a:pt x="152" y="2"/>
                  </a:lnTo>
                  <a:lnTo>
                    <a:pt x="147" y="4"/>
                  </a:lnTo>
                  <a:lnTo>
                    <a:pt x="143" y="10"/>
                  </a:lnTo>
                  <a:lnTo>
                    <a:pt x="141" y="20"/>
                  </a:lnTo>
                  <a:lnTo>
                    <a:pt x="143" y="27"/>
                  </a:lnTo>
                  <a:lnTo>
                    <a:pt x="148" y="31"/>
                  </a:lnTo>
                  <a:lnTo>
                    <a:pt x="158" y="33"/>
                  </a:lnTo>
                  <a:lnTo>
                    <a:pt x="187" y="33"/>
                  </a:lnTo>
                  <a:lnTo>
                    <a:pt x="203" y="34"/>
                  </a:lnTo>
                  <a:lnTo>
                    <a:pt x="210" y="36"/>
                  </a:lnTo>
                  <a:lnTo>
                    <a:pt x="215" y="36"/>
                  </a:lnTo>
                  <a:lnTo>
                    <a:pt x="221" y="38"/>
                  </a:lnTo>
                  <a:lnTo>
                    <a:pt x="222" y="41"/>
                  </a:lnTo>
                  <a:lnTo>
                    <a:pt x="222" y="53"/>
                  </a:lnTo>
                  <a:lnTo>
                    <a:pt x="221" y="58"/>
                  </a:lnTo>
                  <a:lnTo>
                    <a:pt x="221" y="62"/>
                  </a:lnTo>
                  <a:lnTo>
                    <a:pt x="220" y="67"/>
                  </a:lnTo>
                  <a:lnTo>
                    <a:pt x="104" y="540"/>
                  </a:lnTo>
                  <a:lnTo>
                    <a:pt x="102" y="553"/>
                  </a:lnTo>
                  <a:lnTo>
                    <a:pt x="98" y="562"/>
                  </a:lnTo>
                  <a:lnTo>
                    <a:pt x="92" y="571"/>
                  </a:lnTo>
                  <a:lnTo>
                    <a:pt x="84" y="575"/>
                  </a:lnTo>
                  <a:lnTo>
                    <a:pt x="70" y="579"/>
                  </a:lnTo>
                  <a:lnTo>
                    <a:pt x="52" y="581"/>
                  </a:lnTo>
                  <a:lnTo>
                    <a:pt x="18" y="581"/>
                  </a:lnTo>
                  <a:lnTo>
                    <a:pt x="11" y="582"/>
                  </a:lnTo>
                  <a:lnTo>
                    <a:pt x="6" y="585"/>
                  </a:lnTo>
                  <a:lnTo>
                    <a:pt x="2" y="591"/>
                  </a:lnTo>
                  <a:lnTo>
                    <a:pt x="0" y="599"/>
                  </a:lnTo>
                  <a:lnTo>
                    <a:pt x="2" y="605"/>
                  </a:lnTo>
                  <a:lnTo>
                    <a:pt x="3" y="608"/>
                  </a:lnTo>
                  <a:lnTo>
                    <a:pt x="6" y="611"/>
                  </a:lnTo>
                  <a:lnTo>
                    <a:pt x="10" y="613"/>
                  </a:lnTo>
                  <a:lnTo>
                    <a:pt x="33" y="613"/>
                  </a:lnTo>
                  <a:lnTo>
                    <a:pt x="85" y="611"/>
                  </a:lnTo>
                  <a:lnTo>
                    <a:pt x="111" y="611"/>
                  </a:lnTo>
                  <a:lnTo>
                    <a:pt x="130" y="609"/>
                  </a:lnTo>
                  <a:lnTo>
                    <a:pt x="198" y="611"/>
                  </a:lnTo>
                  <a:lnTo>
                    <a:pt x="266" y="613"/>
                  </a:lnTo>
                  <a:lnTo>
                    <a:pt x="272" y="613"/>
                  </a:lnTo>
                  <a:lnTo>
                    <a:pt x="274" y="612"/>
                  </a:lnTo>
                  <a:lnTo>
                    <a:pt x="277" y="612"/>
                  </a:lnTo>
                  <a:lnTo>
                    <a:pt x="280" y="611"/>
                  </a:lnTo>
                  <a:lnTo>
                    <a:pt x="282" y="608"/>
                  </a:lnTo>
                  <a:lnTo>
                    <a:pt x="285" y="599"/>
                  </a:lnTo>
                  <a:lnTo>
                    <a:pt x="287" y="594"/>
                  </a:lnTo>
                  <a:lnTo>
                    <a:pt x="284" y="587"/>
                  </a:lnTo>
                  <a:lnTo>
                    <a:pt x="278" y="582"/>
                  </a:lnTo>
                  <a:lnTo>
                    <a:pt x="269" y="581"/>
                  </a:lnTo>
                  <a:lnTo>
                    <a:pt x="240" y="581"/>
                  </a:lnTo>
                  <a:lnTo>
                    <a:pt x="226" y="579"/>
                  </a:lnTo>
                  <a:lnTo>
                    <a:pt x="210" y="579"/>
                  </a:lnTo>
                  <a:lnTo>
                    <a:pt x="198" y="578"/>
                  </a:lnTo>
                  <a:lnTo>
                    <a:pt x="189" y="575"/>
                  </a:lnTo>
                  <a:lnTo>
                    <a:pt x="184" y="571"/>
                  </a:lnTo>
                  <a:lnTo>
                    <a:pt x="183" y="564"/>
                  </a:lnTo>
                  <a:lnTo>
                    <a:pt x="183" y="557"/>
                  </a:lnTo>
                  <a:lnTo>
                    <a:pt x="184" y="553"/>
                  </a:lnTo>
                  <a:lnTo>
                    <a:pt x="185" y="547"/>
                  </a:lnTo>
                  <a:lnTo>
                    <a:pt x="240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5"/>
            <p:cNvSpPr>
              <a:spLocks noEditPoints="1"/>
            </p:cNvSpPr>
            <p:nvPr/>
          </p:nvSpPr>
          <p:spPr bwMode="auto">
            <a:xfrm>
              <a:off x="4659" y="2749"/>
              <a:ext cx="831" cy="302"/>
            </a:xfrm>
            <a:custGeom>
              <a:avLst/>
              <a:gdLst/>
              <a:ahLst/>
              <a:cxnLst>
                <a:cxn ang="0">
                  <a:pos x="788" y="50"/>
                </a:cxn>
                <a:cxn ang="0">
                  <a:pos x="808" y="50"/>
                </a:cxn>
                <a:cxn ang="0">
                  <a:pos x="817" y="48"/>
                </a:cxn>
                <a:cxn ang="0">
                  <a:pos x="824" y="43"/>
                </a:cxn>
                <a:cxn ang="0">
                  <a:pos x="829" y="36"/>
                </a:cxn>
                <a:cxn ang="0">
                  <a:pos x="831" y="25"/>
                </a:cxn>
                <a:cxn ang="0">
                  <a:pos x="829" y="14"/>
                </a:cxn>
                <a:cxn ang="0">
                  <a:pos x="824" y="7"/>
                </a:cxn>
                <a:cxn ang="0">
                  <a:pos x="817" y="2"/>
                </a:cxn>
                <a:cxn ang="0">
                  <a:pos x="809" y="1"/>
                </a:cxn>
                <a:cxn ang="0">
                  <a:pos x="799" y="0"/>
                </a:cxn>
                <a:cxn ang="0">
                  <a:pos x="31" y="0"/>
                </a:cxn>
                <a:cxn ang="0">
                  <a:pos x="23" y="1"/>
                </a:cxn>
                <a:cxn ang="0">
                  <a:pos x="13" y="2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5"/>
                </a:cxn>
                <a:cxn ang="0">
                  <a:pos x="1" y="36"/>
                </a:cxn>
                <a:cxn ang="0">
                  <a:pos x="6" y="43"/>
                </a:cxn>
                <a:cxn ang="0">
                  <a:pos x="15" y="48"/>
                </a:cxn>
                <a:cxn ang="0">
                  <a:pos x="23" y="50"/>
                </a:cxn>
                <a:cxn ang="0">
                  <a:pos x="42" y="50"/>
                </a:cxn>
                <a:cxn ang="0">
                  <a:pos x="788" y="50"/>
                </a:cxn>
                <a:cxn ang="0">
                  <a:pos x="790" y="302"/>
                </a:cxn>
                <a:cxn ang="0">
                  <a:pos x="799" y="302"/>
                </a:cxn>
                <a:cxn ang="0">
                  <a:pos x="809" y="300"/>
                </a:cxn>
                <a:cxn ang="0">
                  <a:pos x="817" y="298"/>
                </a:cxn>
                <a:cxn ang="0">
                  <a:pos x="824" y="293"/>
                </a:cxn>
                <a:cxn ang="0">
                  <a:pos x="829" y="286"/>
                </a:cxn>
                <a:cxn ang="0">
                  <a:pos x="831" y="275"/>
                </a:cxn>
                <a:cxn ang="0">
                  <a:pos x="829" y="264"/>
                </a:cxn>
                <a:cxn ang="0">
                  <a:pos x="824" y="257"/>
                </a:cxn>
                <a:cxn ang="0">
                  <a:pos x="817" y="252"/>
                </a:cxn>
                <a:cxn ang="0">
                  <a:pos x="809" y="251"/>
                </a:cxn>
                <a:cxn ang="0">
                  <a:pos x="798" y="250"/>
                </a:cxn>
                <a:cxn ang="0">
                  <a:pos x="32" y="250"/>
                </a:cxn>
                <a:cxn ang="0">
                  <a:pos x="23" y="251"/>
                </a:cxn>
                <a:cxn ang="0">
                  <a:pos x="15" y="252"/>
                </a:cxn>
                <a:cxn ang="0">
                  <a:pos x="6" y="257"/>
                </a:cxn>
                <a:cxn ang="0">
                  <a:pos x="1" y="265"/>
                </a:cxn>
                <a:cxn ang="0">
                  <a:pos x="0" y="275"/>
                </a:cxn>
                <a:cxn ang="0">
                  <a:pos x="1" y="286"/>
                </a:cxn>
                <a:cxn ang="0">
                  <a:pos x="6" y="293"/>
                </a:cxn>
                <a:cxn ang="0">
                  <a:pos x="13" y="298"/>
                </a:cxn>
                <a:cxn ang="0">
                  <a:pos x="23" y="300"/>
                </a:cxn>
                <a:cxn ang="0">
                  <a:pos x="32" y="300"/>
                </a:cxn>
                <a:cxn ang="0">
                  <a:pos x="41" y="302"/>
                </a:cxn>
                <a:cxn ang="0">
                  <a:pos x="790" y="302"/>
                </a:cxn>
              </a:cxnLst>
              <a:rect l="0" t="0" r="r" b="b"/>
              <a:pathLst>
                <a:path w="831" h="302">
                  <a:moveTo>
                    <a:pt x="788" y="50"/>
                  </a:moveTo>
                  <a:lnTo>
                    <a:pt x="808" y="50"/>
                  </a:lnTo>
                  <a:lnTo>
                    <a:pt x="817" y="48"/>
                  </a:lnTo>
                  <a:lnTo>
                    <a:pt x="824" y="43"/>
                  </a:lnTo>
                  <a:lnTo>
                    <a:pt x="829" y="36"/>
                  </a:lnTo>
                  <a:lnTo>
                    <a:pt x="831" y="25"/>
                  </a:lnTo>
                  <a:lnTo>
                    <a:pt x="829" y="14"/>
                  </a:lnTo>
                  <a:lnTo>
                    <a:pt x="824" y="7"/>
                  </a:lnTo>
                  <a:lnTo>
                    <a:pt x="817" y="2"/>
                  </a:lnTo>
                  <a:lnTo>
                    <a:pt x="809" y="1"/>
                  </a:lnTo>
                  <a:lnTo>
                    <a:pt x="799" y="0"/>
                  </a:lnTo>
                  <a:lnTo>
                    <a:pt x="31" y="0"/>
                  </a:lnTo>
                  <a:lnTo>
                    <a:pt x="23" y="1"/>
                  </a:lnTo>
                  <a:lnTo>
                    <a:pt x="13" y="2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5"/>
                  </a:lnTo>
                  <a:lnTo>
                    <a:pt x="1" y="36"/>
                  </a:lnTo>
                  <a:lnTo>
                    <a:pt x="6" y="43"/>
                  </a:lnTo>
                  <a:lnTo>
                    <a:pt x="15" y="48"/>
                  </a:lnTo>
                  <a:lnTo>
                    <a:pt x="23" y="50"/>
                  </a:lnTo>
                  <a:lnTo>
                    <a:pt x="42" y="50"/>
                  </a:lnTo>
                  <a:lnTo>
                    <a:pt x="788" y="50"/>
                  </a:lnTo>
                  <a:close/>
                  <a:moveTo>
                    <a:pt x="790" y="302"/>
                  </a:moveTo>
                  <a:lnTo>
                    <a:pt x="799" y="302"/>
                  </a:lnTo>
                  <a:lnTo>
                    <a:pt x="809" y="300"/>
                  </a:lnTo>
                  <a:lnTo>
                    <a:pt x="817" y="298"/>
                  </a:lnTo>
                  <a:lnTo>
                    <a:pt x="824" y="293"/>
                  </a:lnTo>
                  <a:lnTo>
                    <a:pt x="829" y="286"/>
                  </a:lnTo>
                  <a:lnTo>
                    <a:pt x="831" y="275"/>
                  </a:lnTo>
                  <a:lnTo>
                    <a:pt x="829" y="264"/>
                  </a:lnTo>
                  <a:lnTo>
                    <a:pt x="824" y="257"/>
                  </a:lnTo>
                  <a:lnTo>
                    <a:pt x="817" y="252"/>
                  </a:lnTo>
                  <a:lnTo>
                    <a:pt x="809" y="251"/>
                  </a:lnTo>
                  <a:lnTo>
                    <a:pt x="798" y="250"/>
                  </a:lnTo>
                  <a:lnTo>
                    <a:pt x="32" y="250"/>
                  </a:lnTo>
                  <a:lnTo>
                    <a:pt x="23" y="251"/>
                  </a:lnTo>
                  <a:lnTo>
                    <a:pt x="15" y="252"/>
                  </a:lnTo>
                  <a:lnTo>
                    <a:pt x="6" y="257"/>
                  </a:lnTo>
                  <a:lnTo>
                    <a:pt x="1" y="265"/>
                  </a:lnTo>
                  <a:lnTo>
                    <a:pt x="0" y="275"/>
                  </a:lnTo>
                  <a:lnTo>
                    <a:pt x="1" y="286"/>
                  </a:lnTo>
                  <a:lnTo>
                    <a:pt x="6" y="293"/>
                  </a:lnTo>
                  <a:lnTo>
                    <a:pt x="13" y="298"/>
                  </a:lnTo>
                  <a:lnTo>
                    <a:pt x="23" y="300"/>
                  </a:lnTo>
                  <a:lnTo>
                    <a:pt x="32" y="300"/>
                  </a:lnTo>
                  <a:lnTo>
                    <a:pt x="41" y="302"/>
                  </a:lnTo>
                  <a:lnTo>
                    <a:pt x="790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6"/>
            <p:cNvSpPr>
              <a:spLocks/>
            </p:cNvSpPr>
            <p:nvPr/>
          </p:nvSpPr>
          <p:spPr bwMode="auto">
            <a:xfrm>
              <a:off x="6018" y="2363"/>
              <a:ext cx="414" cy="859"/>
            </a:xfrm>
            <a:custGeom>
              <a:avLst/>
              <a:gdLst/>
              <a:ahLst/>
              <a:cxnLst>
                <a:cxn ang="0">
                  <a:pos x="256" y="34"/>
                </a:cxn>
                <a:cxn ang="0">
                  <a:pos x="256" y="18"/>
                </a:cxn>
                <a:cxn ang="0">
                  <a:pos x="255" y="8"/>
                </a:cxn>
                <a:cxn ang="0">
                  <a:pos x="251" y="3"/>
                </a:cxn>
                <a:cxn ang="0">
                  <a:pos x="243" y="0"/>
                </a:cxn>
                <a:cxn ang="0">
                  <a:pos x="228" y="0"/>
                </a:cxn>
                <a:cxn ang="0">
                  <a:pos x="198" y="27"/>
                </a:cxn>
                <a:cxn ang="0">
                  <a:pos x="166" y="48"/>
                </a:cxn>
                <a:cxn ang="0">
                  <a:pos x="133" y="62"/>
                </a:cxn>
                <a:cxn ang="0">
                  <a:pos x="100" y="72"/>
                </a:cxn>
                <a:cxn ang="0">
                  <a:pos x="70" y="78"/>
                </a:cxn>
                <a:cxn ang="0">
                  <a:pos x="43" y="80"/>
                </a:cxn>
                <a:cxn ang="0">
                  <a:pos x="18" y="82"/>
                </a:cxn>
                <a:cxn ang="0">
                  <a:pos x="0" y="82"/>
                </a:cxn>
                <a:cxn ang="0">
                  <a:pos x="0" y="123"/>
                </a:cxn>
                <a:cxn ang="0">
                  <a:pos x="17" y="123"/>
                </a:cxn>
                <a:cxn ang="0">
                  <a:pos x="40" y="121"/>
                </a:cxn>
                <a:cxn ang="0">
                  <a:pos x="67" y="119"/>
                </a:cxn>
                <a:cxn ang="0">
                  <a:pos x="99" y="113"/>
                </a:cxn>
                <a:cxn ang="0">
                  <a:pos x="132" y="103"/>
                </a:cxn>
                <a:cxn ang="0">
                  <a:pos x="165" y="89"/>
                </a:cxn>
                <a:cxn ang="0">
                  <a:pos x="165" y="771"/>
                </a:cxn>
                <a:cxn ang="0">
                  <a:pos x="163" y="784"/>
                </a:cxn>
                <a:cxn ang="0">
                  <a:pos x="159" y="794"/>
                </a:cxn>
                <a:cxn ang="0">
                  <a:pos x="154" y="802"/>
                </a:cxn>
                <a:cxn ang="0">
                  <a:pos x="143" y="808"/>
                </a:cxn>
                <a:cxn ang="0">
                  <a:pos x="129" y="814"/>
                </a:cxn>
                <a:cxn ang="0">
                  <a:pos x="109" y="816"/>
                </a:cxn>
                <a:cxn ang="0">
                  <a:pos x="83" y="818"/>
                </a:cxn>
                <a:cxn ang="0">
                  <a:pos x="48" y="819"/>
                </a:cxn>
                <a:cxn ang="0">
                  <a:pos x="9" y="819"/>
                </a:cxn>
                <a:cxn ang="0">
                  <a:pos x="9" y="859"/>
                </a:cxn>
                <a:cxn ang="0">
                  <a:pos x="31" y="857"/>
                </a:cxn>
                <a:cxn ang="0">
                  <a:pos x="59" y="856"/>
                </a:cxn>
                <a:cxn ang="0">
                  <a:pos x="91" y="856"/>
                </a:cxn>
                <a:cxn ang="0">
                  <a:pos x="124" y="855"/>
                </a:cxn>
                <a:cxn ang="0">
                  <a:pos x="298" y="855"/>
                </a:cxn>
                <a:cxn ang="0">
                  <a:pos x="332" y="856"/>
                </a:cxn>
                <a:cxn ang="0">
                  <a:pos x="363" y="856"/>
                </a:cxn>
                <a:cxn ang="0">
                  <a:pos x="391" y="857"/>
                </a:cxn>
                <a:cxn ang="0">
                  <a:pos x="414" y="859"/>
                </a:cxn>
                <a:cxn ang="0">
                  <a:pos x="414" y="819"/>
                </a:cxn>
                <a:cxn ang="0">
                  <a:pos x="340" y="819"/>
                </a:cxn>
                <a:cxn ang="0">
                  <a:pos x="313" y="816"/>
                </a:cxn>
                <a:cxn ang="0">
                  <a:pos x="293" y="814"/>
                </a:cxn>
                <a:cxn ang="0">
                  <a:pos x="278" y="809"/>
                </a:cxn>
                <a:cxn ang="0">
                  <a:pos x="269" y="802"/>
                </a:cxn>
                <a:cxn ang="0">
                  <a:pos x="262" y="794"/>
                </a:cxn>
                <a:cxn ang="0">
                  <a:pos x="259" y="784"/>
                </a:cxn>
                <a:cxn ang="0">
                  <a:pos x="258" y="771"/>
                </a:cxn>
                <a:cxn ang="0">
                  <a:pos x="256" y="757"/>
                </a:cxn>
                <a:cxn ang="0">
                  <a:pos x="256" y="34"/>
                </a:cxn>
              </a:cxnLst>
              <a:rect l="0" t="0" r="r" b="b"/>
              <a:pathLst>
                <a:path w="414" h="859">
                  <a:moveTo>
                    <a:pt x="256" y="34"/>
                  </a:moveTo>
                  <a:lnTo>
                    <a:pt x="256" y="18"/>
                  </a:lnTo>
                  <a:lnTo>
                    <a:pt x="255" y="8"/>
                  </a:lnTo>
                  <a:lnTo>
                    <a:pt x="251" y="3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198" y="27"/>
                  </a:lnTo>
                  <a:lnTo>
                    <a:pt x="166" y="48"/>
                  </a:lnTo>
                  <a:lnTo>
                    <a:pt x="133" y="62"/>
                  </a:lnTo>
                  <a:lnTo>
                    <a:pt x="100" y="72"/>
                  </a:lnTo>
                  <a:lnTo>
                    <a:pt x="70" y="78"/>
                  </a:lnTo>
                  <a:lnTo>
                    <a:pt x="43" y="80"/>
                  </a:lnTo>
                  <a:lnTo>
                    <a:pt x="18" y="82"/>
                  </a:lnTo>
                  <a:lnTo>
                    <a:pt x="0" y="82"/>
                  </a:lnTo>
                  <a:lnTo>
                    <a:pt x="0" y="123"/>
                  </a:lnTo>
                  <a:lnTo>
                    <a:pt x="17" y="123"/>
                  </a:lnTo>
                  <a:lnTo>
                    <a:pt x="40" y="121"/>
                  </a:lnTo>
                  <a:lnTo>
                    <a:pt x="67" y="119"/>
                  </a:lnTo>
                  <a:lnTo>
                    <a:pt x="99" y="113"/>
                  </a:lnTo>
                  <a:lnTo>
                    <a:pt x="132" y="103"/>
                  </a:lnTo>
                  <a:lnTo>
                    <a:pt x="165" y="89"/>
                  </a:lnTo>
                  <a:lnTo>
                    <a:pt x="165" y="771"/>
                  </a:lnTo>
                  <a:lnTo>
                    <a:pt x="163" y="784"/>
                  </a:lnTo>
                  <a:lnTo>
                    <a:pt x="159" y="794"/>
                  </a:lnTo>
                  <a:lnTo>
                    <a:pt x="154" y="802"/>
                  </a:lnTo>
                  <a:lnTo>
                    <a:pt x="143" y="808"/>
                  </a:lnTo>
                  <a:lnTo>
                    <a:pt x="129" y="814"/>
                  </a:lnTo>
                  <a:lnTo>
                    <a:pt x="109" y="816"/>
                  </a:lnTo>
                  <a:lnTo>
                    <a:pt x="83" y="818"/>
                  </a:lnTo>
                  <a:lnTo>
                    <a:pt x="48" y="819"/>
                  </a:lnTo>
                  <a:lnTo>
                    <a:pt x="9" y="819"/>
                  </a:lnTo>
                  <a:lnTo>
                    <a:pt x="9" y="859"/>
                  </a:lnTo>
                  <a:lnTo>
                    <a:pt x="31" y="857"/>
                  </a:lnTo>
                  <a:lnTo>
                    <a:pt x="59" y="856"/>
                  </a:lnTo>
                  <a:lnTo>
                    <a:pt x="91" y="856"/>
                  </a:lnTo>
                  <a:lnTo>
                    <a:pt x="124" y="855"/>
                  </a:lnTo>
                  <a:lnTo>
                    <a:pt x="298" y="855"/>
                  </a:lnTo>
                  <a:lnTo>
                    <a:pt x="332" y="856"/>
                  </a:lnTo>
                  <a:lnTo>
                    <a:pt x="363" y="856"/>
                  </a:lnTo>
                  <a:lnTo>
                    <a:pt x="391" y="857"/>
                  </a:lnTo>
                  <a:lnTo>
                    <a:pt x="414" y="859"/>
                  </a:lnTo>
                  <a:lnTo>
                    <a:pt x="414" y="819"/>
                  </a:lnTo>
                  <a:lnTo>
                    <a:pt x="340" y="819"/>
                  </a:lnTo>
                  <a:lnTo>
                    <a:pt x="313" y="816"/>
                  </a:lnTo>
                  <a:lnTo>
                    <a:pt x="293" y="814"/>
                  </a:lnTo>
                  <a:lnTo>
                    <a:pt x="278" y="809"/>
                  </a:lnTo>
                  <a:lnTo>
                    <a:pt x="269" y="802"/>
                  </a:lnTo>
                  <a:lnTo>
                    <a:pt x="262" y="794"/>
                  </a:lnTo>
                  <a:lnTo>
                    <a:pt x="259" y="784"/>
                  </a:lnTo>
                  <a:lnTo>
                    <a:pt x="258" y="771"/>
                  </a:lnTo>
                  <a:lnTo>
                    <a:pt x="256" y="757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9" name="Group 29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804497" y="4371538"/>
            <a:ext cx="491499" cy="108482"/>
            <a:chOff x="688" y="4050"/>
            <a:chExt cx="5084" cy="1074"/>
          </a:xfrm>
        </p:grpSpPr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688" y="4050"/>
              <a:ext cx="1044" cy="880"/>
            </a:xfrm>
            <a:custGeom>
              <a:avLst/>
              <a:gdLst/>
              <a:ahLst/>
              <a:cxnLst>
                <a:cxn ang="0">
                  <a:pos x="247" y="15"/>
                </a:cxn>
                <a:cxn ang="0">
                  <a:pos x="235" y="2"/>
                </a:cxn>
                <a:cxn ang="0">
                  <a:pos x="0" y="0"/>
                </a:cxn>
                <a:cxn ang="0">
                  <a:pos x="31" y="39"/>
                </a:cxn>
                <a:cxn ang="0">
                  <a:pos x="91" y="44"/>
                </a:cxn>
                <a:cxn ang="0">
                  <a:pos x="120" y="57"/>
                </a:cxn>
                <a:cxn ang="0">
                  <a:pos x="128" y="83"/>
                </a:cxn>
                <a:cxn ang="0">
                  <a:pos x="125" y="781"/>
                </a:cxn>
                <a:cxn ang="0">
                  <a:pos x="112" y="806"/>
                </a:cxn>
                <a:cxn ang="0">
                  <a:pos x="85" y="826"/>
                </a:cxn>
                <a:cxn ang="0">
                  <a:pos x="36" y="838"/>
                </a:cxn>
                <a:cxn ang="0">
                  <a:pos x="0" y="880"/>
                </a:cxn>
                <a:cxn ang="0">
                  <a:pos x="75" y="878"/>
                </a:cxn>
                <a:cxn ang="0">
                  <a:pos x="180" y="877"/>
                </a:cxn>
                <a:cxn ang="0">
                  <a:pos x="255" y="878"/>
                </a:cxn>
                <a:cxn ang="0">
                  <a:pos x="290" y="840"/>
                </a:cxn>
                <a:cxn ang="0">
                  <a:pos x="229" y="833"/>
                </a:cxn>
                <a:cxn ang="0">
                  <a:pos x="190" y="816"/>
                </a:cxn>
                <a:cxn ang="0">
                  <a:pos x="171" y="794"/>
                </a:cxn>
                <a:cxn ang="0">
                  <a:pos x="164" y="769"/>
                </a:cxn>
                <a:cxn ang="0">
                  <a:pos x="162" y="745"/>
                </a:cxn>
                <a:cxn ang="0">
                  <a:pos x="164" y="51"/>
                </a:cxn>
                <a:cxn ang="0">
                  <a:pos x="469" y="867"/>
                </a:cxn>
                <a:cxn ang="0">
                  <a:pos x="488" y="880"/>
                </a:cxn>
                <a:cxn ang="0">
                  <a:pos x="498" y="878"/>
                </a:cxn>
                <a:cxn ang="0">
                  <a:pos x="503" y="872"/>
                </a:cxn>
                <a:cxn ang="0">
                  <a:pos x="507" y="861"/>
                </a:cxn>
                <a:cxn ang="0">
                  <a:pos x="815" y="39"/>
                </a:cxn>
                <a:cxn ang="0">
                  <a:pos x="814" y="808"/>
                </a:cxn>
                <a:cxn ang="0">
                  <a:pos x="802" y="828"/>
                </a:cxn>
                <a:cxn ang="0">
                  <a:pos x="773" y="838"/>
                </a:cxn>
                <a:cxn ang="0">
                  <a:pos x="689" y="840"/>
                </a:cxn>
                <a:cxn ang="0">
                  <a:pos x="720" y="878"/>
                </a:cxn>
                <a:cxn ang="0">
                  <a:pos x="976" y="877"/>
                </a:cxn>
                <a:cxn ang="0">
                  <a:pos x="1044" y="880"/>
                </a:cxn>
                <a:cxn ang="0">
                  <a:pos x="982" y="840"/>
                </a:cxn>
                <a:cxn ang="0">
                  <a:pos x="942" y="833"/>
                </a:cxn>
                <a:cxn ang="0">
                  <a:pos x="922" y="819"/>
                </a:cxn>
                <a:cxn ang="0">
                  <a:pos x="916" y="796"/>
                </a:cxn>
                <a:cxn ang="0">
                  <a:pos x="917" y="71"/>
                </a:cxn>
                <a:cxn ang="0">
                  <a:pos x="929" y="52"/>
                </a:cxn>
                <a:cxn ang="0">
                  <a:pos x="958" y="42"/>
                </a:cxn>
                <a:cxn ang="0">
                  <a:pos x="1015" y="39"/>
                </a:cxn>
                <a:cxn ang="0">
                  <a:pos x="1044" y="0"/>
                </a:cxn>
                <a:cxn ang="0">
                  <a:pos x="806" y="3"/>
                </a:cxn>
                <a:cxn ang="0">
                  <a:pos x="794" y="24"/>
                </a:cxn>
                <a:cxn ang="0">
                  <a:pos x="253" y="29"/>
                </a:cxn>
              </a:cxnLst>
              <a:rect l="0" t="0" r="r" b="b"/>
              <a:pathLst>
                <a:path w="1044" h="880">
                  <a:moveTo>
                    <a:pt x="253" y="29"/>
                  </a:moveTo>
                  <a:lnTo>
                    <a:pt x="247" y="15"/>
                  </a:lnTo>
                  <a:lnTo>
                    <a:pt x="242" y="7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0" y="39"/>
                  </a:lnTo>
                  <a:lnTo>
                    <a:pt x="31" y="39"/>
                  </a:lnTo>
                  <a:lnTo>
                    <a:pt x="67" y="40"/>
                  </a:lnTo>
                  <a:lnTo>
                    <a:pt x="91" y="44"/>
                  </a:lnTo>
                  <a:lnTo>
                    <a:pt x="109" y="49"/>
                  </a:lnTo>
                  <a:lnTo>
                    <a:pt x="120" y="57"/>
                  </a:lnTo>
                  <a:lnTo>
                    <a:pt x="125" y="67"/>
                  </a:lnTo>
                  <a:lnTo>
                    <a:pt x="128" y="83"/>
                  </a:lnTo>
                  <a:lnTo>
                    <a:pt x="128" y="757"/>
                  </a:lnTo>
                  <a:lnTo>
                    <a:pt x="125" y="781"/>
                  </a:lnTo>
                  <a:lnTo>
                    <a:pt x="120" y="794"/>
                  </a:lnTo>
                  <a:lnTo>
                    <a:pt x="112" y="806"/>
                  </a:lnTo>
                  <a:lnTo>
                    <a:pt x="101" y="816"/>
                  </a:lnTo>
                  <a:lnTo>
                    <a:pt x="85" y="826"/>
                  </a:lnTo>
                  <a:lnTo>
                    <a:pt x="64" y="833"/>
                  </a:lnTo>
                  <a:lnTo>
                    <a:pt x="36" y="838"/>
                  </a:lnTo>
                  <a:lnTo>
                    <a:pt x="0" y="840"/>
                  </a:lnTo>
                  <a:lnTo>
                    <a:pt x="0" y="880"/>
                  </a:lnTo>
                  <a:lnTo>
                    <a:pt x="36" y="878"/>
                  </a:lnTo>
                  <a:lnTo>
                    <a:pt x="75" y="878"/>
                  </a:lnTo>
                  <a:lnTo>
                    <a:pt x="112" y="877"/>
                  </a:lnTo>
                  <a:lnTo>
                    <a:pt x="180" y="877"/>
                  </a:lnTo>
                  <a:lnTo>
                    <a:pt x="218" y="878"/>
                  </a:lnTo>
                  <a:lnTo>
                    <a:pt x="255" y="878"/>
                  </a:lnTo>
                  <a:lnTo>
                    <a:pt x="290" y="880"/>
                  </a:lnTo>
                  <a:lnTo>
                    <a:pt x="290" y="840"/>
                  </a:lnTo>
                  <a:lnTo>
                    <a:pt x="256" y="838"/>
                  </a:lnTo>
                  <a:lnTo>
                    <a:pt x="229" y="833"/>
                  </a:lnTo>
                  <a:lnTo>
                    <a:pt x="206" y="826"/>
                  </a:lnTo>
                  <a:lnTo>
                    <a:pt x="190" y="816"/>
                  </a:lnTo>
                  <a:lnTo>
                    <a:pt x="179" y="806"/>
                  </a:lnTo>
                  <a:lnTo>
                    <a:pt x="171" y="794"/>
                  </a:lnTo>
                  <a:lnTo>
                    <a:pt x="167" y="781"/>
                  </a:lnTo>
                  <a:lnTo>
                    <a:pt x="164" y="769"/>
                  </a:lnTo>
                  <a:lnTo>
                    <a:pt x="164" y="755"/>
                  </a:lnTo>
                  <a:lnTo>
                    <a:pt x="162" y="745"/>
                  </a:lnTo>
                  <a:lnTo>
                    <a:pt x="162" y="51"/>
                  </a:lnTo>
                  <a:lnTo>
                    <a:pt x="164" y="51"/>
                  </a:lnTo>
                  <a:lnTo>
                    <a:pt x="462" y="851"/>
                  </a:lnTo>
                  <a:lnTo>
                    <a:pt x="469" y="867"/>
                  </a:lnTo>
                  <a:lnTo>
                    <a:pt x="477" y="877"/>
                  </a:lnTo>
                  <a:lnTo>
                    <a:pt x="488" y="880"/>
                  </a:lnTo>
                  <a:lnTo>
                    <a:pt x="493" y="880"/>
                  </a:lnTo>
                  <a:lnTo>
                    <a:pt x="498" y="878"/>
                  </a:lnTo>
                  <a:lnTo>
                    <a:pt x="501" y="875"/>
                  </a:lnTo>
                  <a:lnTo>
                    <a:pt x="503" y="872"/>
                  </a:lnTo>
                  <a:lnTo>
                    <a:pt x="506" y="867"/>
                  </a:lnTo>
                  <a:lnTo>
                    <a:pt x="507" y="861"/>
                  </a:lnTo>
                  <a:lnTo>
                    <a:pt x="511" y="855"/>
                  </a:lnTo>
                  <a:lnTo>
                    <a:pt x="815" y="39"/>
                  </a:lnTo>
                  <a:lnTo>
                    <a:pt x="815" y="796"/>
                  </a:lnTo>
                  <a:lnTo>
                    <a:pt x="814" y="808"/>
                  </a:lnTo>
                  <a:lnTo>
                    <a:pt x="810" y="819"/>
                  </a:lnTo>
                  <a:lnTo>
                    <a:pt x="802" y="828"/>
                  </a:lnTo>
                  <a:lnTo>
                    <a:pt x="791" y="833"/>
                  </a:lnTo>
                  <a:lnTo>
                    <a:pt x="773" y="838"/>
                  </a:lnTo>
                  <a:lnTo>
                    <a:pt x="749" y="840"/>
                  </a:lnTo>
                  <a:lnTo>
                    <a:pt x="689" y="840"/>
                  </a:lnTo>
                  <a:lnTo>
                    <a:pt x="689" y="880"/>
                  </a:lnTo>
                  <a:lnTo>
                    <a:pt x="720" y="878"/>
                  </a:lnTo>
                  <a:lnTo>
                    <a:pt x="757" y="877"/>
                  </a:lnTo>
                  <a:lnTo>
                    <a:pt x="976" y="877"/>
                  </a:lnTo>
                  <a:lnTo>
                    <a:pt x="1013" y="878"/>
                  </a:lnTo>
                  <a:lnTo>
                    <a:pt x="1044" y="880"/>
                  </a:lnTo>
                  <a:lnTo>
                    <a:pt x="1044" y="840"/>
                  </a:lnTo>
                  <a:lnTo>
                    <a:pt x="982" y="840"/>
                  </a:lnTo>
                  <a:lnTo>
                    <a:pt x="959" y="836"/>
                  </a:lnTo>
                  <a:lnTo>
                    <a:pt x="942" y="833"/>
                  </a:lnTo>
                  <a:lnTo>
                    <a:pt x="929" y="828"/>
                  </a:lnTo>
                  <a:lnTo>
                    <a:pt x="922" y="819"/>
                  </a:lnTo>
                  <a:lnTo>
                    <a:pt x="917" y="809"/>
                  </a:lnTo>
                  <a:lnTo>
                    <a:pt x="916" y="796"/>
                  </a:lnTo>
                  <a:lnTo>
                    <a:pt x="916" y="84"/>
                  </a:lnTo>
                  <a:lnTo>
                    <a:pt x="917" y="71"/>
                  </a:lnTo>
                  <a:lnTo>
                    <a:pt x="922" y="61"/>
                  </a:lnTo>
                  <a:lnTo>
                    <a:pt x="929" y="52"/>
                  </a:lnTo>
                  <a:lnTo>
                    <a:pt x="942" y="47"/>
                  </a:lnTo>
                  <a:lnTo>
                    <a:pt x="958" y="42"/>
                  </a:lnTo>
                  <a:lnTo>
                    <a:pt x="982" y="40"/>
                  </a:lnTo>
                  <a:lnTo>
                    <a:pt x="1015" y="39"/>
                  </a:lnTo>
                  <a:lnTo>
                    <a:pt x="1044" y="39"/>
                  </a:lnTo>
                  <a:lnTo>
                    <a:pt x="1044" y="0"/>
                  </a:lnTo>
                  <a:lnTo>
                    <a:pt x="815" y="0"/>
                  </a:lnTo>
                  <a:lnTo>
                    <a:pt x="806" y="3"/>
                  </a:lnTo>
                  <a:lnTo>
                    <a:pt x="799" y="10"/>
                  </a:lnTo>
                  <a:lnTo>
                    <a:pt x="794" y="24"/>
                  </a:lnTo>
                  <a:lnTo>
                    <a:pt x="522" y="750"/>
                  </a:lnTo>
                  <a:lnTo>
                    <a:pt x="253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1839" y="4512"/>
              <a:ext cx="656" cy="612"/>
            </a:xfrm>
            <a:custGeom>
              <a:avLst/>
              <a:gdLst/>
              <a:ahLst/>
              <a:cxnLst>
                <a:cxn ang="0">
                  <a:pos x="379" y="325"/>
                </a:cxn>
                <a:cxn ang="0">
                  <a:pos x="405" y="349"/>
                </a:cxn>
                <a:cxn ang="0">
                  <a:pos x="405" y="378"/>
                </a:cxn>
                <a:cxn ang="0">
                  <a:pos x="398" y="408"/>
                </a:cxn>
                <a:cxn ang="0">
                  <a:pos x="403" y="425"/>
                </a:cxn>
                <a:cxn ang="0">
                  <a:pos x="421" y="425"/>
                </a:cxn>
                <a:cxn ang="0">
                  <a:pos x="427" y="413"/>
                </a:cxn>
                <a:cxn ang="0">
                  <a:pos x="476" y="214"/>
                </a:cxn>
                <a:cxn ang="0">
                  <a:pos x="479" y="199"/>
                </a:cxn>
                <a:cxn ang="0">
                  <a:pos x="469" y="184"/>
                </a:cxn>
                <a:cxn ang="0">
                  <a:pos x="453" y="189"/>
                </a:cxn>
                <a:cxn ang="0">
                  <a:pos x="447" y="206"/>
                </a:cxn>
                <a:cxn ang="0">
                  <a:pos x="409" y="273"/>
                </a:cxn>
                <a:cxn ang="0">
                  <a:pos x="244" y="288"/>
                </a:cxn>
                <a:cxn ang="0">
                  <a:pos x="307" y="39"/>
                </a:cxn>
                <a:cxn ang="0">
                  <a:pos x="476" y="32"/>
                </a:cxn>
                <a:cxn ang="0">
                  <a:pos x="570" y="45"/>
                </a:cxn>
                <a:cxn ang="0">
                  <a:pos x="607" y="88"/>
                </a:cxn>
                <a:cxn ang="0">
                  <a:pos x="610" y="180"/>
                </a:cxn>
                <a:cxn ang="0">
                  <a:pos x="612" y="202"/>
                </a:cxn>
                <a:cxn ang="0">
                  <a:pos x="628" y="207"/>
                </a:cxn>
                <a:cxn ang="0">
                  <a:pos x="638" y="195"/>
                </a:cxn>
                <a:cxn ang="0">
                  <a:pos x="656" y="27"/>
                </a:cxn>
                <a:cxn ang="0">
                  <a:pos x="643" y="0"/>
                </a:cxn>
                <a:cxn ang="0">
                  <a:pos x="141" y="8"/>
                </a:cxn>
                <a:cxn ang="0">
                  <a:pos x="147" y="30"/>
                </a:cxn>
                <a:cxn ang="0">
                  <a:pos x="200" y="34"/>
                </a:cxn>
                <a:cxn ang="0">
                  <a:pos x="217" y="37"/>
                </a:cxn>
                <a:cxn ang="0">
                  <a:pos x="220" y="51"/>
                </a:cxn>
                <a:cxn ang="0">
                  <a:pos x="217" y="66"/>
                </a:cxn>
                <a:cxn ang="0">
                  <a:pos x="94" y="565"/>
                </a:cxn>
                <a:cxn ang="0">
                  <a:pos x="55" y="578"/>
                </a:cxn>
                <a:cxn ang="0">
                  <a:pos x="8" y="582"/>
                </a:cxn>
                <a:cxn ang="0">
                  <a:pos x="0" y="603"/>
                </a:cxn>
                <a:cxn ang="0">
                  <a:pos x="9" y="612"/>
                </a:cxn>
                <a:cxn ang="0">
                  <a:pos x="84" y="610"/>
                </a:cxn>
                <a:cxn ang="0">
                  <a:pos x="230" y="610"/>
                </a:cxn>
                <a:cxn ang="0">
                  <a:pos x="272" y="610"/>
                </a:cxn>
                <a:cxn ang="0">
                  <a:pos x="280" y="603"/>
                </a:cxn>
                <a:cxn ang="0">
                  <a:pos x="280" y="585"/>
                </a:cxn>
                <a:cxn ang="0">
                  <a:pos x="236" y="580"/>
                </a:cxn>
                <a:cxn ang="0">
                  <a:pos x="196" y="576"/>
                </a:cxn>
                <a:cxn ang="0">
                  <a:pos x="179" y="563"/>
                </a:cxn>
                <a:cxn ang="0">
                  <a:pos x="181" y="551"/>
                </a:cxn>
              </a:cxnLst>
              <a:rect l="0" t="0" r="r" b="b"/>
              <a:pathLst>
                <a:path w="656" h="612">
                  <a:moveTo>
                    <a:pt x="236" y="322"/>
                  </a:moveTo>
                  <a:lnTo>
                    <a:pt x="358" y="322"/>
                  </a:lnTo>
                  <a:lnTo>
                    <a:pt x="379" y="325"/>
                  </a:lnTo>
                  <a:lnTo>
                    <a:pt x="392" y="330"/>
                  </a:lnTo>
                  <a:lnTo>
                    <a:pt x="401" y="339"/>
                  </a:lnTo>
                  <a:lnTo>
                    <a:pt x="405" y="349"/>
                  </a:lnTo>
                  <a:lnTo>
                    <a:pt x="406" y="362"/>
                  </a:lnTo>
                  <a:lnTo>
                    <a:pt x="406" y="371"/>
                  </a:lnTo>
                  <a:lnTo>
                    <a:pt x="405" y="378"/>
                  </a:lnTo>
                  <a:lnTo>
                    <a:pt x="403" y="388"/>
                  </a:lnTo>
                  <a:lnTo>
                    <a:pt x="400" y="403"/>
                  </a:lnTo>
                  <a:lnTo>
                    <a:pt x="398" y="408"/>
                  </a:lnTo>
                  <a:lnTo>
                    <a:pt x="398" y="418"/>
                  </a:lnTo>
                  <a:lnTo>
                    <a:pt x="400" y="421"/>
                  </a:lnTo>
                  <a:lnTo>
                    <a:pt x="403" y="425"/>
                  </a:lnTo>
                  <a:lnTo>
                    <a:pt x="408" y="426"/>
                  </a:lnTo>
                  <a:lnTo>
                    <a:pt x="418" y="426"/>
                  </a:lnTo>
                  <a:lnTo>
                    <a:pt x="421" y="425"/>
                  </a:lnTo>
                  <a:lnTo>
                    <a:pt x="422" y="423"/>
                  </a:lnTo>
                  <a:lnTo>
                    <a:pt x="426" y="418"/>
                  </a:lnTo>
                  <a:lnTo>
                    <a:pt x="427" y="413"/>
                  </a:lnTo>
                  <a:lnTo>
                    <a:pt x="429" y="406"/>
                  </a:lnTo>
                  <a:lnTo>
                    <a:pt x="476" y="216"/>
                  </a:lnTo>
                  <a:lnTo>
                    <a:pt x="476" y="214"/>
                  </a:lnTo>
                  <a:lnTo>
                    <a:pt x="477" y="209"/>
                  </a:lnTo>
                  <a:lnTo>
                    <a:pt x="477" y="202"/>
                  </a:lnTo>
                  <a:lnTo>
                    <a:pt x="479" y="199"/>
                  </a:lnTo>
                  <a:lnTo>
                    <a:pt x="479" y="192"/>
                  </a:lnTo>
                  <a:lnTo>
                    <a:pt x="473" y="185"/>
                  </a:lnTo>
                  <a:lnTo>
                    <a:pt x="469" y="184"/>
                  </a:lnTo>
                  <a:lnTo>
                    <a:pt x="460" y="184"/>
                  </a:lnTo>
                  <a:lnTo>
                    <a:pt x="455" y="185"/>
                  </a:lnTo>
                  <a:lnTo>
                    <a:pt x="453" y="189"/>
                  </a:lnTo>
                  <a:lnTo>
                    <a:pt x="450" y="192"/>
                  </a:lnTo>
                  <a:lnTo>
                    <a:pt x="448" y="197"/>
                  </a:lnTo>
                  <a:lnTo>
                    <a:pt x="447" y="206"/>
                  </a:lnTo>
                  <a:lnTo>
                    <a:pt x="437" y="236"/>
                  </a:lnTo>
                  <a:lnTo>
                    <a:pt x="426" y="258"/>
                  </a:lnTo>
                  <a:lnTo>
                    <a:pt x="409" y="273"/>
                  </a:lnTo>
                  <a:lnTo>
                    <a:pt x="390" y="283"/>
                  </a:lnTo>
                  <a:lnTo>
                    <a:pt x="364" y="288"/>
                  </a:lnTo>
                  <a:lnTo>
                    <a:pt x="244" y="288"/>
                  </a:lnTo>
                  <a:lnTo>
                    <a:pt x="299" y="62"/>
                  </a:lnTo>
                  <a:lnTo>
                    <a:pt x="302" y="49"/>
                  </a:lnTo>
                  <a:lnTo>
                    <a:pt x="307" y="39"/>
                  </a:lnTo>
                  <a:lnTo>
                    <a:pt x="314" y="34"/>
                  </a:lnTo>
                  <a:lnTo>
                    <a:pt x="325" y="32"/>
                  </a:lnTo>
                  <a:lnTo>
                    <a:pt x="476" y="32"/>
                  </a:lnTo>
                  <a:lnTo>
                    <a:pt x="515" y="34"/>
                  </a:lnTo>
                  <a:lnTo>
                    <a:pt x="545" y="37"/>
                  </a:lnTo>
                  <a:lnTo>
                    <a:pt x="570" y="45"/>
                  </a:lnTo>
                  <a:lnTo>
                    <a:pt x="588" y="56"/>
                  </a:lnTo>
                  <a:lnTo>
                    <a:pt x="599" y="69"/>
                  </a:lnTo>
                  <a:lnTo>
                    <a:pt x="607" y="88"/>
                  </a:lnTo>
                  <a:lnTo>
                    <a:pt x="612" y="110"/>
                  </a:lnTo>
                  <a:lnTo>
                    <a:pt x="612" y="162"/>
                  </a:lnTo>
                  <a:lnTo>
                    <a:pt x="610" y="180"/>
                  </a:lnTo>
                  <a:lnTo>
                    <a:pt x="609" y="192"/>
                  </a:lnTo>
                  <a:lnTo>
                    <a:pt x="609" y="195"/>
                  </a:lnTo>
                  <a:lnTo>
                    <a:pt x="612" y="202"/>
                  </a:lnTo>
                  <a:lnTo>
                    <a:pt x="618" y="206"/>
                  </a:lnTo>
                  <a:lnTo>
                    <a:pt x="623" y="207"/>
                  </a:lnTo>
                  <a:lnTo>
                    <a:pt x="628" y="207"/>
                  </a:lnTo>
                  <a:lnTo>
                    <a:pt x="631" y="206"/>
                  </a:lnTo>
                  <a:lnTo>
                    <a:pt x="635" y="202"/>
                  </a:lnTo>
                  <a:lnTo>
                    <a:pt x="638" y="195"/>
                  </a:lnTo>
                  <a:lnTo>
                    <a:pt x="638" y="189"/>
                  </a:lnTo>
                  <a:lnTo>
                    <a:pt x="639" y="184"/>
                  </a:lnTo>
                  <a:lnTo>
                    <a:pt x="656" y="27"/>
                  </a:lnTo>
                  <a:lnTo>
                    <a:pt x="656" y="12"/>
                  </a:lnTo>
                  <a:lnTo>
                    <a:pt x="651" y="3"/>
                  </a:lnTo>
                  <a:lnTo>
                    <a:pt x="643" y="0"/>
                  </a:lnTo>
                  <a:lnTo>
                    <a:pt x="155" y="0"/>
                  </a:lnTo>
                  <a:lnTo>
                    <a:pt x="147" y="2"/>
                  </a:lnTo>
                  <a:lnTo>
                    <a:pt x="141" y="8"/>
                  </a:lnTo>
                  <a:lnTo>
                    <a:pt x="139" y="18"/>
                  </a:lnTo>
                  <a:lnTo>
                    <a:pt x="141" y="27"/>
                  </a:lnTo>
                  <a:lnTo>
                    <a:pt x="147" y="30"/>
                  </a:lnTo>
                  <a:lnTo>
                    <a:pt x="155" y="32"/>
                  </a:lnTo>
                  <a:lnTo>
                    <a:pt x="184" y="32"/>
                  </a:lnTo>
                  <a:lnTo>
                    <a:pt x="200" y="34"/>
                  </a:lnTo>
                  <a:lnTo>
                    <a:pt x="209" y="35"/>
                  </a:lnTo>
                  <a:lnTo>
                    <a:pt x="213" y="35"/>
                  </a:lnTo>
                  <a:lnTo>
                    <a:pt x="217" y="37"/>
                  </a:lnTo>
                  <a:lnTo>
                    <a:pt x="218" y="39"/>
                  </a:lnTo>
                  <a:lnTo>
                    <a:pt x="220" y="42"/>
                  </a:lnTo>
                  <a:lnTo>
                    <a:pt x="220" y="51"/>
                  </a:lnTo>
                  <a:lnTo>
                    <a:pt x="218" y="57"/>
                  </a:lnTo>
                  <a:lnTo>
                    <a:pt x="217" y="62"/>
                  </a:lnTo>
                  <a:lnTo>
                    <a:pt x="217" y="66"/>
                  </a:lnTo>
                  <a:lnTo>
                    <a:pt x="103" y="538"/>
                  </a:lnTo>
                  <a:lnTo>
                    <a:pt x="98" y="553"/>
                  </a:lnTo>
                  <a:lnTo>
                    <a:pt x="94" y="565"/>
                  </a:lnTo>
                  <a:lnTo>
                    <a:pt x="85" y="571"/>
                  </a:lnTo>
                  <a:lnTo>
                    <a:pt x="74" y="576"/>
                  </a:lnTo>
                  <a:lnTo>
                    <a:pt x="55" y="578"/>
                  </a:lnTo>
                  <a:lnTo>
                    <a:pt x="25" y="580"/>
                  </a:lnTo>
                  <a:lnTo>
                    <a:pt x="16" y="580"/>
                  </a:lnTo>
                  <a:lnTo>
                    <a:pt x="8" y="582"/>
                  </a:lnTo>
                  <a:lnTo>
                    <a:pt x="1" y="587"/>
                  </a:lnTo>
                  <a:lnTo>
                    <a:pt x="0" y="598"/>
                  </a:lnTo>
                  <a:lnTo>
                    <a:pt x="0" y="603"/>
                  </a:lnTo>
                  <a:lnTo>
                    <a:pt x="3" y="607"/>
                  </a:lnTo>
                  <a:lnTo>
                    <a:pt x="4" y="610"/>
                  </a:lnTo>
                  <a:lnTo>
                    <a:pt x="9" y="612"/>
                  </a:lnTo>
                  <a:lnTo>
                    <a:pt x="32" y="612"/>
                  </a:lnTo>
                  <a:lnTo>
                    <a:pt x="56" y="610"/>
                  </a:lnTo>
                  <a:lnTo>
                    <a:pt x="84" y="610"/>
                  </a:lnTo>
                  <a:lnTo>
                    <a:pt x="108" y="608"/>
                  </a:lnTo>
                  <a:lnTo>
                    <a:pt x="194" y="608"/>
                  </a:lnTo>
                  <a:lnTo>
                    <a:pt x="230" y="610"/>
                  </a:lnTo>
                  <a:lnTo>
                    <a:pt x="264" y="612"/>
                  </a:lnTo>
                  <a:lnTo>
                    <a:pt x="268" y="612"/>
                  </a:lnTo>
                  <a:lnTo>
                    <a:pt x="272" y="610"/>
                  </a:lnTo>
                  <a:lnTo>
                    <a:pt x="275" y="610"/>
                  </a:lnTo>
                  <a:lnTo>
                    <a:pt x="278" y="607"/>
                  </a:lnTo>
                  <a:lnTo>
                    <a:pt x="280" y="603"/>
                  </a:lnTo>
                  <a:lnTo>
                    <a:pt x="281" y="598"/>
                  </a:lnTo>
                  <a:lnTo>
                    <a:pt x="281" y="592"/>
                  </a:lnTo>
                  <a:lnTo>
                    <a:pt x="280" y="585"/>
                  </a:lnTo>
                  <a:lnTo>
                    <a:pt x="275" y="582"/>
                  </a:lnTo>
                  <a:lnTo>
                    <a:pt x="265" y="580"/>
                  </a:lnTo>
                  <a:lnTo>
                    <a:pt x="236" y="580"/>
                  </a:lnTo>
                  <a:lnTo>
                    <a:pt x="223" y="578"/>
                  </a:lnTo>
                  <a:lnTo>
                    <a:pt x="207" y="578"/>
                  </a:lnTo>
                  <a:lnTo>
                    <a:pt x="196" y="576"/>
                  </a:lnTo>
                  <a:lnTo>
                    <a:pt x="186" y="575"/>
                  </a:lnTo>
                  <a:lnTo>
                    <a:pt x="181" y="570"/>
                  </a:lnTo>
                  <a:lnTo>
                    <a:pt x="179" y="563"/>
                  </a:lnTo>
                  <a:lnTo>
                    <a:pt x="179" y="558"/>
                  </a:lnTo>
                  <a:lnTo>
                    <a:pt x="181" y="555"/>
                  </a:lnTo>
                  <a:lnTo>
                    <a:pt x="181" y="551"/>
                  </a:lnTo>
                  <a:lnTo>
                    <a:pt x="183" y="546"/>
                  </a:lnTo>
                  <a:lnTo>
                    <a:pt x="236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33"/>
            <p:cNvSpPr>
              <a:spLocks noEditPoints="1"/>
            </p:cNvSpPr>
            <p:nvPr/>
          </p:nvSpPr>
          <p:spPr bwMode="auto">
            <a:xfrm>
              <a:off x="3015" y="4456"/>
              <a:ext cx="823" cy="302"/>
            </a:xfrm>
            <a:custGeom>
              <a:avLst/>
              <a:gdLst/>
              <a:ahLst/>
              <a:cxnLst>
                <a:cxn ang="0">
                  <a:pos x="780" y="53"/>
                </a:cxn>
                <a:cxn ang="0">
                  <a:pos x="792" y="53"/>
                </a:cxn>
                <a:cxn ang="0">
                  <a:pos x="803" y="51"/>
                </a:cxn>
                <a:cxn ang="0">
                  <a:pos x="813" y="48"/>
                </a:cxn>
                <a:cxn ang="0">
                  <a:pos x="821" y="39"/>
                </a:cxn>
                <a:cxn ang="0">
                  <a:pos x="823" y="27"/>
                </a:cxn>
                <a:cxn ang="0">
                  <a:pos x="821" y="14"/>
                </a:cxn>
                <a:cxn ang="0">
                  <a:pos x="813" y="7"/>
                </a:cxn>
                <a:cxn ang="0">
                  <a:pos x="805" y="2"/>
                </a:cxn>
                <a:cxn ang="0">
                  <a:pos x="793" y="2"/>
                </a:cxn>
                <a:cxn ang="0">
                  <a:pos x="782" y="0"/>
                </a:cxn>
                <a:cxn ang="0">
                  <a:pos x="29" y="0"/>
                </a:cxn>
                <a:cxn ang="0">
                  <a:pos x="19" y="2"/>
                </a:cxn>
                <a:cxn ang="0">
                  <a:pos x="9" y="7"/>
                </a:cxn>
                <a:cxn ang="0">
                  <a:pos x="1" y="14"/>
                </a:cxn>
                <a:cxn ang="0">
                  <a:pos x="0" y="27"/>
                </a:cxn>
                <a:cxn ang="0">
                  <a:pos x="3" y="39"/>
                </a:cxn>
                <a:cxn ang="0">
                  <a:pos x="9" y="48"/>
                </a:cxn>
                <a:cxn ang="0">
                  <a:pos x="19" y="51"/>
                </a:cxn>
                <a:cxn ang="0">
                  <a:pos x="30" y="53"/>
                </a:cxn>
                <a:cxn ang="0">
                  <a:pos x="42" y="53"/>
                </a:cxn>
                <a:cxn ang="0">
                  <a:pos x="780" y="53"/>
                </a:cxn>
                <a:cxn ang="0">
                  <a:pos x="782" y="302"/>
                </a:cxn>
                <a:cxn ang="0">
                  <a:pos x="793" y="302"/>
                </a:cxn>
                <a:cxn ang="0">
                  <a:pos x="805" y="300"/>
                </a:cxn>
                <a:cxn ang="0">
                  <a:pos x="813" y="297"/>
                </a:cxn>
                <a:cxn ang="0">
                  <a:pos x="821" y="289"/>
                </a:cxn>
                <a:cxn ang="0">
                  <a:pos x="823" y="277"/>
                </a:cxn>
                <a:cxn ang="0">
                  <a:pos x="821" y="265"/>
                </a:cxn>
                <a:cxn ang="0">
                  <a:pos x="813" y="257"/>
                </a:cxn>
                <a:cxn ang="0">
                  <a:pos x="803" y="253"/>
                </a:cxn>
                <a:cxn ang="0">
                  <a:pos x="792" y="251"/>
                </a:cxn>
                <a:cxn ang="0">
                  <a:pos x="30" y="251"/>
                </a:cxn>
                <a:cxn ang="0">
                  <a:pos x="19" y="253"/>
                </a:cxn>
                <a:cxn ang="0">
                  <a:pos x="9" y="257"/>
                </a:cxn>
                <a:cxn ang="0">
                  <a:pos x="1" y="265"/>
                </a:cxn>
                <a:cxn ang="0">
                  <a:pos x="0" y="277"/>
                </a:cxn>
                <a:cxn ang="0">
                  <a:pos x="3" y="289"/>
                </a:cxn>
                <a:cxn ang="0">
                  <a:pos x="9" y="297"/>
                </a:cxn>
                <a:cxn ang="0">
                  <a:pos x="19" y="300"/>
                </a:cxn>
                <a:cxn ang="0">
                  <a:pos x="29" y="302"/>
                </a:cxn>
                <a:cxn ang="0">
                  <a:pos x="40" y="302"/>
                </a:cxn>
                <a:cxn ang="0">
                  <a:pos x="782" y="302"/>
                </a:cxn>
              </a:cxnLst>
              <a:rect l="0" t="0" r="r" b="b"/>
              <a:pathLst>
                <a:path w="823" h="302">
                  <a:moveTo>
                    <a:pt x="780" y="53"/>
                  </a:moveTo>
                  <a:lnTo>
                    <a:pt x="792" y="53"/>
                  </a:lnTo>
                  <a:lnTo>
                    <a:pt x="803" y="51"/>
                  </a:lnTo>
                  <a:lnTo>
                    <a:pt x="813" y="48"/>
                  </a:lnTo>
                  <a:lnTo>
                    <a:pt x="821" y="39"/>
                  </a:lnTo>
                  <a:lnTo>
                    <a:pt x="823" y="27"/>
                  </a:lnTo>
                  <a:lnTo>
                    <a:pt x="821" y="14"/>
                  </a:lnTo>
                  <a:lnTo>
                    <a:pt x="813" y="7"/>
                  </a:lnTo>
                  <a:lnTo>
                    <a:pt x="805" y="2"/>
                  </a:lnTo>
                  <a:lnTo>
                    <a:pt x="793" y="2"/>
                  </a:lnTo>
                  <a:lnTo>
                    <a:pt x="782" y="0"/>
                  </a:lnTo>
                  <a:lnTo>
                    <a:pt x="29" y="0"/>
                  </a:lnTo>
                  <a:lnTo>
                    <a:pt x="19" y="2"/>
                  </a:lnTo>
                  <a:lnTo>
                    <a:pt x="9" y="7"/>
                  </a:lnTo>
                  <a:lnTo>
                    <a:pt x="1" y="14"/>
                  </a:lnTo>
                  <a:lnTo>
                    <a:pt x="0" y="27"/>
                  </a:lnTo>
                  <a:lnTo>
                    <a:pt x="3" y="39"/>
                  </a:lnTo>
                  <a:lnTo>
                    <a:pt x="9" y="48"/>
                  </a:lnTo>
                  <a:lnTo>
                    <a:pt x="19" y="51"/>
                  </a:lnTo>
                  <a:lnTo>
                    <a:pt x="30" y="53"/>
                  </a:lnTo>
                  <a:lnTo>
                    <a:pt x="42" y="53"/>
                  </a:lnTo>
                  <a:lnTo>
                    <a:pt x="780" y="53"/>
                  </a:lnTo>
                  <a:close/>
                  <a:moveTo>
                    <a:pt x="782" y="302"/>
                  </a:moveTo>
                  <a:lnTo>
                    <a:pt x="793" y="302"/>
                  </a:lnTo>
                  <a:lnTo>
                    <a:pt x="805" y="300"/>
                  </a:lnTo>
                  <a:lnTo>
                    <a:pt x="813" y="297"/>
                  </a:lnTo>
                  <a:lnTo>
                    <a:pt x="821" y="289"/>
                  </a:lnTo>
                  <a:lnTo>
                    <a:pt x="823" y="277"/>
                  </a:lnTo>
                  <a:lnTo>
                    <a:pt x="821" y="265"/>
                  </a:lnTo>
                  <a:lnTo>
                    <a:pt x="813" y="257"/>
                  </a:lnTo>
                  <a:lnTo>
                    <a:pt x="803" y="253"/>
                  </a:lnTo>
                  <a:lnTo>
                    <a:pt x="792" y="251"/>
                  </a:lnTo>
                  <a:lnTo>
                    <a:pt x="30" y="251"/>
                  </a:lnTo>
                  <a:lnTo>
                    <a:pt x="19" y="253"/>
                  </a:lnTo>
                  <a:lnTo>
                    <a:pt x="9" y="257"/>
                  </a:lnTo>
                  <a:lnTo>
                    <a:pt x="1" y="265"/>
                  </a:lnTo>
                  <a:lnTo>
                    <a:pt x="0" y="277"/>
                  </a:lnTo>
                  <a:lnTo>
                    <a:pt x="3" y="289"/>
                  </a:lnTo>
                  <a:lnTo>
                    <a:pt x="9" y="297"/>
                  </a:lnTo>
                  <a:lnTo>
                    <a:pt x="19" y="300"/>
                  </a:lnTo>
                  <a:lnTo>
                    <a:pt x="29" y="302"/>
                  </a:lnTo>
                  <a:lnTo>
                    <a:pt x="40" y="302"/>
                  </a:lnTo>
                  <a:lnTo>
                    <a:pt x="782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4354" y="4583"/>
              <a:ext cx="758" cy="50"/>
            </a:xfrm>
            <a:custGeom>
              <a:avLst/>
              <a:gdLst/>
              <a:ahLst/>
              <a:cxnLst>
                <a:cxn ang="0">
                  <a:pos x="716" y="50"/>
                </a:cxn>
                <a:cxn ang="0">
                  <a:pos x="728" y="50"/>
                </a:cxn>
                <a:cxn ang="0">
                  <a:pos x="739" y="49"/>
                </a:cxn>
                <a:cxn ang="0">
                  <a:pos x="749" y="45"/>
                </a:cxn>
                <a:cxn ang="0">
                  <a:pos x="755" y="37"/>
                </a:cxn>
                <a:cxn ang="0">
                  <a:pos x="758" y="25"/>
                </a:cxn>
                <a:cxn ang="0">
                  <a:pos x="755" y="12"/>
                </a:cxn>
                <a:cxn ang="0">
                  <a:pos x="749" y="5"/>
                </a:cxn>
                <a:cxn ang="0">
                  <a:pos x="739" y="1"/>
                </a:cxn>
                <a:cxn ang="0">
                  <a:pos x="728" y="0"/>
                </a:cxn>
                <a:cxn ang="0">
                  <a:pos x="31" y="0"/>
                </a:cxn>
                <a:cxn ang="0">
                  <a:pos x="20" y="1"/>
                </a:cxn>
                <a:cxn ang="0">
                  <a:pos x="10" y="5"/>
                </a:cxn>
                <a:cxn ang="0">
                  <a:pos x="3" y="12"/>
                </a:cxn>
                <a:cxn ang="0">
                  <a:pos x="0" y="25"/>
                </a:cxn>
                <a:cxn ang="0">
                  <a:pos x="3" y="37"/>
                </a:cxn>
                <a:cxn ang="0">
                  <a:pos x="10" y="45"/>
                </a:cxn>
                <a:cxn ang="0">
                  <a:pos x="20" y="49"/>
                </a:cxn>
                <a:cxn ang="0">
                  <a:pos x="31" y="50"/>
                </a:cxn>
                <a:cxn ang="0">
                  <a:pos x="42" y="50"/>
                </a:cxn>
                <a:cxn ang="0">
                  <a:pos x="716" y="50"/>
                </a:cxn>
              </a:cxnLst>
              <a:rect l="0" t="0" r="r" b="b"/>
              <a:pathLst>
                <a:path w="758" h="50">
                  <a:moveTo>
                    <a:pt x="716" y="50"/>
                  </a:moveTo>
                  <a:lnTo>
                    <a:pt x="728" y="50"/>
                  </a:lnTo>
                  <a:lnTo>
                    <a:pt x="739" y="49"/>
                  </a:lnTo>
                  <a:lnTo>
                    <a:pt x="749" y="45"/>
                  </a:lnTo>
                  <a:lnTo>
                    <a:pt x="755" y="37"/>
                  </a:lnTo>
                  <a:lnTo>
                    <a:pt x="758" y="25"/>
                  </a:lnTo>
                  <a:lnTo>
                    <a:pt x="755" y="12"/>
                  </a:lnTo>
                  <a:lnTo>
                    <a:pt x="749" y="5"/>
                  </a:lnTo>
                  <a:lnTo>
                    <a:pt x="739" y="1"/>
                  </a:lnTo>
                  <a:lnTo>
                    <a:pt x="728" y="0"/>
                  </a:lnTo>
                  <a:lnTo>
                    <a:pt x="31" y="0"/>
                  </a:lnTo>
                  <a:lnTo>
                    <a:pt x="20" y="1"/>
                  </a:lnTo>
                  <a:lnTo>
                    <a:pt x="10" y="5"/>
                  </a:lnTo>
                  <a:lnTo>
                    <a:pt x="3" y="12"/>
                  </a:lnTo>
                  <a:lnTo>
                    <a:pt x="0" y="25"/>
                  </a:lnTo>
                  <a:lnTo>
                    <a:pt x="3" y="37"/>
                  </a:lnTo>
                  <a:lnTo>
                    <a:pt x="10" y="45"/>
                  </a:lnTo>
                  <a:lnTo>
                    <a:pt x="20" y="49"/>
                  </a:lnTo>
                  <a:lnTo>
                    <a:pt x="31" y="50"/>
                  </a:lnTo>
                  <a:lnTo>
                    <a:pt x="42" y="50"/>
                  </a:lnTo>
                  <a:lnTo>
                    <a:pt x="716" y="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5278" y="4072"/>
              <a:ext cx="494" cy="858"/>
            </a:xfrm>
            <a:custGeom>
              <a:avLst/>
              <a:gdLst/>
              <a:ahLst/>
              <a:cxnLst>
                <a:cxn ang="0">
                  <a:pos x="463" y="634"/>
                </a:cxn>
                <a:cxn ang="0">
                  <a:pos x="455" y="686"/>
                </a:cxn>
                <a:cxn ang="0">
                  <a:pos x="443" y="733"/>
                </a:cxn>
                <a:cxn ang="0">
                  <a:pos x="427" y="752"/>
                </a:cxn>
                <a:cxn ang="0">
                  <a:pos x="395" y="757"/>
                </a:cxn>
                <a:cxn ang="0">
                  <a:pos x="95" y="759"/>
                </a:cxn>
                <a:cxn ang="0">
                  <a:pos x="277" y="580"/>
                </a:cxn>
                <a:cxn ang="0">
                  <a:pos x="359" y="501"/>
                </a:cxn>
                <a:cxn ang="0">
                  <a:pos x="421" y="435"/>
                </a:cxn>
                <a:cxn ang="0">
                  <a:pos x="463" y="374"/>
                </a:cxn>
                <a:cxn ang="0">
                  <a:pos x="487" y="315"/>
                </a:cxn>
                <a:cxn ang="0">
                  <a:pos x="494" y="249"/>
                </a:cxn>
                <a:cxn ang="0">
                  <a:pos x="477" y="158"/>
                </a:cxn>
                <a:cxn ang="0">
                  <a:pos x="434" y="84"/>
                </a:cxn>
                <a:cxn ang="0">
                  <a:pos x="367" y="32"/>
                </a:cxn>
                <a:cxn ang="0">
                  <a:pos x="280" y="3"/>
                </a:cxn>
                <a:cxn ang="0">
                  <a:pos x="186" y="3"/>
                </a:cxn>
                <a:cxn ang="0">
                  <a:pos x="110" y="35"/>
                </a:cxn>
                <a:cxn ang="0">
                  <a:pos x="50" y="88"/>
                </a:cxn>
                <a:cxn ang="0">
                  <a:pos x="13" y="157"/>
                </a:cxn>
                <a:cxn ang="0">
                  <a:pos x="0" y="233"/>
                </a:cxn>
                <a:cxn ang="0">
                  <a:pos x="9" y="275"/>
                </a:cxn>
                <a:cxn ang="0">
                  <a:pos x="32" y="297"/>
                </a:cxn>
                <a:cxn ang="0">
                  <a:pos x="53" y="303"/>
                </a:cxn>
                <a:cxn ang="0">
                  <a:pos x="66" y="305"/>
                </a:cxn>
                <a:cxn ang="0">
                  <a:pos x="87" y="300"/>
                </a:cxn>
                <a:cxn ang="0">
                  <a:pos x="111" y="287"/>
                </a:cxn>
                <a:cxn ang="0">
                  <a:pos x="128" y="258"/>
                </a:cxn>
                <a:cxn ang="0">
                  <a:pos x="128" y="216"/>
                </a:cxn>
                <a:cxn ang="0">
                  <a:pos x="106" y="184"/>
                </a:cxn>
                <a:cxn ang="0">
                  <a:pos x="64" y="170"/>
                </a:cxn>
                <a:cxn ang="0">
                  <a:pos x="66" y="131"/>
                </a:cxn>
                <a:cxn ang="0">
                  <a:pos x="116" y="74"/>
                </a:cxn>
                <a:cxn ang="0">
                  <a:pos x="179" y="44"/>
                </a:cxn>
                <a:cxn ang="0">
                  <a:pos x="251" y="42"/>
                </a:cxn>
                <a:cxn ang="0">
                  <a:pos x="309" y="71"/>
                </a:cxn>
                <a:cxn ang="0">
                  <a:pos x="349" y="118"/>
                </a:cxn>
                <a:cxn ang="0">
                  <a:pos x="374" y="180"/>
                </a:cxn>
                <a:cxn ang="0">
                  <a:pos x="382" y="249"/>
                </a:cxn>
                <a:cxn ang="0">
                  <a:pos x="362" y="352"/>
                </a:cxn>
                <a:cxn ang="0">
                  <a:pos x="315" y="448"/>
                </a:cxn>
                <a:cxn ang="0">
                  <a:pos x="251" y="534"/>
                </a:cxn>
                <a:cxn ang="0">
                  <a:pos x="6" y="819"/>
                </a:cxn>
                <a:cxn ang="0">
                  <a:pos x="0" y="839"/>
                </a:cxn>
                <a:cxn ang="0">
                  <a:pos x="460" y="858"/>
                </a:cxn>
              </a:cxnLst>
              <a:rect l="0" t="0" r="r" b="b"/>
              <a:pathLst>
                <a:path w="494" h="858">
                  <a:moveTo>
                    <a:pt x="494" y="634"/>
                  </a:moveTo>
                  <a:lnTo>
                    <a:pt x="463" y="634"/>
                  </a:lnTo>
                  <a:lnTo>
                    <a:pt x="460" y="659"/>
                  </a:lnTo>
                  <a:lnTo>
                    <a:pt x="455" y="686"/>
                  </a:lnTo>
                  <a:lnTo>
                    <a:pt x="448" y="711"/>
                  </a:lnTo>
                  <a:lnTo>
                    <a:pt x="443" y="733"/>
                  </a:lnTo>
                  <a:lnTo>
                    <a:pt x="435" y="748"/>
                  </a:lnTo>
                  <a:lnTo>
                    <a:pt x="427" y="752"/>
                  </a:lnTo>
                  <a:lnTo>
                    <a:pt x="413" y="755"/>
                  </a:lnTo>
                  <a:lnTo>
                    <a:pt x="395" y="757"/>
                  </a:lnTo>
                  <a:lnTo>
                    <a:pt x="374" y="759"/>
                  </a:lnTo>
                  <a:lnTo>
                    <a:pt x="95" y="759"/>
                  </a:lnTo>
                  <a:lnTo>
                    <a:pt x="226" y="625"/>
                  </a:lnTo>
                  <a:lnTo>
                    <a:pt x="277" y="580"/>
                  </a:lnTo>
                  <a:lnTo>
                    <a:pt x="320" y="538"/>
                  </a:lnTo>
                  <a:lnTo>
                    <a:pt x="359" y="501"/>
                  </a:lnTo>
                  <a:lnTo>
                    <a:pt x="392" y="467"/>
                  </a:lnTo>
                  <a:lnTo>
                    <a:pt x="421" y="435"/>
                  </a:lnTo>
                  <a:lnTo>
                    <a:pt x="443" y="405"/>
                  </a:lnTo>
                  <a:lnTo>
                    <a:pt x="463" y="374"/>
                  </a:lnTo>
                  <a:lnTo>
                    <a:pt x="476" y="346"/>
                  </a:lnTo>
                  <a:lnTo>
                    <a:pt x="487" y="315"/>
                  </a:lnTo>
                  <a:lnTo>
                    <a:pt x="492" y="283"/>
                  </a:lnTo>
                  <a:lnTo>
                    <a:pt x="494" y="249"/>
                  </a:lnTo>
                  <a:lnTo>
                    <a:pt x="490" y="202"/>
                  </a:lnTo>
                  <a:lnTo>
                    <a:pt x="477" y="158"/>
                  </a:lnTo>
                  <a:lnTo>
                    <a:pt x="460" y="120"/>
                  </a:lnTo>
                  <a:lnTo>
                    <a:pt x="434" y="84"/>
                  </a:lnTo>
                  <a:lnTo>
                    <a:pt x="403" y="56"/>
                  </a:lnTo>
                  <a:lnTo>
                    <a:pt x="367" y="32"/>
                  </a:lnTo>
                  <a:lnTo>
                    <a:pt x="325" y="13"/>
                  </a:lnTo>
                  <a:lnTo>
                    <a:pt x="280" y="3"/>
                  </a:lnTo>
                  <a:lnTo>
                    <a:pt x="231" y="0"/>
                  </a:lnTo>
                  <a:lnTo>
                    <a:pt x="186" y="3"/>
                  </a:lnTo>
                  <a:lnTo>
                    <a:pt x="145" y="17"/>
                  </a:lnTo>
                  <a:lnTo>
                    <a:pt x="110" y="35"/>
                  </a:lnTo>
                  <a:lnTo>
                    <a:pt x="77" y="59"/>
                  </a:lnTo>
                  <a:lnTo>
                    <a:pt x="50" y="88"/>
                  </a:lnTo>
                  <a:lnTo>
                    <a:pt x="29" y="121"/>
                  </a:lnTo>
                  <a:lnTo>
                    <a:pt x="13" y="157"/>
                  </a:lnTo>
                  <a:lnTo>
                    <a:pt x="3" y="196"/>
                  </a:lnTo>
                  <a:lnTo>
                    <a:pt x="0" y="233"/>
                  </a:lnTo>
                  <a:lnTo>
                    <a:pt x="3" y="256"/>
                  </a:lnTo>
                  <a:lnTo>
                    <a:pt x="9" y="275"/>
                  </a:lnTo>
                  <a:lnTo>
                    <a:pt x="19" y="288"/>
                  </a:lnTo>
                  <a:lnTo>
                    <a:pt x="32" y="297"/>
                  </a:lnTo>
                  <a:lnTo>
                    <a:pt x="43" y="302"/>
                  </a:lnTo>
                  <a:lnTo>
                    <a:pt x="53" y="303"/>
                  </a:lnTo>
                  <a:lnTo>
                    <a:pt x="61" y="305"/>
                  </a:lnTo>
                  <a:lnTo>
                    <a:pt x="66" y="305"/>
                  </a:lnTo>
                  <a:lnTo>
                    <a:pt x="76" y="303"/>
                  </a:lnTo>
                  <a:lnTo>
                    <a:pt x="87" y="300"/>
                  </a:lnTo>
                  <a:lnTo>
                    <a:pt x="100" y="295"/>
                  </a:lnTo>
                  <a:lnTo>
                    <a:pt x="111" y="287"/>
                  </a:lnTo>
                  <a:lnTo>
                    <a:pt x="121" y="273"/>
                  </a:lnTo>
                  <a:lnTo>
                    <a:pt x="128" y="258"/>
                  </a:lnTo>
                  <a:lnTo>
                    <a:pt x="131" y="236"/>
                  </a:lnTo>
                  <a:lnTo>
                    <a:pt x="128" y="216"/>
                  </a:lnTo>
                  <a:lnTo>
                    <a:pt x="119" y="199"/>
                  </a:lnTo>
                  <a:lnTo>
                    <a:pt x="106" y="184"/>
                  </a:lnTo>
                  <a:lnTo>
                    <a:pt x="87" y="174"/>
                  </a:lnTo>
                  <a:lnTo>
                    <a:pt x="64" y="170"/>
                  </a:lnTo>
                  <a:lnTo>
                    <a:pt x="48" y="170"/>
                  </a:lnTo>
                  <a:lnTo>
                    <a:pt x="66" y="131"/>
                  </a:lnTo>
                  <a:lnTo>
                    <a:pt x="89" y="99"/>
                  </a:lnTo>
                  <a:lnTo>
                    <a:pt x="116" y="74"/>
                  </a:lnTo>
                  <a:lnTo>
                    <a:pt x="147" y="56"/>
                  </a:lnTo>
                  <a:lnTo>
                    <a:pt x="179" y="44"/>
                  </a:lnTo>
                  <a:lnTo>
                    <a:pt x="215" y="39"/>
                  </a:lnTo>
                  <a:lnTo>
                    <a:pt x="251" y="42"/>
                  </a:lnTo>
                  <a:lnTo>
                    <a:pt x="281" y="54"/>
                  </a:lnTo>
                  <a:lnTo>
                    <a:pt x="309" y="71"/>
                  </a:lnTo>
                  <a:lnTo>
                    <a:pt x="332" y="93"/>
                  </a:lnTo>
                  <a:lnTo>
                    <a:pt x="349" y="118"/>
                  </a:lnTo>
                  <a:lnTo>
                    <a:pt x="364" y="148"/>
                  </a:lnTo>
                  <a:lnTo>
                    <a:pt x="374" y="180"/>
                  </a:lnTo>
                  <a:lnTo>
                    <a:pt x="379" y="214"/>
                  </a:lnTo>
                  <a:lnTo>
                    <a:pt x="382" y="249"/>
                  </a:lnTo>
                  <a:lnTo>
                    <a:pt x="377" y="302"/>
                  </a:lnTo>
                  <a:lnTo>
                    <a:pt x="362" y="352"/>
                  </a:lnTo>
                  <a:lnTo>
                    <a:pt x="341" y="401"/>
                  </a:lnTo>
                  <a:lnTo>
                    <a:pt x="315" y="448"/>
                  </a:lnTo>
                  <a:lnTo>
                    <a:pt x="285" y="492"/>
                  </a:lnTo>
                  <a:lnTo>
                    <a:pt x="251" y="534"/>
                  </a:lnTo>
                  <a:lnTo>
                    <a:pt x="14" y="811"/>
                  </a:lnTo>
                  <a:lnTo>
                    <a:pt x="6" y="819"/>
                  </a:lnTo>
                  <a:lnTo>
                    <a:pt x="1" y="828"/>
                  </a:lnTo>
                  <a:lnTo>
                    <a:pt x="0" y="839"/>
                  </a:lnTo>
                  <a:lnTo>
                    <a:pt x="0" y="858"/>
                  </a:lnTo>
                  <a:lnTo>
                    <a:pt x="460" y="858"/>
                  </a:lnTo>
                  <a:lnTo>
                    <a:pt x="494" y="6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5" name="Group 38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2331630" y="4063602"/>
            <a:ext cx="476887" cy="128298"/>
            <a:chOff x="1772" y="3842"/>
            <a:chExt cx="4171" cy="1074"/>
          </a:xfrm>
        </p:grpSpPr>
        <p:sp>
          <p:nvSpPr>
            <p:cNvPr id="66" name="Freeform 40"/>
            <p:cNvSpPr>
              <a:spLocks/>
            </p:cNvSpPr>
            <p:nvPr/>
          </p:nvSpPr>
          <p:spPr bwMode="auto">
            <a:xfrm>
              <a:off x="1772" y="3842"/>
              <a:ext cx="1053" cy="881"/>
            </a:xfrm>
            <a:custGeom>
              <a:avLst/>
              <a:gdLst/>
              <a:ahLst/>
              <a:cxnLst>
                <a:cxn ang="0">
                  <a:pos x="249" y="14"/>
                </a:cxn>
                <a:cxn ang="0">
                  <a:pos x="235" y="3"/>
                </a:cxn>
                <a:cxn ang="0">
                  <a:pos x="0" y="0"/>
                </a:cxn>
                <a:cxn ang="0">
                  <a:pos x="61" y="41"/>
                </a:cxn>
                <a:cxn ang="0">
                  <a:pos x="104" y="48"/>
                </a:cxn>
                <a:cxn ang="0">
                  <a:pos x="123" y="61"/>
                </a:cxn>
                <a:cxn ang="0">
                  <a:pos x="128" y="85"/>
                </a:cxn>
                <a:cxn ang="0">
                  <a:pos x="126" y="778"/>
                </a:cxn>
                <a:cxn ang="0">
                  <a:pos x="116" y="801"/>
                </a:cxn>
                <a:cxn ang="0">
                  <a:pos x="95" y="822"/>
                </a:cxn>
                <a:cxn ang="0">
                  <a:pos x="57" y="836"/>
                </a:cxn>
                <a:cxn ang="0">
                  <a:pos x="0" y="842"/>
                </a:cxn>
                <a:cxn ang="0">
                  <a:pos x="35" y="880"/>
                </a:cxn>
                <a:cxn ang="0">
                  <a:pos x="112" y="878"/>
                </a:cxn>
                <a:cxn ang="0">
                  <a:pos x="180" y="877"/>
                </a:cxn>
                <a:cxn ang="0">
                  <a:pos x="257" y="880"/>
                </a:cxn>
                <a:cxn ang="0">
                  <a:pos x="291" y="842"/>
                </a:cxn>
                <a:cxn ang="0">
                  <a:pos x="234" y="836"/>
                </a:cxn>
                <a:cxn ang="0">
                  <a:pos x="197" y="822"/>
                </a:cxn>
                <a:cxn ang="0">
                  <a:pos x="175" y="801"/>
                </a:cxn>
                <a:cxn ang="0">
                  <a:pos x="165" y="778"/>
                </a:cxn>
                <a:cxn ang="0">
                  <a:pos x="163" y="51"/>
                </a:cxn>
                <a:cxn ang="0">
                  <a:pos x="465" y="853"/>
                </a:cxn>
                <a:cxn ang="0">
                  <a:pos x="476" y="873"/>
                </a:cxn>
                <a:cxn ang="0">
                  <a:pos x="491" y="881"/>
                </a:cxn>
                <a:cxn ang="0">
                  <a:pos x="505" y="874"/>
                </a:cxn>
                <a:cxn ang="0">
                  <a:pos x="513" y="857"/>
                </a:cxn>
                <a:cxn ang="0">
                  <a:pos x="823" y="41"/>
                </a:cxn>
                <a:cxn ang="0">
                  <a:pos x="820" y="809"/>
                </a:cxn>
                <a:cxn ang="0">
                  <a:pos x="809" y="829"/>
                </a:cxn>
                <a:cxn ang="0">
                  <a:pos x="780" y="839"/>
                </a:cxn>
                <a:cxn ang="0">
                  <a:pos x="724" y="842"/>
                </a:cxn>
                <a:cxn ang="0">
                  <a:pos x="694" y="881"/>
                </a:cxn>
                <a:cxn ang="0">
                  <a:pos x="762" y="878"/>
                </a:cxn>
                <a:cxn ang="0">
                  <a:pos x="944" y="877"/>
                </a:cxn>
                <a:cxn ang="0">
                  <a:pos x="1053" y="881"/>
                </a:cxn>
                <a:cxn ang="0">
                  <a:pos x="1022" y="842"/>
                </a:cxn>
                <a:cxn ang="0">
                  <a:pos x="966" y="839"/>
                </a:cxn>
                <a:cxn ang="0">
                  <a:pos x="936" y="829"/>
                </a:cxn>
                <a:cxn ang="0">
                  <a:pos x="925" y="809"/>
                </a:cxn>
                <a:cxn ang="0">
                  <a:pos x="924" y="85"/>
                </a:cxn>
                <a:cxn ang="0">
                  <a:pos x="929" y="61"/>
                </a:cxn>
                <a:cxn ang="0">
                  <a:pos x="949" y="47"/>
                </a:cxn>
                <a:cxn ang="0">
                  <a:pos x="991" y="41"/>
                </a:cxn>
                <a:cxn ang="0">
                  <a:pos x="1053" y="0"/>
                </a:cxn>
                <a:cxn ang="0">
                  <a:pos x="814" y="3"/>
                </a:cxn>
                <a:cxn ang="0">
                  <a:pos x="805" y="13"/>
                </a:cxn>
                <a:cxn ang="0">
                  <a:pos x="525" y="751"/>
                </a:cxn>
              </a:cxnLst>
              <a:rect l="0" t="0" r="r" b="b"/>
              <a:pathLst>
                <a:path w="1053" h="881">
                  <a:moveTo>
                    <a:pt x="254" y="28"/>
                  </a:moveTo>
                  <a:lnTo>
                    <a:pt x="249" y="14"/>
                  </a:lnTo>
                  <a:lnTo>
                    <a:pt x="242" y="7"/>
                  </a:lnTo>
                  <a:lnTo>
                    <a:pt x="235" y="3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1" y="41"/>
                  </a:lnTo>
                  <a:lnTo>
                    <a:pt x="86" y="44"/>
                  </a:lnTo>
                  <a:lnTo>
                    <a:pt x="104" y="48"/>
                  </a:lnTo>
                  <a:lnTo>
                    <a:pt x="115" y="54"/>
                  </a:lnTo>
                  <a:lnTo>
                    <a:pt x="123" y="61"/>
                  </a:lnTo>
                  <a:lnTo>
                    <a:pt x="126" y="72"/>
                  </a:lnTo>
                  <a:lnTo>
                    <a:pt x="128" y="85"/>
                  </a:lnTo>
                  <a:lnTo>
                    <a:pt x="128" y="755"/>
                  </a:lnTo>
                  <a:lnTo>
                    <a:pt x="126" y="778"/>
                  </a:lnTo>
                  <a:lnTo>
                    <a:pt x="121" y="789"/>
                  </a:lnTo>
                  <a:lnTo>
                    <a:pt x="116" y="801"/>
                  </a:lnTo>
                  <a:lnTo>
                    <a:pt x="108" y="812"/>
                  </a:lnTo>
                  <a:lnTo>
                    <a:pt x="95" y="822"/>
                  </a:lnTo>
                  <a:lnTo>
                    <a:pt x="79" y="829"/>
                  </a:lnTo>
                  <a:lnTo>
                    <a:pt x="57" y="836"/>
                  </a:lnTo>
                  <a:lnTo>
                    <a:pt x="31" y="840"/>
                  </a:lnTo>
                  <a:lnTo>
                    <a:pt x="0" y="842"/>
                  </a:lnTo>
                  <a:lnTo>
                    <a:pt x="0" y="881"/>
                  </a:lnTo>
                  <a:lnTo>
                    <a:pt x="35" y="880"/>
                  </a:lnTo>
                  <a:lnTo>
                    <a:pt x="74" y="878"/>
                  </a:lnTo>
                  <a:lnTo>
                    <a:pt x="112" y="878"/>
                  </a:lnTo>
                  <a:lnTo>
                    <a:pt x="146" y="877"/>
                  </a:lnTo>
                  <a:lnTo>
                    <a:pt x="180" y="877"/>
                  </a:lnTo>
                  <a:lnTo>
                    <a:pt x="217" y="878"/>
                  </a:lnTo>
                  <a:lnTo>
                    <a:pt x="257" y="880"/>
                  </a:lnTo>
                  <a:lnTo>
                    <a:pt x="291" y="881"/>
                  </a:lnTo>
                  <a:lnTo>
                    <a:pt x="291" y="842"/>
                  </a:lnTo>
                  <a:lnTo>
                    <a:pt x="260" y="840"/>
                  </a:lnTo>
                  <a:lnTo>
                    <a:pt x="234" y="836"/>
                  </a:lnTo>
                  <a:lnTo>
                    <a:pt x="212" y="829"/>
                  </a:lnTo>
                  <a:lnTo>
                    <a:pt x="197" y="822"/>
                  </a:lnTo>
                  <a:lnTo>
                    <a:pt x="184" y="812"/>
                  </a:lnTo>
                  <a:lnTo>
                    <a:pt x="175" y="801"/>
                  </a:lnTo>
                  <a:lnTo>
                    <a:pt x="169" y="789"/>
                  </a:lnTo>
                  <a:lnTo>
                    <a:pt x="165" y="778"/>
                  </a:lnTo>
                  <a:lnTo>
                    <a:pt x="163" y="755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465" y="853"/>
                  </a:lnTo>
                  <a:lnTo>
                    <a:pt x="471" y="864"/>
                  </a:lnTo>
                  <a:lnTo>
                    <a:pt x="476" y="873"/>
                  </a:lnTo>
                  <a:lnTo>
                    <a:pt x="483" y="880"/>
                  </a:lnTo>
                  <a:lnTo>
                    <a:pt x="491" y="881"/>
                  </a:lnTo>
                  <a:lnTo>
                    <a:pt x="499" y="880"/>
                  </a:lnTo>
                  <a:lnTo>
                    <a:pt x="505" y="874"/>
                  </a:lnTo>
                  <a:lnTo>
                    <a:pt x="509" y="867"/>
                  </a:lnTo>
                  <a:lnTo>
                    <a:pt x="513" y="857"/>
                  </a:lnTo>
                  <a:lnTo>
                    <a:pt x="821" y="41"/>
                  </a:lnTo>
                  <a:lnTo>
                    <a:pt x="823" y="41"/>
                  </a:lnTo>
                  <a:lnTo>
                    <a:pt x="823" y="796"/>
                  </a:lnTo>
                  <a:lnTo>
                    <a:pt x="820" y="809"/>
                  </a:lnTo>
                  <a:lnTo>
                    <a:pt x="816" y="820"/>
                  </a:lnTo>
                  <a:lnTo>
                    <a:pt x="809" y="829"/>
                  </a:lnTo>
                  <a:lnTo>
                    <a:pt x="797" y="834"/>
                  </a:lnTo>
                  <a:lnTo>
                    <a:pt x="780" y="839"/>
                  </a:lnTo>
                  <a:lnTo>
                    <a:pt x="755" y="840"/>
                  </a:lnTo>
                  <a:lnTo>
                    <a:pt x="724" y="842"/>
                  </a:lnTo>
                  <a:lnTo>
                    <a:pt x="694" y="842"/>
                  </a:lnTo>
                  <a:lnTo>
                    <a:pt x="694" y="881"/>
                  </a:lnTo>
                  <a:lnTo>
                    <a:pt x="725" y="880"/>
                  </a:lnTo>
                  <a:lnTo>
                    <a:pt x="762" y="878"/>
                  </a:lnTo>
                  <a:lnTo>
                    <a:pt x="802" y="877"/>
                  </a:lnTo>
                  <a:lnTo>
                    <a:pt x="944" y="877"/>
                  </a:lnTo>
                  <a:lnTo>
                    <a:pt x="1021" y="880"/>
                  </a:lnTo>
                  <a:lnTo>
                    <a:pt x="1053" y="881"/>
                  </a:lnTo>
                  <a:lnTo>
                    <a:pt x="1053" y="842"/>
                  </a:lnTo>
                  <a:lnTo>
                    <a:pt x="1022" y="842"/>
                  </a:lnTo>
                  <a:lnTo>
                    <a:pt x="991" y="840"/>
                  </a:lnTo>
                  <a:lnTo>
                    <a:pt x="966" y="839"/>
                  </a:lnTo>
                  <a:lnTo>
                    <a:pt x="949" y="834"/>
                  </a:lnTo>
                  <a:lnTo>
                    <a:pt x="936" y="829"/>
                  </a:lnTo>
                  <a:lnTo>
                    <a:pt x="929" y="820"/>
                  </a:lnTo>
                  <a:lnTo>
                    <a:pt x="925" y="809"/>
                  </a:lnTo>
                  <a:lnTo>
                    <a:pt x="924" y="796"/>
                  </a:lnTo>
                  <a:lnTo>
                    <a:pt x="924" y="85"/>
                  </a:lnTo>
                  <a:lnTo>
                    <a:pt x="925" y="72"/>
                  </a:lnTo>
                  <a:lnTo>
                    <a:pt x="929" y="61"/>
                  </a:lnTo>
                  <a:lnTo>
                    <a:pt x="936" y="54"/>
                  </a:lnTo>
                  <a:lnTo>
                    <a:pt x="949" y="47"/>
                  </a:lnTo>
                  <a:lnTo>
                    <a:pt x="966" y="44"/>
                  </a:lnTo>
                  <a:lnTo>
                    <a:pt x="991" y="41"/>
                  </a:lnTo>
                  <a:lnTo>
                    <a:pt x="1053" y="41"/>
                  </a:lnTo>
                  <a:lnTo>
                    <a:pt x="1053" y="0"/>
                  </a:lnTo>
                  <a:lnTo>
                    <a:pt x="825" y="0"/>
                  </a:lnTo>
                  <a:lnTo>
                    <a:pt x="814" y="3"/>
                  </a:lnTo>
                  <a:lnTo>
                    <a:pt x="809" y="6"/>
                  </a:lnTo>
                  <a:lnTo>
                    <a:pt x="805" y="13"/>
                  </a:lnTo>
                  <a:lnTo>
                    <a:pt x="799" y="26"/>
                  </a:lnTo>
                  <a:lnTo>
                    <a:pt x="525" y="751"/>
                  </a:lnTo>
                  <a:lnTo>
                    <a:pt x="25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1"/>
            <p:cNvSpPr>
              <a:spLocks/>
            </p:cNvSpPr>
            <p:nvPr/>
          </p:nvSpPr>
          <p:spPr bwMode="auto">
            <a:xfrm>
              <a:off x="2931" y="4304"/>
              <a:ext cx="663" cy="612"/>
            </a:xfrm>
            <a:custGeom>
              <a:avLst/>
              <a:gdLst/>
              <a:ahLst/>
              <a:cxnLst>
                <a:cxn ang="0">
                  <a:pos x="362" y="323"/>
                </a:cxn>
                <a:cxn ang="0">
                  <a:pos x="406" y="339"/>
                </a:cxn>
                <a:cxn ang="0">
                  <a:pos x="411" y="371"/>
                </a:cxn>
                <a:cxn ang="0">
                  <a:pos x="404" y="404"/>
                </a:cxn>
                <a:cxn ang="0">
                  <a:pos x="404" y="422"/>
                </a:cxn>
                <a:cxn ang="0">
                  <a:pos x="422" y="428"/>
                </a:cxn>
                <a:cxn ang="0">
                  <a:pos x="430" y="419"/>
                </a:cxn>
                <a:cxn ang="0">
                  <a:pos x="481" y="216"/>
                </a:cxn>
                <a:cxn ang="0">
                  <a:pos x="484" y="206"/>
                </a:cxn>
                <a:cxn ang="0">
                  <a:pos x="482" y="189"/>
                </a:cxn>
                <a:cxn ang="0">
                  <a:pos x="466" y="183"/>
                </a:cxn>
                <a:cxn ang="0">
                  <a:pos x="458" y="190"/>
                </a:cxn>
                <a:cxn ang="0">
                  <a:pos x="452" y="206"/>
                </a:cxn>
                <a:cxn ang="0">
                  <a:pos x="415" y="274"/>
                </a:cxn>
                <a:cxn ang="0">
                  <a:pos x="335" y="289"/>
                </a:cxn>
                <a:cxn ang="0">
                  <a:pos x="307" y="49"/>
                </a:cxn>
                <a:cxn ang="0">
                  <a:pos x="329" y="32"/>
                </a:cxn>
                <a:cxn ang="0">
                  <a:pos x="545" y="37"/>
                </a:cxn>
                <a:cxn ang="0">
                  <a:pos x="600" y="62"/>
                </a:cxn>
                <a:cxn ang="0">
                  <a:pos x="618" y="113"/>
                </a:cxn>
                <a:cxn ang="0">
                  <a:pos x="617" y="180"/>
                </a:cxn>
                <a:cxn ang="0">
                  <a:pos x="622" y="206"/>
                </a:cxn>
                <a:cxn ang="0">
                  <a:pos x="639" y="206"/>
                </a:cxn>
                <a:cxn ang="0">
                  <a:pos x="647" y="183"/>
                </a:cxn>
                <a:cxn ang="0">
                  <a:pos x="660" y="5"/>
                </a:cxn>
                <a:cxn ang="0">
                  <a:pos x="159" y="0"/>
                </a:cxn>
                <a:cxn ang="0">
                  <a:pos x="143" y="10"/>
                </a:cxn>
                <a:cxn ang="0">
                  <a:pos x="148" y="31"/>
                </a:cxn>
                <a:cxn ang="0">
                  <a:pos x="203" y="34"/>
                </a:cxn>
                <a:cxn ang="0">
                  <a:pos x="221" y="38"/>
                </a:cxn>
                <a:cxn ang="0">
                  <a:pos x="221" y="58"/>
                </a:cxn>
                <a:cxn ang="0">
                  <a:pos x="104" y="539"/>
                </a:cxn>
                <a:cxn ang="0">
                  <a:pos x="92" y="570"/>
                </a:cxn>
                <a:cxn ang="0">
                  <a:pos x="52" y="580"/>
                </a:cxn>
                <a:cxn ang="0">
                  <a:pos x="6" y="584"/>
                </a:cxn>
                <a:cxn ang="0">
                  <a:pos x="2" y="604"/>
                </a:cxn>
                <a:cxn ang="0">
                  <a:pos x="10" y="612"/>
                </a:cxn>
                <a:cxn ang="0">
                  <a:pos x="111" y="610"/>
                </a:cxn>
                <a:cxn ang="0">
                  <a:pos x="266" y="612"/>
                </a:cxn>
                <a:cxn ang="0">
                  <a:pos x="277" y="611"/>
                </a:cxn>
                <a:cxn ang="0">
                  <a:pos x="285" y="598"/>
                </a:cxn>
                <a:cxn ang="0">
                  <a:pos x="278" y="581"/>
                </a:cxn>
                <a:cxn ang="0">
                  <a:pos x="226" y="579"/>
                </a:cxn>
                <a:cxn ang="0">
                  <a:pos x="189" y="574"/>
                </a:cxn>
                <a:cxn ang="0">
                  <a:pos x="183" y="556"/>
                </a:cxn>
                <a:cxn ang="0">
                  <a:pos x="240" y="322"/>
                </a:cxn>
              </a:cxnLst>
              <a:rect l="0" t="0" r="r" b="b"/>
              <a:pathLst>
                <a:path w="663" h="612">
                  <a:moveTo>
                    <a:pt x="240" y="322"/>
                  </a:moveTo>
                  <a:lnTo>
                    <a:pt x="333" y="322"/>
                  </a:lnTo>
                  <a:lnTo>
                    <a:pt x="362" y="323"/>
                  </a:lnTo>
                  <a:lnTo>
                    <a:pt x="382" y="326"/>
                  </a:lnTo>
                  <a:lnTo>
                    <a:pt x="398" y="332"/>
                  </a:lnTo>
                  <a:lnTo>
                    <a:pt x="406" y="339"/>
                  </a:lnTo>
                  <a:lnTo>
                    <a:pt x="410" y="348"/>
                  </a:lnTo>
                  <a:lnTo>
                    <a:pt x="411" y="363"/>
                  </a:lnTo>
                  <a:lnTo>
                    <a:pt x="411" y="371"/>
                  </a:lnTo>
                  <a:lnTo>
                    <a:pt x="410" y="378"/>
                  </a:lnTo>
                  <a:lnTo>
                    <a:pt x="408" y="388"/>
                  </a:lnTo>
                  <a:lnTo>
                    <a:pt x="404" y="404"/>
                  </a:lnTo>
                  <a:lnTo>
                    <a:pt x="403" y="408"/>
                  </a:lnTo>
                  <a:lnTo>
                    <a:pt x="403" y="418"/>
                  </a:lnTo>
                  <a:lnTo>
                    <a:pt x="404" y="422"/>
                  </a:lnTo>
                  <a:lnTo>
                    <a:pt x="407" y="425"/>
                  </a:lnTo>
                  <a:lnTo>
                    <a:pt x="413" y="428"/>
                  </a:lnTo>
                  <a:lnTo>
                    <a:pt x="422" y="428"/>
                  </a:lnTo>
                  <a:lnTo>
                    <a:pt x="425" y="426"/>
                  </a:lnTo>
                  <a:lnTo>
                    <a:pt x="428" y="423"/>
                  </a:lnTo>
                  <a:lnTo>
                    <a:pt x="430" y="419"/>
                  </a:lnTo>
                  <a:lnTo>
                    <a:pt x="432" y="413"/>
                  </a:lnTo>
                  <a:lnTo>
                    <a:pt x="434" y="406"/>
                  </a:lnTo>
                  <a:lnTo>
                    <a:pt x="481" y="216"/>
                  </a:lnTo>
                  <a:lnTo>
                    <a:pt x="481" y="213"/>
                  </a:lnTo>
                  <a:lnTo>
                    <a:pt x="482" y="210"/>
                  </a:lnTo>
                  <a:lnTo>
                    <a:pt x="484" y="206"/>
                  </a:lnTo>
                  <a:lnTo>
                    <a:pt x="484" y="199"/>
                  </a:lnTo>
                  <a:lnTo>
                    <a:pt x="485" y="197"/>
                  </a:lnTo>
                  <a:lnTo>
                    <a:pt x="482" y="189"/>
                  </a:lnTo>
                  <a:lnTo>
                    <a:pt x="478" y="186"/>
                  </a:lnTo>
                  <a:lnTo>
                    <a:pt x="470" y="183"/>
                  </a:lnTo>
                  <a:lnTo>
                    <a:pt x="466" y="183"/>
                  </a:lnTo>
                  <a:lnTo>
                    <a:pt x="462" y="185"/>
                  </a:lnTo>
                  <a:lnTo>
                    <a:pt x="459" y="188"/>
                  </a:lnTo>
                  <a:lnTo>
                    <a:pt x="458" y="190"/>
                  </a:lnTo>
                  <a:lnTo>
                    <a:pt x="455" y="195"/>
                  </a:lnTo>
                  <a:lnTo>
                    <a:pt x="454" y="199"/>
                  </a:lnTo>
                  <a:lnTo>
                    <a:pt x="452" y="206"/>
                  </a:lnTo>
                  <a:lnTo>
                    <a:pt x="443" y="237"/>
                  </a:lnTo>
                  <a:lnTo>
                    <a:pt x="430" y="258"/>
                  </a:lnTo>
                  <a:lnTo>
                    <a:pt x="415" y="274"/>
                  </a:lnTo>
                  <a:lnTo>
                    <a:pt x="395" y="284"/>
                  </a:lnTo>
                  <a:lnTo>
                    <a:pt x="369" y="288"/>
                  </a:lnTo>
                  <a:lnTo>
                    <a:pt x="335" y="289"/>
                  </a:lnTo>
                  <a:lnTo>
                    <a:pt x="247" y="289"/>
                  </a:lnTo>
                  <a:lnTo>
                    <a:pt x="303" y="63"/>
                  </a:lnTo>
                  <a:lnTo>
                    <a:pt x="307" y="49"/>
                  </a:lnTo>
                  <a:lnTo>
                    <a:pt x="311" y="41"/>
                  </a:lnTo>
                  <a:lnTo>
                    <a:pt x="318" y="35"/>
                  </a:lnTo>
                  <a:lnTo>
                    <a:pt x="329" y="32"/>
                  </a:lnTo>
                  <a:lnTo>
                    <a:pt x="481" y="32"/>
                  </a:lnTo>
                  <a:lnTo>
                    <a:pt x="517" y="34"/>
                  </a:lnTo>
                  <a:lnTo>
                    <a:pt x="545" y="37"/>
                  </a:lnTo>
                  <a:lnTo>
                    <a:pt x="569" y="42"/>
                  </a:lnTo>
                  <a:lnTo>
                    <a:pt x="586" y="51"/>
                  </a:lnTo>
                  <a:lnTo>
                    <a:pt x="600" y="62"/>
                  </a:lnTo>
                  <a:lnTo>
                    <a:pt x="610" y="76"/>
                  </a:lnTo>
                  <a:lnTo>
                    <a:pt x="615" y="93"/>
                  </a:lnTo>
                  <a:lnTo>
                    <a:pt x="618" y="113"/>
                  </a:lnTo>
                  <a:lnTo>
                    <a:pt x="619" y="135"/>
                  </a:lnTo>
                  <a:lnTo>
                    <a:pt x="618" y="162"/>
                  </a:lnTo>
                  <a:lnTo>
                    <a:pt x="617" y="180"/>
                  </a:lnTo>
                  <a:lnTo>
                    <a:pt x="617" y="197"/>
                  </a:lnTo>
                  <a:lnTo>
                    <a:pt x="618" y="202"/>
                  </a:lnTo>
                  <a:lnTo>
                    <a:pt x="622" y="206"/>
                  </a:lnTo>
                  <a:lnTo>
                    <a:pt x="626" y="207"/>
                  </a:lnTo>
                  <a:lnTo>
                    <a:pt x="630" y="207"/>
                  </a:lnTo>
                  <a:lnTo>
                    <a:pt x="639" y="206"/>
                  </a:lnTo>
                  <a:lnTo>
                    <a:pt x="643" y="202"/>
                  </a:lnTo>
                  <a:lnTo>
                    <a:pt x="645" y="195"/>
                  </a:lnTo>
                  <a:lnTo>
                    <a:pt x="647" y="183"/>
                  </a:lnTo>
                  <a:lnTo>
                    <a:pt x="662" y="27"/>
                  </a:lnTo>
                  <a:lnTo>
                    <a:pt x="663" y="14"/>
                  </a:lnTo>
                  <a:lnTo>
                    <a:pt x="660" y="5"/>
                  </a:lnTo>
                  <a:lnTo>
                    <a:pt x="656" y="1"/>
                  </a:lnTo>
                  <a:lnTo>
                    <a:pt x="648" y="0"/>
                  </a:lnTo>
                  <a:lnTo>
                    <a:pt x="159" y="0"/>
                  </a:lnTo>
                  <a:lnTo>
                    <a:pt x="152" y="1"/>
                  </a:lnTo>
                  <a:lnTo>
                    <a:pt x="147" y="4"/>
                  </a:lnTo>
                  <a:lnTo>
                    <a:pt x="143" y="10"/>
                  </a:lnTo>
                  <a:lnTo>
                    <a:pt x="141" y="20"/>
                  </a:lnTo>
                  <a:lnTo>
                    <a:pt x="143" y="27"/>
                  </a:lnTo>
                  <a:lnTo>
                    <a:pt x="148" y="31"/>
                  </a:lnTo>
                  <a:lnTo>
                    <a:pt x="158" y="32"/>
                  </a:lnTo>
                  <a:lnTo>
                    <a:pt x="187" y="32"/>
                  </a:lnTo>
                  <a:lnTo>
                    <a:pt x="203" y="34"/>
                  </a:lnTo>
                  <a:lnTo>
                    <a:pt x="210" y="35"/>
                  </a:lnTo>
                  <a:lnTo>
                    <a:pt x="215" y="35"/>
                  </a:lnTo>
                  <a:lnTo>
                    <a:pt x="221" y="38"/>
                  </a:lnTo>
                  <a:lnTo>
                    <a:pt x="222" y="41"/>
                  </a:lnTo>
                  <a:lnTo>
                    <a:pt x="222" y="52"/>
                  </a:lnTo>
                  <a:lnTo>
                    <a:pt x="221" y="58"/>
                  </a:lnTo>
                  <a:lnTo>
                    <a:pt x="221" y="62"/>
                  </a:lnTo>
                  <a:lnTo>
                    <a:pt x="220" y="66"/>
                  </a:lnTo>
                  <a:lnTo>
                    <a:pt x="104" y="539"/>
                  </a:lnTo>
                  <a:lnTo>
                    <a:pt x="102" y="552"/>
                  </a:lnTo>
                  <a:lnTo>
                    <a:pt x="98" y="562"/>
                  </a:lnTo>
                  <a:lnTo>
                    <a:pt x="92" y="570"/>
                  </a:lnTo>
                  <a:lnTo>
                    <a:pt x="84" y="574"/>
                  </a:lnTo>
                  <a:lnTo>
                    <a:pt x="70" y="579"/>
                  </a:lnTo>
                  <a:lnTo>
                    <a:pt x="52" y="580"/>
                  </a:lnTo>
                  <a:lnTo>
                    <a:pt x="18" y="580"/>
                  </a:lnTo>
                  <a:lnTo>
                    <a:pt x="11" y="581"/>
                  </a:lnTo>
                  <a:lnTo>
                    <a:pt x="6" y="584"/>
                  </a:lnTo>
                  <a:lnTo>
                    <a:pt x="2" y="590"/>
                  </a:lnTo>
                  <a:lnTo>
                    <a:pt x="0" y="598"/>
                  </a:lnTo>
                  <a:lnTo>
                    <a:pt x="2" y="604"/>
                  </a:lnTo>
                  <a:lnTo>
                    <a:pt x="3" y="607"/>
                  </a:lnTo>
                  <a:lnTo>
                    <a:pt x="6" y="610"/>
                  </a:lnTo>
                  <a:lnTo>
                    <a:pt x="10" y="612"/>
                  </a:lnTo>
                  <a:lnTo>
                    <a:pt x="33" y="612"/>
                  </a:lnTo>
                  <a:lnTo>
                    <a:pt x="85" y="610"/>
                  </a:lnTo>
                  <a:lnTo>
                    <a:pt x="111" y="610"/>
                  </a:lnTo>
                  <a:lnTo>
                    <a:pt x="130" y="608"/>
                  </a:lnTo>
                  <a:lnTo>
                    <a:pt x="198" y="610"/>
                  </a:lnTo>
                  <a:lnTo>
                    <a:pt x="266" y="612"/>
                  </a:lnTo>
                  <a:lnTo>
                    <a:pt x="272" y="612"/>
                  </a:lnTo>
                  <a:lnTo>
                    <a:pt x="274" y="611"/>
                  </a:lnTo>
                  <a:lnTo>
                    <a:pt x="277" y="611"/>
                  </a:lnTo>
                  <a:lnTo>
                    <a:pt x="280" y="610"/>
                  </a:lnTo>
                  <a:lnTo>
                    <a:pt x="282" y="607"/>
                  </a:lnTo>
                  <a:lnTo>
                    <a:pt x="285" y="598"/>
                  </a:lnTo>
                  <a:lnTo>
                    <a:pt x="287" y="593"/>
                  </a:lnTo>
                  <a:lnTo>
                    <a:pt x="284" y="586"/>
                  </a:lnTo>
                  <a:lnTo>
                    <a:pt x="278" y="581"/>
                  </a:lnTo>
                  <a:lnTo>
                    <a:pt x="269" y="580"/>
                  </a:lnTo>
                  <a:lnTo>
                    <a:pt x="240" y="580"/>
                  </a:lnTo>
                  <a:lnTo>
                    <a:pt x="226" y="579"/>
                  </a:lnTo>
                  <a:lnTo>
                    <a:pt x="210" y="579"/>
                  </a:lnTo>
                  <a:lnTo>
                    <a:pt x="198" y="577"/>
                  </a:lnTo>
                  <a:lnTo>
                    <a:pt x="189" y="574"/>
                  </a:lnTo>
                  <a:lnTo>
                    <a:pt x="184" y="570"/>
                  </a:lnTo>
                  <a:lnTo>
                    <a:pt x="183" y="563"/>
                  </a:lnTo>
                  <a:lnTo>
                    <a:pt x="183" y="556"/>
                  </a:lnTo>
                  <a:lnTo>
                    <a:pt x="184" y="552"/>
                  </a:lnTo>
                  <a:lnTo>
                    <a:pt x="185" y="546"/>
                  </a:lnTo>
                  <a:lnTo>
                    <a:pt x="240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42"/>
            <p:cNvSpPr>
              <a:spLocks noEditPoints="1"/>
            </p:cNvSpPr>
            <p:nvPr/>
          </p:nvSpPr>
          <p:spPr bwMode="auto">
            <a:xfrm>
              <a:off x="4119" y="4250"/>
              <a:ext cx="831" cy="302"/>
            </a:xfrm>
            <a:custGeom>
              <a:avLst/>
              <a:gdLst/>
              <a:ahLst/>
              <a:cxnLst>
                <a:cxn ang="0">
                  <a:pos x="788" y="51"/>
                </a:cxn>
                <a:cxn ang="0">
                  <a:pos x="808" y="51"/>
                </a:cxn>
                <a:cxn ang="0">
                  <a:pos x="817" y="48"/>
                </a:cxn>
                <a:cxn ang="0">
                  <a:pos x="824" y="44"/>
                </a:cxn>
                <a:cxn ang="0">
                  <a:pos x="829" y="37"/>
                </a:cxn>
                <a:cxn ang="0">
                  <a:pos x="831" y="26"/>
                </a:cxn>
                <a:cxn ang="0">
                  <a:pos x="829" y="14"/>
                </a:cxn>
                <a:cxn ang="0">
                  <a:pos x="824" y="7"/>
                </a:cxn>
                <a:cxn ang="0">
                  <a:pos x="817" y="3"/>
                </a:cxn>
                <a:cxn ang="0">
                  <a:pos x="809" y="2"/>
                </a:cxn>
                <a:cxn ang="0">
                  <a:pos x="799" y="0"/>
                </a:cxn>
                <a:cxn ang="0">
                  <a:pos x="31" y="0"/>
                </a:cxn>
                <a:cxn ang="0">
                  <a:pos x="23" y="2"/>
                </a:cxn>
                <a:cxn ang="0">
                  <a:pos x="13" y="3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6"/>
                </a:cxn>
                <a:cxn ang="0">
                  <a:pos x="1" y="37"/>
                </a:cxn>
                <a:cxn ang="0">
                  <a:pos x="6" y="44"/>
                </a:cxn>
                <a:cxn ang="0">
                  <a:pos x="15" y="48"/>
                </a:cxn>
                <a:cxn ang="0">
                  <a:pos x="23" y="51"/>
                </a:cxn>
                <a:cxn ang="0">
                  <a:pos x="42" y="51"/>
                </a:cxn>
                <a:cxn ang="0">
                  <a:pos x="788" y="51"/>
                </a:cxn>
                <a:cxn ang="0">
                  <a:pos x="790" y="302"/>
                </a:cxn>
                <a:cxn ang="0">
                  <a:pos x="799" y="302"/>
                </a:cxn>
                <a:cxn ang="0">
                  <a:pos x="809" y="301"/>
                </a:cxn>
                <a:cxn ang="0">
                  <a:pos x="817" y="298"/>
                </a:cxn>
                <a:cxn ang="0">
                  <a:pos x="824" y="294"/>
                </a:cxn>
                <a:cxn ang="0">
                  <a:pos x="829" y="287"/>
                </a:cxn>
                <a:cxn ang="0">
                  <a:pos x="831" y="275"/>
                </a:cxn>
                <a:cxn ang="0">
                  <a:pos x="829" y="264"/>
                </a:cxn>
                <a:cxn ang="0">
                  <a:pos x="824" y="257"/>
                </a:cxn>
                <a:cxn ang="0">
                  <a:pos x="817" y="253"/>
                </a:cxn>
                <a:cxn ang="0">
                  <a:pos x="809" y="251"/>
                </a:cxn>
                <a:cxn ang="0">
                  <a:pos x="798" y="250"/>
                </a:cxn>
                <a:cxn ang="0">
                  <a:pos x="32" y="250"/>
                </a:cxn>
                <a:cxn ang="0">
                  <a:pos x="23" y="251"/>
                </a:cxn>
                <a:cxn ang="0">
                  <a:pos x="15" y="253"/>
                </a:cxn>
                <a:cxn ang="0">
                  <a:pos x="6" y="257"/>
                </a:cxn>
                <a:cxn ang="0">
                  <a:pos x="1" y="266"/>
                </a:cxn>
                <a:cxn ang="0">
                  <a:pos x="0" y="275"/>
                </a:cxn>
                <a:cxn ang="0">
                  <a:pos x="1" y="287"/>
                </a:cxn>
                <a:cxn ang="0">
                  <a:pos x="6" y="294"/>
                </a:cxn>
                <a:cxn ang="0">
                  <a:pos x="13" y="298"/>
                </a:cxn>
                <a:cxn ang="0">
                  <a:pos x="23" y="301"/>
                </a:cxn>
                <a:cxn ang="0">
                  <a:pos x="32" y="301"/>
                </a:cxn>
                <a:cxn ang="0">
                  <a:pos x="41" y="302"/>
                </a:cxn>
                <a:cxn ang="0">
                  <a:pos x="790" y="302"/>
                </a:cxn>
              </a:cxnLst>
              <a:rect l="0" t="0" r="r" b="b"/>
              <a:pathLst>
                <a:path w="831" h="302">
                  <a:moveTo>
                    <a:pt x="788" y="51"/>
                  </a:moveTo>
                  <a:lnTo>
                    <a:pt x="808" y="51"/>
                  </a:lnTo>
                  <a:lnTo>
                    <a:pt x="817" y="48"/>
                  </a:lnTo>
                  <a:lnTo>
                    <a:pt x="824" y="44"/>
                  </a:lnTo>
                  <a:lnTo>
                    <a:pt x="829" y="37"/>
                  </a:lnTo>
                  <a:lnTo>
                    <a:pt x="831" y="26"/>
                  </a:lnTo>
                  <a:lnTo>
                    <a:pt x="829" y="14"/>
                  </a:lnTo>
                  <a:lnTo>
                    <a:pt x="824" y="7"/>
                  </a:lnTo>
                  <a:lnTo>
                    <a:pt x="817" y="3"/>
                  </a:lnTo>
                  <a:lnTo>
                    <a:pt x="809" y="2"/>
                  </a:lnTo>
                  <a:lnTo>
                    <a:pt x="799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3" y="3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6"/>
                  </a:lnTo>
                  <a:lnTo>
                    <a:pt x="1" y="37"/>
                  </a:lnTo>
                  <a:lnTo>
                    <a:pt x="6" y="44"/>
                  </a:lnTo>
                  <a:lnTo>
                    <a:pt x="15" y="48"/>
                  </a:lnTo>
                  <a:lnTo>
                    <a:pt x="23" y="51"/>
                  </a:lnTo>
                  <a:lnTo>
                    <a:pt x="42" y="51"/>
                  </a:lnTo>
                  <a:lnTo>
                    <a:pt x="788" y="51"/>
                  </a:lnTo>
                  <a:close/>
                  <a:moveTo>
                    <a:pt x="790" y="302"/>
                  </a:moveTo>
                  <a:lnTo>
                    <a:pt x="799" y="302"/>
                  </a:lnTo>
                  <a:lnTo>
                    <a:pt x="809" y="301"/>
                  </a:lnTo>
                  <a:lnTo>
                    <a:pt x="817" y="298"/>
                  </a:lnTo>
                  <a:lnTo>
                    <a:pt x="824" y="294"/>
                  </a:lnTo>
                  <a:lnTo>
                    <a:pt x="829" y="287"/>
                  </a:lnTo>
                  <a:lnTo>
                    <a:pt x="831" y="275"/>
                  </a:lnTo>
                  <a:lnTo>
                    <a:pt x="829" y="264"/>
                  </a:lnTo>
                  <a:lnTo>
                    <a:pt x="824" y="257"/>
                  </a:lnTo>
                  <a:lnTo>
                    <a:pt x="817" y="253"/>
                  </a:lnTo>
                  <a:lnTo>
                    <a:pt x="809" y="251"/>
                  </a:lnTo>
                  <a:lnTo>
                    <a:pt x="798" y="250"/>
                  </a:lnTo>
                  <a:lnTo>
                    <a:pt x="32" y="250"/>
                  </a:lnTo>
                  <a:lnTo>
                    <a:pt x="23" y="251"/>
                  </a:lnTo>
                  <a:lnTo>
                    <a:pt x="15" y="253"/>
                  </a:lnTo>
                  <a:lnTo>
                    <a:pt x="6" y="257"/>
                  </a:lnTo>
                  <a:lnTo>
                    <a:pt x="1" y="266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6" y="294"/>
                  </a:lnTo>
                  <a:lnTo>
                    <a:pt x="13" y="298"/>
                  </a:lnTo>
                  <a:lnTo>
                    <a:pt x="23" y="301"/>
                  </a:lnTo>
                  <a:lnTo>
                    <a:pt x="32" y="301"/>
                  </a:lnTo>
                  <a:lnTo>
                    <a:pt x="41" y="302"/>
                  </a:lnTo>
                  <a:lnTo>
                    <a:pt x="790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43"/>
            <p:cNvSpPr>
              <a:spLocks noEditPoints="1"/>
            </p:cNvSpPr>
            <p:nvPr/>
          </p:nvSpPr>
          <p:spPr bwMode="auto">
            <a:xfrm>
              <a:off x="5417" y="3865"/>
              <a:ext cx="526" cy="886"/>
            </a:xfrm>
            <a:custGeom>
              <a:avLst/>
              <a:gdLst/>
              <a:ahLst/>
              <a:cxnLst>
                <a:cxn ang="0">
                  <a:pos x="524" y="384"/>
                </a:cxn>
                <a:cxn ang="0">
                  <a:pos x="512" y="261"/>
                </a:cxn>
                <a:cxn ang="0">
                  <a:pos x="476" y="144"/>
                </a:cxn>
                <a:cxn ang="0">
                  <a:pos x="432" y="76"/>
                </a:cxn>
                <a:cxn ang="0">
                  <a:pos x="380" y="32"/>
                </a:cxn>
                <a:cxn ang="0">
                  <a:pos x="328" y="10"/>
                </a:cxn>
                <a:cxn ang="0">
                  <a:pos x="282" y="0"/>
                </a:cxn>
                <a:cxn ang="0">
                  <a:pos x="237" y="1"/>
                </a:cxn>
                <a:cxn ang="0">
                  <a:pos x="185" y="13"/>
                </a:cxn>
                <a:cxn ang="0">
                  <a:pos x="133" y="39"/>
                </a:cxn>
                <a:cxn ang="0">
                  <a:pos x="85" y="85"/>
                </a:cxn>
                <a:cxn ang="0">
                  <a:pos x="45" y="152"/>
                </a:cxn>
                <a:cxn ang="0">
                  <a:pos x="12" y="265"/>
                </a:cxn>
                <a:cxn ang="0">
                  <a:pos x="0" y="384"/>
                </a:cxn>
                <a:cxn ang="0">
                  <a:pos x="3" y="547"/>
                </a:cxn>
                <a:cxn ang="0">
                  <a:pos x="18" y="653"/>
                </a:cxn>
                <a:cxn ang="0">
                  <a:pos x="56" y="756"/>
                </a:cxn>
                <a:cxn ang="0">
                  <a:pos x="102" y="821"/>
                </a:cxn>
                <a:cxn ang="0">
                  <a:pos x="156" y="861"/>
                </a:cxn>
                <a:cxn ang="0">
                  <a:pos x="212" y="881"/>
                </a:cxn>
                <a:cxn ang="0">
                  <a:pos x="261" y="886"/>
                </a:cxn>
                <a:cxn ang="0">
                  <a:pos x="311" y="882"/>
                </a:cxn>
                <a:cxn ang="0">
                  <a:pos x="363" y="864"/>
                </a:cxn>
                <a:cxn ang="0">
                  <a:pos x="413" y="830"/>
                </a:cxn>
                <a:cxn ang="0">
                  <a:pos x="460" y="775"/>
                </a:cxn>
                <a:cxn ang="0">
                  <a:pos x="497" y="691"/>
                </a:cxn>
                <a:cxn ang="0">
                  <a:pos x="517" y="595"/>
                </a:cxn>
                <a:cxn ang="0">
                  <a:pos x="526" y="497"/>
                </a:cxn>
                <a:cxn ang="0">
                  <a:pos x="261" y="858"/>
                </a:cxn>
                <a:cxn ang="0">
                  <a:pos x="226" y="852"/>
                </a:cxn>
                <a:cxn ang="0">
                  <a:pos x="189" y="834"/>
                </a:cxn>
                <a:cxn ang="0">
                  <a:pos x="153" y="797"/>
                </a:cxn>
                <a:cxn ang="0">
                  <a:pos x="126" y="739"/>
                </a:cxn>
                <a:cxn ang="0">
                  <a:pos x="111" y="660"/>
                </a:cxn>
                <a:cxn ang="0">
                  <a:pos x="104" y="518"/>
                </a:cxn>
                <a:cxn ang="0">
                  <a:pos x="102" y="368"/>
                </a:cxn>
                <a:cxn ang="0">
                  <a:pos x="107" y="248"/>
                </a:cxn>
                <a:cxn ang="0">
                  <a:pos x="122" y="155"/>
                </a:cxn>
                <a:cxn ang="0">
                  <a:pos x="145" y="96"/>
                </a:cxn>
                <a:cxn ang="0">
                  <a:pos x="176" y="59"/>
                </a:cxn>
                <a:cxn ang="0">
                  <a:pos x="209" y="39"/>
                </a:cxn>
                <a:cxn ang="0">
                  <a:pos x="239" y="29"/>
                </a:cxn>
                <a:cxn ang="0">
                  <a:pos x="261" y="28"/>
                </a:cxn>
                <a:cxn ang="0">
                  <a:pos x="290" y="31"/>
                </a:cxn>
                <a:cxn ang="0">
                  <a:pos x="324" y="44"/>
                </a:cxn>
                <a:cxn ang="0">
                  <a:pos x="359" y="70"/>
                </a:cxn>
                <a:cxn ang="0">
                  <a:pos x="389" y="114"/>
                </a:cxn>
                <a:cxn ang="0">
                  <a:pos x="409" y="179"/>
                </a:cxn>
                <a:cxn ang="0">
                  <a:pos x="419" y="275"/>
                </a:cxn>
                <a:cxn ang="0">
                  <a:pos x="422" y="501"/>
                </a:cxn>
                <a:cxn ang="0">
                  <a:pos x="416" y="634"/>
                </a:cxn>
                <a:cxn ang="0">
                  <a:pos x="400" y="735"/>
                </a:cxn>
                <a:cxn ang="0">
                  <a:pos x="375" y="793"/>
                </a:cxn>
                <a:cxn ang="0">
                  <a:pos x="339" y="831"/>
                </a:cxn>
                <a:cxn ang="0">
                  <a:pos x="301" y="852"/>
                </a:cxn>
                <a:cxn ang="0">
                  <a:pos x="261" y="858"/>
                </a:cxn>
              </a:cxnLst>
              <a:rect l="0" t="0" r="r" b="b"/>
              <a:pathLst>
                <a:path w="526" h="886">
                  <a:moveTo>
                    <a:pt x="526" y="446"/>
                  </a:moveTo>
                  <a:lnTo>
                    <a:pt x="524" y="384"/>
                  </a:lnTo>
                  <a:lnTo>
                    <a:pt x="520" y="322"/>
                  </a:lnTo>
                  <a:lnTo>
                    <a:pt x="512" y="261"/>
                  </a:lnTo>
                  <a:lnTo>
                    <a:pt x="498" y="202"/>
                  </a:lnTo>
                  <a:lnTo>
                    <a:pt x="476" y="144"/>
                  </a:lnTo>
                  <a:lnTo>
                    <a:pt x="456" y="106"/>
                  </a:lnTo>
                  <a:lnTo>
                    <a:pt x="432" y="76"/>
                  </a:lnTo>
                  <a:lnTo>
                    <a:pt x="406" y="52"/>
                  </a:lnTo>
                  <a:lnTo>
                    <a:pt x="380" y="32"/>
                  </a:lnTo>
                  <a:lnTo>
                    <a:pt x="354" y="20"/>
                  </a:lnTo>
                  <a:lnTo>
                    <a:pt x="328" y="10"/>
                  </a:lnTo>
                  <a:lnTo>
                    <a:pt x="305" y="4"/>
                  </a:lnTo>
                  <a:lnTo>
                    <a:pt x="282" y="0"/>
                  </a:lnTo>
                  <a:lnTo>
                    <a:pt x="263" y="0"/>
                  </a:lnTo>
                  <a:lnTo>
                    <a:pt x="237" y="1"/>
                  </a:lnTo>
                  <a:lnTo>
                    <a:pt x="211" y="5"/>
                  </a:lnTo>
                  <a:lnTo>
                    <a:pt x="185" y="13"/>
                  </a:lnTo>
                  <a:lnTo>
                    <a:pt x="159" y="24"/>
                  </a:lnTo>
                  <a:lnTo>
                    <a:pt x="133" y="39"/>
                  </a:lnTo>
                  <a:lnTo>
                    <a:pt x="108" y="61"/>
                  </a:lnTo>
                  <a:lnTo>
                    <a:pt x="85" y="85"/>
                  </a:lnTo>
                  <a:lnTo>
                    <a:pt x="64" y="116"/>
                  </a:lnTo>
                  <a:lnTo>
                    <a:pt x="45" y="152"/>
                  </a:lnTo>
                  <a:lnTo>
                    <a:pt x="24" y="207"/>
                  </a:lnTo>
                  <a:lnTo>
                    <a:pt x="12" y="265"/>
                  </a:lnTo>
                  <a:lnTo>
                    <a:pt x="4" y="323"/>
                  </a:lnTo>
                  <a:lnTo>
                    <a:pt x="0" y="384"/>
                  </a:lnTo>
                  <a:lnTo>
                    <a:pt x="0" y="495"/>
                  </a:lnTo>
                  <a:lnTo>
                    <a:pt x="3" y="547"/>
                  </a:lnTo>
                  <a:lnTo>
                    <a:pt x="8" y="600"/>
                  </a:lnTo>
                  <a:lnTo>
                    <a:pt x="18" y="653"/>
                  </a:lnTo>
                  <a:lnTo>
                    <a:pt x="34" y="706"/>
                  </a:lnTo>
                  <a:lnTo>
                    <a:pt x="56" y="756"/>
                  </a:lnTo>
                  <a:lnTo>
                    <a:pt x="78" y="792"/>
                  </a:lnTo>
                  <a:lnTo>
                    <a:pt x="102" y="821"/>
                  </a:lnTo>
                  <a:lnTo>
                    <a:pt x="128" y="844"/>
                  </a:lnTo>
                  <a:lnTo>
                    <a:pt x="156" y="861"/>
                  </a:lnTo>
                  <a:lnTo>
                    <a:pt x="183" y="872"/>
                  </a:lnTo>
                  <a:lnTo>
                    <a:pt x="212" y="881"/>
                  </a:lnTo>
                  <a:lnTo>
                    <a:pt x="238" y="885"/>
                  </a:lnTo>
                  <a:lnTo>
                    <a:pt x="261" y="886"/>
                  </a:lnTo>
                  <a:lnTo>
                    <a:pt x="285" y="885"/>
                  </a:lnTo>
                  <a:lnTo>
                    <a:pt x="311" y="882"/>
                  </a:lnTo>
                  <a:lnTo>
                    <a:pt x="335" y="875"/>
                  </a:lnTo>
                  <a:lnTo>
                    <a:pt x="363" y="864"/>
                  </a:lnTo>
                  <a:lnTo>
                    <a:pt x="389" y="850"/>
                  </a:lnTo>
                  <a:lnTo>
                    <a:pt x="413" y="830"/>
                  </a:lnTo>
                  <a:lnTo>
                    <a:pt x="438" y="806"/>
                  </a:lnTo>
                  <a:lnTo>
                    <a:pt x="460" y="775"/>
                  </a:lnTo>
                  <a:lnTo>
                    <a:pt x="479" y="737"/>
                  </a:lnTo>
                  <a:lnTo>
                    <a:pt x="497" y="691"/>
                  </a:lnTo>
                  <a:lnTo>
                    <a:pt x="509" y="645"/>
                  </a:lnTo>
                  <a:lnTo>
                    <a:pt x="517" y="595"/>
                  </a:lnTo>
                  <a:lnTo>
                    <a:pt x="523" y="546"/>
                  </a:lnTo>
                  <a:lnTo>
                    <a:pt x="526" y="497"/>
                  </a:lnTo>
                  <a:lnTo>
                    <a:pt x="526" y="446"/>
                  </a:lnTo>
                  <a:close/>
                  <a:moveTo>
                    <a:pt x="261" y="858"/>
                  </a:moveTo>
                  <a:lnTo>
                    <a:pt x="245" y="857"/>
                  </a:lnTo>
                  <a:lnTo>
                    <a:pt x="226" y="852"/>
                  </a:lnTo>
                  <a:lnTo>
                    <a:pt x="208" y="845"/>
                  </a:lnTo>
                  <a:lnTo>
                    <a:pt x="189" y="834"/>
                  </a:lnTo>
                  <a:lnTo>
                    <a:pt x="171" y="819"/>
                  </a:lnTo>
                  <a:lnTo>
                    <a:pt x="153" y="797"/>
                  </a:lnTo>
                  <a:lnTo>
                    <a:pt x="138" y="772"/>
                  </a:lnTo>
                  <a:lnTo>
                    <a:pt x="126" y="739"/>
                  </a:lnTo>
                  <a:lnTo>
                    <a:pt x="116" y="701"/>
                  </a:lnTo>
                  <a:lnTo>
                    <a:pt x="111" y="660"/>
                  </a:lnTo>
                  <a:lnTo>
                    <a:pt x="107" y="614"/>
                  </a:lnTo>
                  <a:lnTo>
                    <a:pt x="104" y="518"/>
                  </a:lnTo>
                  <a:lnTo>
                    <a:pt x="102" y="471"/>
                  </a:lnTo>
                  <a:lnTo>
                    <a:pt x="102" y="368"/>
                  </a:lnTo>
                  <a:lnTo>
                    <a:pt x="104" y="306"/>
                  </a:lnTo>
                  <a:lnTo>
                    <a:pt x="107" y="248"/>
                  </a:lnTo>
                  <a:lnTo>
                    <a:pt x="113" y="193"/>
                  </a:lnTo>
                  <a:lnTo>
                    <a:pt x="122" y="155"/>
                  </a:lnTo>
                  <a:lnTo>
                    <a:pt x="133" y="123"/>
                  </a:lnTo>
                  <a:lnTo>
                    <a:pt x="145" y="96"/>
                  </a:lnTo>
                  <a:lnTo>
                    <a:pt x="160" y="76"/>
                  </a:lnTo>
                  <a:lnTo>
                    <a:pt x="176" y="59"/>
                  </a:lnTo>
                  <a:lnTo>
                    <a:pt x="193" y="48"/>
                  </a:lnTo>
                  <a:lnTo>
                    <a:pt x="209" y="39"/>
                  </a:lnTo>
                  <a:lnTo>
                    <a:pt x="224" y="34"/>
                  </a:lnTo>
                  <a:lnTo>
                    <a:pt x="239" y="29"/>
                  </a:lnTo>
                  <a:lnTo>
                    <a:pt x="252" y="28"/>
                  </a:lnTo>
                  <a:lnTo>
                    <a:pt x="261" y="28"/>
                  </a:lnTo>
                  <a:lnTo>
                    <a:pt x="275" y="29"/>
                  </a:lnTo>
                  <a:lnTo>
                    <a:pt x="290" y="31"/>
                  </a:lnTo>
                  <a:lnTo>
                    <a:pt x="308" y="37"/>
                  </a:lnTo>
                  <a:lnTo>
                    <a:pt x="324" y="44"/>
                  </a:lnTo>
                  <a:lnTo>
                    <a:pt x="342" y="55"/>
                  </a:lnTo>
                  <a:lnTo>
                    <a:pt x="359" y="70"/>
                  </a:lnTo>
                  <a:lnTo>
                    <a:pt x="375" y="90"/>
                  </a:lnTo>
                  <a:lnTo>
                    <a:pt x="389" y="114"/>
                  </a:lnTo>
                  <a:lnTo>
                    <a:pt x="401" y="144"/>
                  </a:lnTo>
                  <a:lnTo>
                    <a:pt x="409" y="179"/>
                  </a:lnTo>
                  <a:lnTo>
                    <a:pt x="416" y="224"/>
                  </a:lnTo>
                  <a:lnTo>
                    <a:pt x="419" y="275"/>
                  </a:lnTo>
                  <a:lnTo>
                    <a:pt x="422" y="327"/>
                  </a:lnTo>
                  <a:lnTo>
                    <a:pt x="422" y="501"/>
                  </a:lnTo>
                  <a:lnTo>
                    <a:pt x="420" y="569"/>
                  </a:lnTo>
                  <a:lnTo>
                    <a:pt x="416" y="634"/>
                  </a:lnTo>
                  <a:lnTo>
                    <a:pt x="408" y="697"/>
                  </a:lnTo>
                  <a:lnTo>
                    <a:pt x="400" y="735"/>
                  </a:lnTo>
                  <a:lnTo>
                    <a:pt x="389" y="766"/>
                  </a:lnTo>
                  <a:lnTo>
                    <a:pt x="375" y="793"/>
                  </a:lnTo>
                  <a:lnTo>
                    <a:pt x="359" y="814"/>
                  </a:lnTo>
                  <a:lnTo>
                    <a:pt x="339" y="831"/>
                  </a:lnTo>
                  <a:lnTo>
                    <a:pt x="320" y="844"/>
                  </a:lnTo>
                  <a:lnTo>
                    <a:pt x="301" y="852"/>
                  </a:lnTo>
                  <a:lnTo>
                    <a:pt x="280" y="857"/>
                  </a:lnTo>
                  <a:lnTo>
                    <a:pt x="261" y="8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9" name="Group 46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3119000" y="3840350"/>
            <a:ext cx="427800" cy="116596"/>
            <a:chOff x="2330" y="3706"/>
            <a:chExt cx="4121" cy="1075"/>
          </a:xfrm>
        </p:grpSpPr>
        <p:sp>
          <p:nvSpPr>
            <p:cNvPr id="80" name="Freeform 48"/>
            <p:cNvSpPr>
              <a:spLocks/>
            </p:cNvSpPr>
            <p:nvPr/>
          </p:nvSpPr>
          <p:spPr bwMode="auto">
            <a:xfrm>
              <a:off x="2330" y="3706"/>
              <a:ext cx="1053" cy="882"/>
            </a:xfrm>
            <a:custGeom>
              <a:avLst/>
              <a:gdLst/>
              <a:ahLst/>
              <a:cxnLst>
                <a:cxn ang="0">
                  <a:pos x="249" y="14"/>
                </a:cxn>
                <a:cxn ang="0">
                  <a:pos x="235" y="3"/>
                </a:cxn>
                <a:cxn ang="0">
                  <a:pos x="0" y="0"/>
                </a:cxn>
                <a:cxn ang="0">
                  <a:pos x="61" y="41"/>
                </a:cxn>
                <a:cxn ang="0">
                  <a:pos x="104" y="48"/>
                </a:cxn>
                <a:cxn ang="0">
                  <a:pos x="123" y="61"/>
                </a:cxn>
                <a:cxn ang="0">
                  <a:pos x="128" y="85"/>
                </a:cxn>
                <a:cxn ang="0">
                  <a:pos x="126" y="779"/>
                </a:cxn>
                <a:cxn ang="0">
                  <a:pos x="116" y="801"/>
                </a:cxn>
                <a:cxn ang="0">
                  <a:pos x="95" y="822"/>
                </a:cxn>
                <a:cxn ang="0">
                  <a:pos x="57" y="837"/>
                </a:cxn>
                <a:cxn ang="0">
                  <a:pos x="0" y="842"/>
                </a:cxn>
                <a:cxn ang="0">
                  <a:pos x="35" y="880"/>
                </a:cxn>
                <a:cxn ang="0">
                  <a:pos x="112" y="879"/>
                </a:cxn>
                <a:cxn ang="0">
                  <a:pos x="180" y="878"/>
                </a:cxn>
                <a:cxn ang="0">
                  <a:pos x="257" y="880"/>
                </a:cxn>
                <a:cxn ang="0">
                  <a:pos x="291" y="842"/>
                </a:cxn>
                <a:cxn ang="0">
                  <a:pos x="234" y="837"/>
                </a:cxn>
                <a:cxn ang="0">
                  <a:pos x="197" y="822"/>
                </a:cxn>
                <a:cxn ang="0">
                  <a:pos x="175" y="801"/>
                </a:cxn>
                <a:cxn ang="0">
                  <a:pos x="165" y="779"/>
                </a:cxn>
                <a:cxn ang="0">
                  <a:pos x="163" y="51"/>
                </a:cxn>
                <a:cxn ang="0">
                  <a:pos x="465" y="854"/>
                </a:cxn>
                <a:cxn ang="0">
                  <a:pos x="476" y="873"/>
                </a:cxn>
                <a:cxn ang="0">
                  <a:pos x="491" y="882"/>
                </a:cxn>
                <a:cxn ang="0">
                  <a:pos x="505" y="875"/>
                </a:cxn>
                <a:cxn ang="0">
                  <a:pos x="513" y="858"/>
                </a:cxn>
                <a:cxn ang="0">
                  <a:pos x="823" y="41"/>
                </a:cxn>
                <a:cxn ang="0">
                  <a:pos x="820" y="810"/>
                </a:cxn>
                <a:cxn ang="0">
                  <a:pos x="809" y="830"/>
                </a:cxn>
                <a:cxn ang="0">
                  <a:pos x="780" y="839"/>
                </a:cxn>
                <a:cxn ang="0">
                  <a:pos x="724" y="842"/>
                </a:cxn>
                <a:cxn ang="0">
                  <a:pos x="694" y="882"/>
                </a:cxn>
                <a:cxn ang="0">
                  <a:pos x="762" y="879"/>
                </a:cxn>
                <a:cxn ang="0">
                  <a:pos x="945" y="878"/>
                </a:cxn>
                <a:cxn ang="0">
                  <a:pos x="1053" y="882"/>
                </a:cxn>
                <a:cxn ang="0">
                  <a:pos x="1023" y="842"/>
                </a:cxn>
                <a:cxn ang="0">
                  <a:pos x="967" y="839"/>
                </a:cxn>
                <a:cxn ang="0">
                  <a:pos x="936" y="830"/>
                </a:cxn>
                <a:cxn ang="0">
                  <a:pos x="925" y="810"/>
                </a:cxn>
                <a:cxn ang="0">
                  <a:pos x="924" y="85"/>
                </a:cxn>
                <a:cxn ang="0">
                  <a:pos x="930" y="61"/>
                </a:cxn>
                <a:cxn ang="0">
                  <a:pos x="949" y="47"/>
                </a:cxn>
                <a:cxn ang="0">
                  <a:pos x="991" y="41"/>
                </a:cxn>
                <a:cxn ang="0">
                  <a:pos x="1053" y="0"/>
                </a:cxn>
                <a:cxn ang="0">
                  <a:pos x="815" y="3"/>
                </a:cxn>
                <a:cxn ang="0">
                  <a:pos x="805" y="13"/>
                </a:cxn>
                <a:cxn ang="0">
                  <a:pos x="526" y="752"/>
                </a:cxn>
              </a:cxnLst>
              <a:rect l="0" t="0" r="r" b="b"/>
              <a:pathLst>
                <a:path w="1053" h="882">
                  <a:moveTo>
                    <a:pt x="254" y="29"/>
                  </a:moveTo>
                  <a:lnTo>
                    <a:pt x="249" y="14"/>
                  </a:lnTo>
                  <a:lnTo>
                    <a:pt x="242" y="7"/>
                  </a:lnTo>
                  <a:lnTo>
                    <a:pt x="235" y="3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1" y="41"/>
                  </a:lnTo>
                  <a:lnTo>
                    <a:pt x="86" y="44"/>
                  </a:lnTo>
                  <a:lnTo>
                    <a:pt x="104" y="48"/>
                  </a:lnTo>
                  <a:lnTo>
                    <a:pt x="115" y="54"/>
                  </a:lnTo>
                  <a:lnTo>
                    <a:pt x="123" y="61"/>
                  </a:lnTo>
                  <a:lnTo>
                    <a:pt x="126" y="72"/>
                  </a:lnTo>
                  <a:lnTo>
                    <a:pt x="128" y="85"/>
                  </a:lnTo>
                  <a:lnTo>
                    <a:pt x="128" y="756"/>
                  </a:lnTo>
                  <a:lnTo>
                    <a:pt x="126" y="779"/>
                  </a:lnTo>
                  <a:lnTo>
                    <a:pt x="122" y="790"/>
                  </a:lnTo>
                  <a:lnTo>
                    <a:pt x="116" y="801"/>
                  </a:lnTo>
                  <a:lnTo>
                    <a:pt x="108" y="813"/>
                  </a:lnTo>
                  <a:lnTo>
                    <a:pt x="95" y="822"/>
                  </a:lnTo>
                  <a:lnTo>
                    <a:pt x="79" y="830"/>
                  </a:lnTo>
                  <a:lnTo>
                    <a:pt x="57" y="837"/>
                  </a:lnTo>
                  <a:lnTo>
                    <a:pt x="31" y="841"/>
                  </a:lnTo>
                  <a:lnTo>
                    <a:pt x="0" y="842"/>
                  </a:lnTo>
                  <a:lnTo>
                    <a:pt x="0" y="882"/>
                  </a:lnTo>
                  <a:lnTo>
                    <a:pt x="35" y="880"/>
                  </a:lnTo>
                  <a:lnTo>
                    <a:pt x="74" y="879"/>
                  </a:lnTo>
                  <a:lnTo>
                    <a:pt x="112" y="879"/>
                  </a:lnTo>
                  <a:lnTo>
                    <a:pt x="146" y="878"/>
                  </a:lnTo>
                  <a:lnTo>
                    <a:pt x="180" y="878"/>
                  </a:lnTo>
                  <a:lnTo>
                    <a:pt x="217" y="879"/>
                  </a:lnTo>
                  <a:lnTo>
                    <a:pt x="257" y="880"/>
                  </a:lnTo>
                  <a:lnTo>
                    <a:pt x="291" y="882"/>
                  </a:lnTo>
                  <a:lnTo>
                    <a:pt x="291" y="842"/>
                  </a:lnTo>
                  <a:lnTo>
                    <a:pt x="260" y="841"/>
                  </a:lnTo>
                  <a:lnTo>
                    <a:pt x="234" y="837"/>
                  </a:lnTo>
                  <a:lnTo>
                    <a:pt x="212" y="830"/>
                  </a:lnTo>
                  <a:lnTo>
                    <a:pt x="197" y="822"/>
                  </a:lnTo>
                  <a:lnTo>
                    <a:pt x="185" y="813"/>
                  </a:lnTo>
                  <a:lnTo>
                    <a:pt x="175" y="801"/>
                  </a:lnTo>
                  <a:lnTo>
                    <a:pt x="169" y="790"/>
                  </a:lnTo>
                  <a:lnTo>
                    <a:pt x="165" y="779"/>
                  </a:lnTo>
                  <a:lnTo>
                    <a:pt x="163" y="756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465" y="854"/>
                  </a:lnTo>
                  <a:lnTo>
                    <a:pt x="471" y="865"/>
                  </a:lnTo>
                  <a:lnTo>
                    <a:pt x="476" y="873"/>
                  </a:lnTo>
                  <a:lnTo>
                    <a:pt x="483" y="880"/>
                  </a:lnTo>
                  <a:lnTo>
                    <a:pt x="491" y="882"/>
                  </a:lnTo>
                  <a:lnTo>
                    <a:pt x="500" y="880"/>
                  </a:lnTo>
                  <a:lnTo>
                    <a:pt x="505" y="875"/>
                  </a:lnTo>
                  <a:lnTo>
                    <a:pt x="509" y="868"/>
                  </a:lnTo>
                  <a:lnTo>
                    <a:pt x="513" y="858"/>
                  </a:lnTo>
                  <a:lnTo>
                    <a:pt x="821" y="41"/>
                  </a:lnTo>
                  <a:lnTo>
                    <a:pt x="823" y="41"/>
                  </a:lnTo>
                  <a:lnTo>
                    <a:pt x="823" y="797"/>
                  </a:lnTo>
                  <a:lnTo>
                    <a:pt x="820" y="810"/>
                  </a:lnTo>
                  <a:lnTo>
                    <a:pt x="816" y="821"/>
                  </a:lnTo>
                  <a:lnTo>
                    <a:pt x="809" y="830"/>
                  </a:lnTo>
                  <a:lnTo>
                    <a:pt x="797" y="835"/>
                  </a:lnTo>
                  <a:lnTo>
                    <a:pt x="780" y="839"/>
                  </a:lnTo>
                  <a:lnTo>
                    <a:pt x="756" y="841"/>
                  </a:lnTo>
                  <a:lnTo>
                    <a:pt x="724" y="842"/>
                  </a:lnTo>
                  <a:lnTo>
                    <a:pt x="694" y="842"/>
                  </a:lnTo>
                  <a:lnTo>
                    <a:pt x="694" y="882"/>
                  </a:lnTo>
                  <a:lnTo>
                    <a:pt x="726" y="880"/>
                  </a:lnTo>
                  <a:lnTo>
                    <a:pt x="762" y="879"/>
                  </a:lnTo>
                  <a:lnTo>
                    <a:pt x="802" y="878"/>
                  </a:lnTo>
                  <a:lnTo>
                    <a:pt x="945" y="878"/>
                  </a:lnTo>
                  <a:lnTo>
                    <a:pt x="1021" y="880"/>
                  </a:lnTo>
                  <a:lnTo>
                    <a:pt x="1053" y="882"/>
                  </a:lnTo>
                  <a:lnTo>
                    <a:pt x="1053" y="842"/>
                  </a:lnTo>
                  <a:lnTo>
                    <a:pt x="1023" y="842"/>
                  </a:lnTo>
                  <a:lnTo>
                    <a:pt x="991" y="841"/>
                  </a:lnTo>
                  <a:lnTo>
                    <a:pt x="967" y="839"/>
                  </a:lnTo>
                  <a:lnTo>
                    <a:pt x="949" y="835"/>
                  </a:lnTo>
                  <a:lnTo>
                    <a:pt x="936" y="830"/>
                  </a:lnTo>
                  <a:lnTo>
                    <a:pt x="930" y="821"/>
                  </a:lnTo>
                  <a:lnTo>
                    <a:pt x="925" y="810"/>
                  </a:lnTo>
                  <a:lnTo>
                    <a:pt x="924" y="797"/>
                  </a:lnTo>
                  <a:lnTo>
                    <a:pt x="924" y="85"/>
                  </a:lnTo>
                  <a:lnTo>
                    <a:pt x="925" y="72"/>
                  </a:lnTo>
                  <a:lnTo>
                    <a:pt x="930" y="61"/>
                  </a:lnTo>
                  <a:lnTo>
                    <a:pt x="936" y="54"/>
                  </a:lnTo>
                  <a:lnTo>
                    <a:pt x="949" y="47"/>
                  </a:lnTo>
                  <a:lnTo>
                    <a:pt x="967" y="44"/>
                  </a:lnTo>
                  <a:lnTo>
                    <a:pt x="991" y="41"/>
                  </a:lnTo>
                  <a:lnTo>
                    <a:pt x="1053" y="41"/>
                  </a:lnTo>
                  <a:lnTo>
                    <a:pt x="1053" y="0"/>
                  </a:lnTo>
                  <a:lnTo>
                    <a:pt x="826" y="0"/>
                  </a:lnTo>
                  <a:lnTo>
                    <a:pt x="815" y="3"/>
                  </a:lnTo>
                  <a:lnTo>
                    <a:pt x="809" y="6"/>
                  </a:lnTo>
                  <a:lnTo>
                    <a:pt x="805" y="13"/>
                  </a:lnTo>
                  <a:lnTo>
                    <a:pt x="799" y="26"/>
                  </a:lnTo>
                  <a:lnTo>
                    <a:pt x="526" y="752"/>
                  </a:lnTo>
                  <a:lnTo>
                    <a:pt x="254" y="2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49"/>
            <p:cNvSpPr>
              <a:spLocks/>
            </p:cNvSpPr>
            <p:nvPr/>
          </p:nvSpPr>
          <p:spPr bwMode="auto">
            <a:xfrm>
              <a:off x="3490" y="4168"/>
              <a:ext cx="663" cy="613"/>
            </a:xfrm>
            <a:custGeom>
              <a:avLst/>
              <a:gdLst/>
              <a:ahLst/>
              <a:cxnLst>
                <a:cxn ang="0">
                  <a:pos x="361" y="324"/>
                </a:cxn>
                <a:cxn ang="0">
                  <a:pos x="405" y="339"/>
                </a:cxn>
                <a:cxn ang="0">
                  <a:pos x="411" y="372"/>
                </a:cxn>
                <a:cxn ang="0">
                  <a:pos x="404" y="404"/>
                </a:cxn>
                <a:cxn ang="0">
                  <a:pos x="404" y="423"/>
                </a:cxn>
                <a:cxn ang="0">
                  <a:pos x="422" y="428"/>
                </a:cxn>
                <a:cxn ang="0">
                  <a:pos x="430" y="420"/>
                </a:cxn>
                <a:cxn ang="0">
                  <a:pos x="480" y="216"/>
                </a:cxn>
                <a:cxn ang="0">
                  <a:pos x="483" y="207"/>
                </a:cxn>
                <a:cxn ang="0">
                  <a:pos x="482" y="190"/>
                </a:cxn>
                <a:cxn ang="0">
                  <a:pos x="465" y="184"/>
                </a:cxn>
                <a:cxn ang="0">
                  <a:pos x="457" y="191"/>
                </a:cxn>
                <a:cxn ang="0">
                  <a:pos x="452" y="207"/>
                </a:cxn>
                <a:cxn ang="0">
                  <a:pos x="415" y="274"/>
                </a:cxn>
                <a:cxn ang="0">
                  <a:pos x="334" y="290"/>
                </a:cxn>
                <a:cxn ang="0">
                  <a:pos x="307" y="50"/>
                </a:cxn>
                <a:cxn ang="0">
                  <a:pos x="328" y="33"/>
                </a:cxn>
                <a:cxn ang="0">
                  <a:pos x="545" y="37"/>
                </a:cxn>
                <a:cxn ang="0">
                  <a:pos x="600" y="62"/>
                </a:cxn>
                <a:cxn ang="0">
                  <a:pos x="617" y="113"/>
                </a:cxn>
                <a:cxn ang="0">
                  <a:pos x="616" y="181"/>
                </a:cxn>
                <a:cxn ang="0">
                  <a:pos x="622" y="207"/>
                </a:cxn>
                <a:cxn ang="0">
                  <a:pos x="638" y="207"/>
                </a:cxn>
                <a:cxn ang="0">
                  <a:pos x="646" y="184"/>
                </a:cxn>
                <a:cxn ang="0">
                  <a:pos x="660" y="6"/>
                </a:cxn>
                <a:cxn ang="0">
                  <a:pos x="159" y="0"/>
                </a:cxn>
                <a:cxn ang="0">
                  <a:pos x="142" y="10"/>
                </a:cxn>
                <a:cxn ang="0">
                  <a:pos x="148" y="31"/>
                </a:cxn>
                <a:cxn ang="0">
                  <a:pos x="202" y="34"/>
                </a:cxn>
                <a:cxn ang="0">
                  <a:pos x="220" y="38"/>
                </a:cxn>
                <a:cxn ang="0">
                  <a:pos x="220" y="58"/>
                </a:cxn>
                <a:cxn ang="0">
                  <a:pos x="104" y="540"/>
                </a:cxn>
                <a:cxn ang="0">
                  <a:pos x="91" y="571"/>
                </a:cxn>
                <a:cxn ang="0">
                  <a:pos x="52" y="581"/>
                </a:cxn>
                <a:cxn ang="0">
                  <a:pos x="5" y="585"/>
                </a:cxn>
                <a:cxn ang="0">
                  <a:pos x="1" y="605"/>
                </a:cxn>
                <a:cxn ang="0">
                  <a:pos x="9" y="613"/>
                </a:cxn>
                <a:cxn ang="0">
                  <a:pos x="111" y="611"/>
                </a:cxn>
                <a:cxn ang="0">
                  <a:pos x="265" y="613"/>
                </a:cxn>
                <a:cxn ang="0">
                  <a:pos x="276" y="612"/>
                </a:cxn>
                <a:cxn ang="0">
                  <a:pos x="285" y="599"/>
                </a:cxn>
                <a:cxn ang="0">
                  <a:pos x="278" y="582"/>
                </a:cxn>
                <a:cxn ang="0">
                  <a:pos x="226" y="579"/>
                </a:cxn>
                <a:cxn ang="0">
                  <a:pos x="189" y="575"/>
                </a:cxn>
                <a:cxn ang="0">
                  <a:pos x="182" y="557"/>
                </a:cxn>
                <a:cxn ang="0">
                  <a:pos x="239" y="322"/>
                </a:cxn>
              </a:cxnLst>
              <a:rect l="0" t="0" r="r" b="b"/>
              <a:pathLst>
                <a:path w="663" h="613">
                  <a:moveTo>
                    <a:pt x="239" y="322"/>
                  </a:moveTo>
                  <a:lnTo>
                    <a:pt x="333" y="322"/>
                  </a:lnTo>
                  <a:lnTo>
                    <a:pt x="361" y="324"/>
                  </a:lnTo>
                  <a:lnTo>
                    <a:pt x="382" y="327"/>
                  </a:lnTo>
                  <a:lnTo>
                    <a:pt x="397" y="332"/>
                  </a:lnTo>
                  <a:lnTo>
                    <a:pt x="405" y="339"/>
                  </a:lnTo>
                  <a:lnTo>
                    <a:pt x="409" y="349"/>
                  </a:lnTo>
                  <a:lnTo>
                    <a:pt x="411" y="363"/>
                  </a:lnTo>
                  <a:lnTo>
                    <a:pt x="411" y="372"/>
                  </a:lnTo>
                  <a:lnTo>
                    <a:pt x="409" y="379"/>
                  </a:lnTo>
                  <a:lnTo>
                    <a:pt x="408" y="389"/>
                  </a:lnTo>
                  <a:lnTo>
                    <a:pt x="404" y="404"/>
                  </a:lnTo>
                  <a:lnTo>
                    <a:pt x="402" y="409"/>
                  </a:lnTo>
                  <a:lnTo>
                    <a:pt x="402" y="418"/>
                  </a:lnTo>
                  <a:lnTo>
                    <a:pt x="404" y="423"/>
                  </a:lnTo>
                  <a:lnTo>
                    <a:pt x="406" y="425"/>
                  </a:lnTo>
                  <a:lnTo>
                    <a:pt x="412" y="428"/>
                  </a:lnTo>
                  <a:lnTo>
                    <a:pt x="422" y="428"/>
                  </a:lnTo>
                  <a:lnTo>
                    <a:pt x="424" y="427"/>
                  </a:lnTo>
                  <a:lnTo>
                    <a:pt x="427" y="424"/>
                  </a:lnTo>
                  <a:lnTo>
                    <a:pt x="430" y="420"/>
                  </a:lnTo>
                  <a:lnTo>
                    <a:pt x="431" y="414"/>
                  </a:lnTo>
                  <a:lnTo>
                    <a:pt x="434" y="407"/>
                  </a:lnTo>
                  <a:lnTo>
                    <a:pt x="480" y="216"/>
                  </a:lnTo>
                  <a:lnTo>
                    <a:pt x="480" y="214"/>
                  </a:lnTo>
                  <a:lnTo>
                    <a:pt x="482" y="211"/>
                  </a:lnTo>
                  <a:lnTo>
                    <a:pt x="483" y="207"/>
                  </a:lnTo>
                  <a:lnTo>
                    <a:pt x="483" y="199"/>
                  </a:lnTo>
                  <a:lnTo>
                    <a:pt x="485" y="198"/>
                  </a:lnTo>
                  <a:lnTo>
                    <a:pt x="482" y="190"/>
                  </a:lnTo>
                  <a:lnTo>
                    <a:pt x="478" y="187"/>
                  </a:lnTo>
                  <a:lnTo>
                    <a:pt x="469" y="184"/>
                  </a:lnTo>
                  <a:lnTo>
                    <a:pt x="465" y="184"/>
                  </a:lnTo>
                  <a:lnTo>
                    <a:pt x="461" y="185"/>
                  </a:lnTo>
                  <a:lnTo>
                    <a:pt x="459" y="188"/>
                  </a:lnTo>
                  <a:lnTo>
                    <a:pt x="457" y="191"/>
                  </a:lnTo>
                  <a:lnTo>
                    <a:pt x="454" y="195"/>
                  </a:lnTo>
                  <a:lnTo>
                    <a:pt x="453" y="199"/>
                  </a:lnTo>
                  <a:lnTo>
                    <a:pt x="452" y="207"/>
                  </a:lnTo>
                  <a:lnTo>
                    <a:pt x="442" y="238"/>
                  </a:lnTo>
                  <a:lnTo>
                    <a:pt x="430" y="259"/>
                  </a:lnTo>
                  <a:lnTo>
                    <a:pt x="415" y="274"/>
                  </a:lnTo>
                  <a:lnTo>
                    <a:pt x="394" y="284"/>
                  </a:lnTo>
                  <a:lnTo>
                    <a:pt x="368" y="288"/>
                  </a:lnTo>
                  <a:lnTo>
                    <a:pt x="334" y="290"/>
                  </a:lnTo>
                  <a:lnTo>
                    <a:pt x="246" y="290"/>
                  </a:lnTo>
                  <a:lnTo>
                    <a:pt x="302" y="64"/>
                  </a:lnTo>
                  <a:lnTo>
                    <a:pt x="307" y="50"/>
                  </a:lnTo>
                  <a:lnTo>
                    <a:pt x="311" y="41"/>
                  </a:lnTo>
                  <a:lnTo>
                    <a:pt x="317" y="36"/>
                  </a:lnTo>
                  <a:lnTo>
                    <a:pt x="328" y="33"/>
                  </a:lnTo>
                  <a:lnTo>
                    <a:pt x="480" y="33"/>
                  </a:lnTo>
                  <a:lnTo>
                    <a:pt x="516" y="34"/>
                  </a:lnTo>
                  <a:lnTo>
                    <a:pt x="545" y="37"/>
                  </a:lnTo>
                  <a:lnTo>
                    <a:pt x="568" y="43"/>
                  </a:lnTo>
                  <a:lnTo>
                    <a:pt x="586" y="51"/>
                  </a:lnTo>
                  <a:lnTo>
                    <a:pt x="600" y="62"/>
                  </a:lnTo>
                  <a:lnTo>
                    <a:pt x="609" y="77"/>
                  </a:lnTo>
                  <a:lnTo>
                    <a:pt x="615" y="93"/>
                  </a:lnTo>
                  <a:lnTo>
                    <a:pt x="617" y="113"/>
                  </a:lnTo>
                  <a:lnTo>
                    <a:pt x="619" y="136"/>
                  </a:lnTo>
                  <a:lnTo>
                    <a:pt x="617" y="163"/>
                  </a:lnTo>
                  <a:lnTo>
                    <a:pt x="616" y="181"/>
                  </a:lnTo>
                  <a:lnTo>
                    <a:pt x="616" y="198"/>
                  </a:lnTo>
                  <a:lnTo>
                    <a:pt x="617" y="202"/>
                  </a:lnTo>
                  <a:lnTo>
                    <a:pt x="622" y="207"/>
                  </a:lnTo>
                  <a:lnTo>
                    <a:pt x="626" y="208"/>
                  </a:lnTo>
                  <a:lnTo>
                    <a:pt x="630" y="208"/>
                  </a:lnTo>
                  <a:lnTo>
                    <a:pt x="638" y="207"/>
                  </a:lnTo>
                  <a:lnTo>
                    <a:pt x="642" y="202"/>
                  </a:lnTo>
                  <a:lnTo>
                    <a:pt x="645" y="195"/>
                  </a:lnTo>
                  <a:lnTo>
                    <a:pt x="646" y="184"/>
                  </a:lnTo>
                  <a:lnTo>
                    <a:pt x="661" y="27"/>
                  </a:lnTo>
                  <a:lnTo>
                    <a:pt x="663" y="14"/>
                  </a:lnTo>
                  <a:lnTo>
                    <a:pt x="660" y="6"/>
                  </a:lnTo>
                  <a:lnTo>
                    <a:pt x="656" y="2"/>
                  </a:lnTo>
                  <a:lnTo>
                    <a:pt x="648" y="0"/>
                  </a:lnTo>
                  <a:lnTo>
                    <a:pt x="159" y="0"/>
                  </a:lnTo>
                  <a:lnTo>
                    <a:pt x="152" y="2"/>
                  </a:lnTo>
                  <a:lnTo>
                    <a:pt x="146" y="4"/>
                  </a:lnTo>
                  <a:lnTo>
                    <a:pt x="142" y="10"/>
                  </a:lnTo>
                  <a:lnTo>
                    <a:pt x="141" y="20"/>
                  </a:lnTo>
                  <a:lnTo>
                    <a:pt x="142" y="27"/>
                  </a:lnTo>
                  <a:lnTo>
                    <a:pt x="148" y="31"/>
                  </a:lnTo>
                  <a:lnTo>
                    <a:pt x="157" y="33"/>
                  </a:lnTo>
                  <a:lnTo>
                    <a:pt x="186" y="33"/>
                  </a:lnTo>
                  <a:lnTo>
                    <a:pt x="202" y="34"/>
                  </a:lnTo>
                  <a:lnTo>
                    <a:pt x="209" y="36"/>
                  </a:lnTo>
                  <a:lnTo>
                    <a:pt x="215" y="36"/>
                  </a:lnTo>
                  <a:lnTo>
                    <a:pt x="220" y="38"/>
                  </a:lnTo>
                  <a:lnTo>
                    <a:pt x="222" y="41"/>
                  </a:lnTo>
                  <a:lnTo>
                    <a:pt x="222" y="53"/>
                  </a:lnTo>
                  <a:lnTo>
                    <a:pt x="220" y="58"/>
                  </a:lnTo>
                  <a:lnTo>
                    <a:pt x="220" y="62"/>
                  </a:lnTo>
                  <a:lnTo>
                    <a:pt x="219" y="67"/>
                  </a:lnTo>
                  <a:lnTo>
                    <a:pt x="104" y="540"/>
                  </a:lnTo>
                  <a:lnTo>
                    <a:pt x="101" y="553"/>
                  </a:lnTo>
                  <a:lnTo>
                    <a:pt x="97" y="562"/>
                  </a:lnTo>
                  <a:lnTo>
                    <a:pt x="91" y="571"/>
                  </a:lnTo>
                  <a:lnTo>
                    <a:pt x="83" y="575"/>
                  </a:lnTo>
                  <a:lnTo>
                    <a:pt x="70" y="579"/>
                  </a:lnTo>
                  <a:lnTo>
                    <a:pt x="52" y="581"/>
                  </a:lnTo>
                  <a:lnTo>
                    <a:pt x="18" y="581"/>
                  </a:lnTo>
                  <a:lnTo>
                    <a:pt x="11" y="582"/>
                  </a:lnTo>
                  <a:lnTo>
                    <a:pt x="5" y="585"/>
                  </a:lnTo>
                  <a:lnTo>
                    <a:pt x="1" y="591"/>
                  </a:lnTo>
                  <a:lnTo>
                    <a:pt x="0" y="599"/>
                  </a:lnTo>
                  <a:lnTo>
                    <a:pt x="1" y="605"/>
                  </a:lnTo>
                  <a:lnTo>
                    <a:pt x="2" y="608"/>
                  </a:lnTo>
                  <a:lnTo>
                    <a:pt x="5" y="611"/>
                  </a:lnTo>
                  <a:lnTo>
                    <a:pt x="9" y="613"/>
                  </a:lnTo>
                  <a:lnTo>
                    <a:pt x="33" y="613"/>
                  </a:lnTo>
                  <a:lnTo>
                    <a:pt x="85" y="611"/>
                  </a:lnTo>
                  <a:lnTo>
                    <a:pt x="111" y="611"/>
                  </a:lnTo>
                  <a:lnTo>
                    <a:pt x="130" y="609"/>
                  </a:lnTo>
                  <a:lnTo>
                    <a:pt x="197" y="611"/>
                  </a:lnTo>
                  <a:lnTo>
                    <a:pt x="265" y="613"/>
                  </a:lnTo>
                  <a:lnTo>
                    <a:pt x="271" y="613"/>
                  </a:lnTo>
                  <a:lnTo>
                    <a:pt x="274" y="612"/>
                  </a:lnTo>
                  <a:lnTo>
                    <a:pt x="276" y="612"/>
                  </a:lnTo>
                  <a:lnTo>
                    <a:pt x="279" y="611"/>
                  </a:lnTo>
                  <a:lnTo>
                    <a:pt x="282" y="608"/>
                  </a:lnTo>
                  <a:lnTo>
                    <a:pt x="285" y="599"/>
                  </a:lnTo>
                  <a:lnTo>
                    <a:pt x="286" y="594"/>
                  </a:lnTo>
                  <a:lnTo>
                    <a:pt x="283" y="587"/>
                  </a:lnTo>
                  <a:lnTo>
                    <a:pt x="278" y="582"/>
                  </a:lnTo>
                  <a:lnTo>
                    <a:pt x="268" y="581"/>
                  </a:lnTo>
                  <a:lnTo>
                    <a:pt x="239" y="581"/>
                  </a:lnTo>
                  <a:lnTo>
                    <a:pt x="226" y="579"/>
                  </a:lnTo>
                  <a:lnTo>
                    <a:pt x="209" y="579"/>
                  </a:lnTo>
                  <a:lnTo>
                    <a:pt x="197" y="578"/>
                  </a:lnTo>
                  <a:lnTo>
                    <a:pt x="189" y="575"/>
                  </a:lnTo>
                  <a:lnTo>
                    <a:pt x="183" y="571"/>
                  </a:lnTo>
                  <a:lnTo>
                    <a:pt x="182" y="564"/>
                  </a:lnTo>
                  <a:lnTo>
                    <a:pt x="182" y="557"/>
                  </a:lnTo>
                  <a:lnTo>
                    <a:pt x="183" y="553"/>
                  </a:lnTo>
                  <a:lnTo>
                    <a:pt x="185" y="547"/>
                  </a:lnTo>
                  <a:lnTo>
                    <a:pt x="239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50"/>
            <p:cNvSpPr>
              <a:spLocks noEditPoints="1"/>
            </p:cNvSpPr>
            <p:nvPr/>
          </p:nvSpPr>
          <p:spPr bwMode="auto">
            <a:xfrm>
              <a:off x="4677" y="4115"/>
              <a:ext cx="832" cy="302"/>
            </a:xfrm>
            <a:custGeom>
              <a:avLst/>
              <a:gdLst/>
              <a:ahLst/>
              <a:cxnLst>
                <a:cxn ang="0">
                  <a:pos x="789" y="50"/>
                </a:cxn>
                <a:cxn ang="0">
                  <a:pos x="808" y="50"/>
                </a:cxn>
                <a:cxn ang="0">
                  <a:pos x="818" y="48"/>
                </a:cxn>
                <a:cxn ang="0">
                  <a:pos x="825" y="43"/>
                </a:cxn>
                <a:cxn ang="0">
                  <a:pos x="830" y="36"/>
                </a:cxn>
                <a:cxn ang="0">
                  <a:pos x="832" y="25"/>
                </a:cxn>
                <a:cxn ang="0">
                  <a:pos x="830" y="14"/>
                </a:cxn>
                <a:cxn ang="0">
                  <a:pos x="825" y="7"/>
                </a:cxn>
                <a:cxn ang="0">
                  <a:pos x="818" y="2"/>
                </a:cxn>
                <a:cxn ang="0">
                  <a:pos x="810" y="1"/>
                </a:cxn>
                <a:cxn ang="0">
                  <a:pos x="800" y="0"/>
                </a:cxn>
                <a:cxn ang="0">
                  <a:pos x="32" y="0"/>
                </a:cxn>
                <a:cxn ang="0">
                  <a:pos x="23" y="1"/>
                </a:cxn>
                <a:cxn ang="0">
                  <a:pos x="14" y="2"/>
                </a:cxn>
                <a:cxn ang="0">
                  <a:pos x="7" y="7"/>
                </a:cxn>
                <a:cxn ang="0">
                  <a:pos x="2" y="14"/>
                </a:cxn>
                <a:cxn ang="0">
                  <a:pos x="0" y="25"/>
                </a:cxn>
                <a:cxn ang="0">
                  <a:pos x="2" y="36"/>
                </a:cxn>
                <a:cxn ang="0">
                  <a:pos x="7" y="43"/>
                </a:cxn>
                <a:cxn ang="0">
                  <a:pos x="15" y="48"/>
                </a:cxn>
                <a:cxn ang="0">
                  <a:pos x="23" y="50"/>
                </a:cxn>
                <a:cxn ang="0">
                  <a:pos x="43" y="50"/>
                </a:cxn>
                <a:cxn ang="0">
                  <a:pos x="789" y="50"/>
                </a:cxn>
                <a:cxn ang="0">
                  <a:pos x="790" y="302"/>
                </a:cxn>
                <a:cxn ang="0">
                  <a:pos x="800" y="302"/>
                </a:cxn>
                <a:cxn ang="0">
                  <a:pos x="810" y="300"/>
                </a:cxn>
                <a:cxn ang="0">
                  <a:pos x="818" y="298"/>
                </a:cxn>
                <a:cxn ang="0">
                  <a:pos x="825" y="293"/>
                </a:cxn>
                <a:cxn ang="0">
                  <a:pos x="830" y="286"/>
                </a:cxn>
                <a:cxn ang="0">
                  <a:pos x="832" y="275"/>
                </a:cxn>
                <a:cxn ang="0">
                  <a:pos x="830" y="264"/>
                </a:cxn>
                <a:cxn ang="0">
                  <a:pos x="825" y="257"/>
                </a:cxn>
                <a:cxn ang="0">
                  <a:pos x="818" y="252"/>
                </a:cxn>
                <a:cxn ang="0">
                  <a:pos x="810" y="251"/>
                </a:cxn>
                <a:cxn ang="0">
                  <a:pos x="799" y="250"/>
                </a:cxn>
                <a:cxn ang="0">
                  <a:pos x="33" y="250"/>
                </a:cxn>
                <a:cxn ang="0">
                  <a:pos x="23" y="251"/>
                </a:cxn>
                <a:cxn ang="0">
                  <a:pos x="15" y="252"/>
                </a:cxn>
                <a:cxn ang="0">
                  <a:pos x="7" y="257"/>
                </a:cxn>
                <a:cxn ang="0">
                  <a:pos x="2" y="265"/>
                </a:cxn>
                <a:cxn ang="0">
                  <a:pos x="0" y="275"/>
                </a:cxn>
                <a:cxn ang="0">
                  <a:pos x="2" y="286"/>
                </a:cxn>
                <a:cxn ang="0">
                  <a:pos x="7" y="293"/>
                </a:cxn>
                <a:cxn ang="0">
                  <a:pos x="14" y="298"/>
                </a:cxn>
                <a:cxn ang="0">
                  <a:pos x="23" y="300"/>
                </a:cxn>
                <a:cxn ang="0">
                  <a:pos x="33" y="300"/>
                </a:cxn>
                <a:cxn ang="0">
                  <a:pos x="41" y="302"/>
                </a:cxn>
                <a:cxn ang="0">
                  <a:pos x="790" y="302"/>
                </a:cxn>
              </a:cxnLst>
              <a:rect l="0" t="0" r="r" b="b"/>
              <a:pathLst>
                <a:path w="832" h="302">
                  <a:moveTo>
                    <a:pt x="789" y="50"/>
                  </a:moveTo>
                  <a:lnTo>
                    <a:pt x="808" y="50"/>
                  </a:lnTo>
                  <a:lnTo>
                    <a:pt x="818" y="48"/>
                  </a:lnTo>
                  <a:lnTo>
                    <a:pt x="825" y="43"/>
                  </a:lnTo>
                  <a:lnTo>
                    <a:pt x="830" y="36"/>
                  </a:lnTo>
                  <a:lnTo>
                    <a:pt x="832" y="25"/>
                  </a:lnTo>
                  <a:lnTo>
                    <a:pt x="830" y="14"/>
                  </a:lnTo>
                  <a:lnTo>
                    <a:pt x="825" y="7"/>
                  </a:lnTo>
                  <a:lnTo>
                    <a:pt x="818" y="2"/>
                  </a:lnTo>
                  <a:lnTo>
                    <a:pt x="810" y="1"/>
                  </a:lnTo>
                  <a:lnTo>
                    <a:pt x="800" y="0"/>
                  </a:lnTo>
                  <a:lnTo>
                    <a:pt x="32" y="0"/>
                  </a:lnTo>
                  <a:lnTo>
                    <a:pt x="23" y="1"/>
                  </a:lnTo>
                  <a:lnTo>
                    <a:pt x="14" y="2"/>
                  </a:lnTo>
                  <a:lnTo>
                    <a:pt x="7" y="7"/>
                  </a:lnTo>
                  <a:lnTo>
                    <a:pt x="2" y="14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3"/>
                  </a:lnTo>
                  <a:lnTo>
                    <a:pt x="15" y="48"/>
                  </a:lnTo>
                  <a:lnTo>
                    <a:pt x="23" y="50"/>
                  </a:lnTo>
                  <a:lnTo>
                    <a:pt x="43" y="50"/>
                  </a:lnTo>
                  <a:lnTo>
                    <a:pt x="789" y="50"/>
                  </a:lnTo>
                  <a:close/>
                  <a:moveTo>
                    <a:pt x="790" y="302"/>
                  </a:moveTo>
                  <a:lnTo>
                    <a:pt x="800" y="302"/>
                  </a:lnTo>
                  <a:lnTo>
                    <a:pt x="810" y="300"/>
                  </a:lnTo>
                  <a:lnTo>
                    <a:pt x="818" y="298"/>
                  </a:lnTo>
                  <a:lnTo>
                    <a:pt x="825" y="293"/>
                  </a:lnTo>
                  <a:lnTo>
                    <a:pt x="830" y="286"/>
                  </a:lnTo>
                  <a:lnTo>
                    <a:pt x="832" y="275"/>
                  </a:lnTo>
                  <a:lnTo>
                    <a:pt x="830" y="264"/>
                  </a:lnTo>
                  <a:lnTo>
                    <a:pt x="825" y="257"/>
                  </a:lnTo>
                  <a:lnTo>
                    <a:pt x="818" y="252"/>
                  </a:lnTo>
                  <a:lnTo>
                    <a:pt x="810" y="251"/>
                  </a:lnTo>
                  <a:lnTo>
                    <a:pt x="799" y="250"/>
                  </a:lnTo>
                  <a:lnTo>
                    <a:pt x="33" y="250"/>
                  </a:lnTo>
                  <a:lnTo>
                    <a:pt x="23" y="251"/>
                  </a:lnTo>
                  <a:lnTo>
                    <a:pt x="15" y="252"/>
                  </a:lnTo>
                  <a:lnTo>
                    <a:pt x="7" y="257"/>
                  </a:lnTo>
                  <a:lnTo>
                    <a:pt x="2" y="265"/>
                  </a:lnTo>
                  <a:lnTo>
                    <a:pt x="0" y="275"/>
                  </a:lnTo>
                  <a:lnTo>
                    <a:pt x="2" y="286"/>
                  </a:lnTo>
                  <a:lnTo>
                    <a:pt x="7" y="293"/>
                  </a:lnTo>
                  <a:lnTo>
                    <a:pt x="14" y="298"/>
                  </a:lnTo>
                  <a:lnTo>
                    <a:pt x="23" y="300"/>
                  </a:lnTo>
                  <a:lnTo>
                    <a:pt x="33" y="300"/>
                  </a:lnTo>
                  <a:lnTo>
                    <a:pt x="41" y="302"/>
                  </a:lnTo>
                  <a:lnTo>
                    <a:pt x="790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51"/>
            <p:cNvSpPr>
              <a:spLocks/>
            </p:cNvSpPr>
            <p:nvPr/>
          </p:nvSpPr>
          <p:spPr bwMode="auto">
            <a:xfrm>
              <a:off x="6037" y="3729"/>
              <a:ext cx="414" cy="859"/>
            </a:xfrm>
            <a:custGeom>
              <a:avLst/>
              <a:gdLst/>
              <a:ahLst/>
              <a:cxnLst>
                <a:cxn ang="0">
                  <a:pos x="256" y="34"/>
                </a:cxn>
                <a:cxn ang="0">
                  <a:pos x="256" y="18"/>
                </a:cxn>
                <a:cxn ang="0">
                  <a:pos x="255" y="8"/>
                </a:cxn>
                <a:cxn ang="0">
                  <a:pos x="251" y="3"/>
                </a:cxn>
                <a:cxn ang="0">
                  <a:pos x="243" y="0"/>
                </a:cxn>
                <a:cxn ang="0">
                  <a:pos x="228" y="0"/>
                </a:cxn>
                <a:cxn ang="0">
                  <a:pos x="197" y="27"/>
                </a:cxn>
                <a:cxn ang="0">
                  <a:pos x="166" y="48"/>
                </a:cxn>
                <a:cxn ang="0">
                  <a:pos x="133" y="62"/>
                </a:cxn>
                <a:cxn ang="0">
                  <a:pos x="100" y="72"/>
                </a:cxn>
                <a:cxn ang="0">
                  <a:pos x="70" y="78"/>
                </a:cxn>
                <a:cxn ang="0">
                  <a:pos x="43" y="80"/>
                </a:cxn>
                <a:cxn ang="0">
                  <a:pos x="18" y="82"/>
                </a:cxn>
                <a:cxn ang="0">
                  <a:pos x="0" y="82"/>
                </a:cxn>
                <a:cxn ang="0">
                  <a:pos x="0" y="123"/>
                </a:cxn>
                <a:cxn ang="0">
                  <a:pos x="17" y="123"/>
                </a:cxn>
                <a:cxn ang="0">
                  <a:pos x="40" y="121"/>
                </a:cxn>
                <a:cxn ang="0">
                  <a:pos x="67" y="119"/>
                </a:cxn>
                <a:cxn ang="0">
                  <a:pos x="99" y="113"/>
                </a:cxn>
                <a:cxn ang="0">
                  <a:pos x="132" y="103"/>
                </a:cxn>
                <a:cxn ang="0">
                  <a:pos x="165" y="89"/>
                </a:cxn>
                <a:cxn ang="0">
                  <a:pos x="165" y="771"/>
                </a:cxn>
                <a:cxn ang="0">
                  <a:pos x="163" y="784"/>
                </a:cxn>
                <a:cxn ang="0">
                  <a:pos x="159" y="794"/>
                </a:cxn>
                <a:cxn ang="0">
                  <a:pos x="154" y="802"/>
                </a:cxn>
                <a:cxn ang="0">
                  <a:pos x="143" y="808"/>
                </a:cxn>
                <a:cxn ang="0">
                  <a:pos x="129" y="814"/>
                </a:cxn>
                <a:cxn ang="0">
                  <a:pos x="108" y="816"/>
                </a:cxn>
                <a:cxn ang="0">
                  <a:pos x="82" y="818"/>
                </a:cxn>
                <a:cxn ang="0">
                  <a:pos x="48" y="819"/>
                </a:cxn>
                <a:cxn ang="0">
                  <a:pos x="8" y="819"/>
                </a:cxn>
                <a:cxn ang="0">
                  <a:pos x="8" y="859"/>
                </a:cxn>
                <a:cxn ang="0">
                  <a:pos x="30" y="857"/>
                </a:cxn>
                <a:cxn ang="0">
                  <a:pos x="59" y="856"/>
                </a:cxn>
                <a:cxn ang="0">
                  <a:pos x="91" y="856"/>
                </a:cxn>
                <a:cxn ang="0">
                  <a:pos x="124" y="855"/>
                </a:cxn>
                <a:cxn ang="0">
                  <a:pos x="297" y="855"/>
                </a:cxn>
                <a:cxn ang="0">
                  <a:pos x="332" y="856"/>
                </a:cxn>
                <a:cxn ang="0">
                  <a:pos x="363" y="856"/>
                </a:cxn>
                <a:cxn ang="0">
                  <a:pos x="391" y="857"/>
                </a:cxn>
                <a:cxn ang="0">
                  <a:pos x="414" y="859"/>
                </a:cxn>
                <a:cxn ang="0">
                  <a:pos x="414" y="819"/>
                </a:cxn>
                <a:cxn ang="0">
                  <a:pos x="340" y="819"/>
                </a:cxn>
                <a:cxn ang="0">
                  <a:pos x="313" y="816"/>
                </a:cxn>
                <a:cxn ang="0">
                  <a:pos x="293" y="814"/>
                </a:cxn>
                <a:cxn ang="0">
                  <a:pos x="278" y="809"/>
                </a:cxn>
                <a:cxn ang="0">
                  <a:pos x="269" y="802"/>
                </a:cxn>
                <a:cxn ang="0">
                  <a:pos x="262" y="794"/>
                </a:cxn>
                <a:cxn ang="0">
                  <a:pos x="259" y="784"/>
                </a:cxn>
                <a:cxn ang="0">
                  <a:pos x="258" y="771"/>
                </a:cxn>
                <a:cxn ang="0">
                  <a:pos x="256" y="757"/>
                </a:cxn>
                <a:cxn ang="0">
                  <a:pos x="256" y="34"/>
                </a:cxn>
              </a:cxnLst>
              <a:rect l="0" t="0" r="r" b="b"/>
              <a:pathLst>
                <a:path w="414" h="859">
                  <a:moveTo>
                    <a:pt x="256" y="34"/>
                  </a:moveTo>
                  <a:lnTo>
                    <a:pt x="256" y="18"/>
                  </a:lnTo>
                  <a:lnTo>
                    <a:pt x="255" y="8"/>
                  </a:lnTo>
                  <a:lnTo>
                    <a:pt x="251" y="3"/>
                  </a:lnTo>
                  <a:lnTo>
                    <a:pt x="243" y="0"/>
                  </a:lnTo>
                  <a:lnTo>
                    <a:pt x="228" y="0"/>
                  </a:lnTo>
                  <a:lnTo>
                    <a:pt x="197" y="27"/>
                  </a:lnTo>
                  <a:lnTo>
                    <a:pt x="166" y="48"/>
                  </a:lnTo>
                  <a:lnTo>
                    <a:pt x="133" y="62"/>
                  </a:lnTo>
                  <a:lnTo>
                    <a:pt x="100" y="72"/>
                  </a:lnTo>
                  <a:lnTo>
                    <a:pt x="70" y="78"/>
                  </a:lnTo>
                  <a:lnTo>
                    <a:pt x="43" y="80"/>
                  </a:lnTo>
                  <a:lnTo>
                    <a:pt x="18" y="82"/>
                  </a:lnTo>
                  <a:lnTo>
                    <a:pt x="0" y="82"/>
                  </a:lnTo>
                  <a:lnTo>
                    <a:pt x="0" y="123"/>
                  </a:lnTo>
                  <a:lnTo>
                    <a:pt x="17" y="123"/>
                  </a:lnTo>
                  <a:lnTo>
                    <a:pt x="40" y="121"/>
                  </a:lnTo>
                  <a:lnTo>
                    <a:pt x="67" y="119"/>
                  </a:lnTo>
                  <a:lnTo>
                    <a:pt x="99" y="113"/>
                  </a:lnTo>
                  <a:lnTo>
                    <a:pt x="132" y="103"/>
                  </a:lnTo>
                  <a:lnTo>
                    <a:pt x="165" y="89"/>
                  </a:lnTo>
                  <a:lnTo>
                    <a:pt x="165" y="771"/>
                  </a:lnTo>
                  <a:lnTo>
                    <a:pt x="163" y="784"/>
                  </a:lnTo>
                  <a:lnTo>
                    <a:pt x="159" y="794"/>
                  </a:lnTo>
                  <a:lnTo>
                    <a:pt x="154" y="802"/>
                  </a:lnTo>
                  <a:lnTo>
                    <a:pt x="143" y="808"/>
                  </a:lnTo>
                  <a:lnTo>
                    <a:pt x="129" y="814"/>
                  </a:lnTo>
                  <a:lnTo>
                    <a:pt x="108" y="816"/>
                  </a:lnTo>
                  <a:lnTo>
                    <a:pt x="82" y="818"/>
                  </a:lnTo>
                  <a:lnTo>
                    <a:pt x="48" y="819"/>
                  </a:lnTo>
                  <a:lnTo>
                    <a:pt x="8" y="819"/>
                  </a:lnTo>
                  <a:lnTo>
                    <a:pt x="8" y="859"/>
                  </a:lnTo>
                  <a:lnTo>
                    <a:pt x="30" y="857"/>
                  </a:lnTo>
                  <a:lnTo>
                    <a:pt x="59" y="856"/>
                  </a:lnTo>
                  <a:lnTo>
                    <a:pt x="91" y="856"/>
                  </a:lnTo>
                  <a:lnTo>
                    <a:pt x="124" y="855"/>
                  </a:lnTo>
                  <a:lnTo>
                    <a:pt x="297" y="855"/>
                  </a:lnTo>
                  <a:lnTo>
                    <a:pt x="332" y="856"/>
                  </a:lnTo>
                  <a:lnTo>
                    <a:pt x="363" y="856"/>
                  </a:lnTo>
                  <a:lnTo>
                    <a:pt x="391" y="857"/>
                  </a:lnTo>
                  <a:lnTo>
                    <a:pt x="414" y="859"/>
                  </a:lnTo>
                  <a:lnTo>
                    <a:pt x="414" y="819"/>
                  </a:lnTo>
                  <a:lnTo>
                    <a:pt x="340" y="819"/>
                  </a:lnTo>
                  <a:lnTo>
                    <a:pt x="313" y="816"/>
                  </a:lnTo>
                  <a:lnTo>
                    <a:pt x="293" y="814"/>
                  </a:lnTo>
                  <a:lnTo>
                    <a:pt x="278" y="809"/>
                  </a:lnTo>
                  <a:lnTo>
                    <a:pt x="269" y="802"/>
                  </a:lnTo>
                  <a:lnTo>
                    <a:pt x="262" y="794"/>
                  </a:lnTo>
                  <a:lnTo>
                    <a:pt x="259" y="784"/>
                  </a:lnTo>
                  <a:lnTo>
                    <a:pt x="258" y="771"/>
                  </a:lnTo>
                  <a:lnTo>
                    <a:pt x="256" y="757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5" name="Group 54"/>
          <p:cNvGrpSpPr>
            <a:grpSpLocks noChangeAspect="1"/>
          </p:cNvGrpSpPr>
          <p:nvPr>
            <p:custDataLst>
              <p:tags r:id="rId13"/>
            </p:custDataLst>
          </p:nvPr>
        </p:nvGrpSpPr>
        <p:grpSpPr bwMode="auto">
          <a:xfrm>
            <a:off x="3871747" y="3292370"/>
            <a:ext cx="499082" cy="148903"/>
            <a:chOff x="2308" y="3679"/>
            <a:chExt cx="4514" cy="1289"/>
          </a:xfrm>
        </p:grpSpPr>
        <p:sp>
          <p:nvSpPr>
            <p:cNvPr id="88" name="AutoShape 53"/>
            <p:cNvSpPr>
              <a:spLocks noChangeAspect="1" noChangeArrowheads="1" noTextEdit="1"/>
            </p:cNvSpPr>
            <p:nvPr/>
          </p:nvSpPr>
          <p:spPr bwMode="auto">
            <a:xfrm>
              <a:off x="2308" y="3679"/>
              <a:ext cx="4514" cy="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56"/>
            <p:cNvSpPr>
              <a:spLocks/>
            </p:cNvSpPr>
            <p:nvPr/>
          </p:nvSpPr>
          <p:spPr bwMode="auto">
            <a:xfrm>
              <a:off x="2444" y="3803"/>
              <a:ext cx="1053" cy="881"/>
            </a:xfrm>
            <a:custGeom>
              <a:avLst/>
              <a:gdLst/>
              <a:ahLst/>
              <a:cxnLst>
                <a:cxn ang="0">
                  <a:pos x="249" y="14"/>
                </a:cxn>
                <a:cxn ang="0">
                  <a:pos x="235" y="3"/>
                </a:cxn>
                <a:cxn ang="0">
                  <a:pos x="0" y="0"/>
                </a:cxn>
                <a:cxn ang="0">
                  <a:pos x="61" y="41"/>
                </a:cxn>
                <a:cxn ang="0">
                  <a:pos x="104" y="48"/>
                </a:cxn>
                <a:cxn ang="0">
                  <a:pos x="123" y="61"/>
                </a:cxn>
                <a:cxn ang="0">
                  <a:pos x="128" y="85"/>
                </a:cxn>
                <a:cxn ang="0">
                  <a:pos x="126" y="778"/>
                </a:cxn>
                <a:cxn ang="0">
                  <a:pos x="116" y="801"/>
                </a:cxn>
                <a:cxn ang="0">
                  <a:pos x="95" y="822"/>
                </a:cxn>
                <a:cxn ang="0">
                  <a:pos x="57" y="836"/>
                </a:cxn>
                <a:cxn ang="0">
                  <a:pos x="0" y="842"/>
                </a:cxn>
                <a:cxn ang="0">
                  <a:pos x="35" y="880"/>
                </a:cxn>
                <a:cxn ang="0">
                  <a:pos x="112" y="878"/>
                </a:cxn>
                <a:cxn ang="0">
                  <a:pos x="180" y="877"/>
                </a:cxn>
                <a:cxn ang="0">
                  <a:pos x="257" y="880"/>
                </a:cxn>
                <a:cxn ang="0">
                  <a:pos x="291" y="842"/>
                </a:cxn>
                <a:cxn ang="0">
                  <a:pos x="234" y="836"/>
                </a:cxn>
                <a:cxn ang="0">
                  <a:pos x="197" y="822"/>
                </a:cxn>
                <a:cxn ang="0">
                  <a:pos x="175" y="801"/>
                </a:cxn>
                <a:cxn ang="0">
                  <a:pos x="165" y="778"/>
                </a:cxn>
                <a:cxn ang="0">
                  <a:pos x="163" y="51"/>
                </a:cxn>
                <a:cxn ang="0">
                  <a:pos x="465" y="853"/>
                </a:cxn>
                <a:cxn ang="0">
                  <a:pos x="476" y="873"/>
                </a:cxn>
                <a:cxn ang="0">
                  <a:pos x="491" y="881"/>
                </a:cxn>
                <a:cxn ang="0">
                  <a:pos x="505" y="874"/>
                </a:cxn>
                <a:cxn ang="0">
                  <a:pos x="513" y="857"/>
                </a:cxn>
                <a:cxn ang="0">
                  <a:pos x="823" y="41"/>
                </a:cxn>
                <a:cxn ang="0">
                  <a:pos x="820" y="809"/>
                </a:cxn>
                <a:cxn ang="0">
                  <a:pos x="809" y="829"/>
                </a:cxn>
                <a:cxn ang="0">
                  <a:pos x="780" y="839"/>
                </a:cxn>
                <a:cxn ang="0">
                  <a:pos x="724" y="842"/>
                </a:cxn>
                <a:cxn ang="0">
                  <a:pos x="694" y="881"/>
                </a:cxn>
                <a:cxn ang="0">
                  <a:pos x="762" y="878"/>
                </a:cxn>
                <a:cxn ang="0">
                  <a:pos x="944" y="877"/>
                </a:cxn>
                <a:cxn ang="0">
                  <a:pos x="1053" y="881"/>
                </a:cxn>
                <a:cxn ang="0">
                  <a:pos x="1022" y="842"/>
                </a:cxn>
                <a:cxn ang="0">
                  <a:pos x="966" y="839"/>
                </a:cxn>
                <a:cxn ang="0">
                  <a:pos x="936" y="829"/>
                </a:cxn>
                <a:cxn ang="0">
                  <a:pos x="925" y="809"/>
                </a:cxn>
                <a:cxn ang="0">
                  <a:pos x="924" y="85"/>
                </a:cxn>
                <a:cxn ang="0">
                  <a:pos x="929" y="61"/>
                </a:cxn>
                <a:cxn ang="0">
                  <a:pos x="949" y="47"/>
                </a:cxn>
                <a:cxn ang="0">
                  <a:pos x="991" y="41"/>
                </a:cxn>
                <a:cxn ang="0">
                  <a:pos x="1053" y="0"/>
                </a:cxn>
                <a:cxn ang="0">
                  <a:pos x="814" y="3"/>
                </a:cxn>
                <a:cxn ang="0">
                  <a:pos x="805" y="13"/>
                </a:cxn>
                <a:cxn ang="0">
                  <a:pos x="525" y="751"/>
                </a:cxn>
              </a:cxnLst>
              <a:rect l="0" t="0" r="r" b="b"/>
              <a:pathLst>
                <a:path w="1053" h="881">
                  <a:moveTo>
                    <a:pt x="254" y="28"/>
                  </a:moveTo>
                  <a:lnTo>
                    <a:pt x="249" y="14"/>
                  </a:lnTo>
                  <a:lnTo>
                    <a:pt x="242" y="7"/>
                  </a:lnTo>
                  <a:lnTo>
                    <a:pt x="235" y="3"/>
                  </a:lnTo>
                  <a:lnTo>
                    <a:pt x="226" y="0"/>
                  </a:lnTo>
                  <a:lnTo>
                    <a:pt x="0" y="0"/>
                  </a:lnTo>
                  <a:lnTo>
                    <a:pt x="0" y="41"/>
                  </a:lnTo>
                  <a:lnTo>
                    <a:pt x="61" y="41"/>
                  </a:lnTo>
                  <a:lnTo>
                    <a:pt x="86" y="44"/>
                  </a:lnTo>
                  <a:lnTo>
                    <a:pt x="104" y="48"/>
                  </a:lnTo>
                  <a:lnTo>
                    <a:pt x="115" y="54"/>
                  </a:lnTo>
                  <a:lnTo>
                    <a:pt x="123" y="61"/>
                  </a:lnTo>
                  <a:lnTo>
                    <a:pt x="126" y="72"/>
                  </a:lnTo>
                  <a:lnTo>
                    <a:pt x="128" y="85"/>
                  </a:lnTo>
                  <a:lnTo>
                    <a:pt x="128" y="755"/>
                  </a:lnTo>
                  <a:lnTo>
                    <a:pt x="126" y="778"/>
                  </a:lnTo>
                  <a:lnTo>
                    <a:pt x="121" y="789"/>
                  </a:lnTo>
                  <a:lnTo>
                    <a:pt x="116" y="801"/>
                  </a:lnTo>
                  <a:lnTo>
                    <a:pt x="108" y="812"/>
                  </a:lnTo>
                  <a:lnTo>
                    <a:pt x="95" y="822"/>
                  </a:lnTo>
                  <a:lnTo>
                    <a:pt x="79" y="829"/>
                  </a:lnTo>
                  <a:lnTo>
                    <a:pt x="57" y="836"/>
                  </a:lnTo>
                  <a:lnTo>
                    <a:pt x="31" y="840"/>
                  </a:lnTo>
                  <a:lnTo>
                    <a:pt x="0" y="842"/>
                  </a:lnTo>
                  <a:lnTo>
                    <a:pt x="0" y="881"/>
                  </a:lnTo>
                  <a:lnTo>
                    <a:pt x="35" y="880"/>
                  </a:lnTo>
                  <a:lnTo>
                    <a:pt x="74" y="878"/>
                  </a:lnTo>
                  <a:lnTo>
                    <a:pt x="112" y="878"/>
                  </a:lnTo>
                  <a:lnTo>
                    <a:pt x="146" y="877"/>
                  </a:lnTo>
                  <a:lnTo>
                    <a:pt x="180" y="877"/>
                  </a:lnTo>
                  <a:lnTo>
                    <a:pt x="217" y="878"/>
                  </a:lnTo>
                  <a:lnTo>
                    <a:pt x="257" y="880"/>
                  </a:lnTo>
                  <a:lnTo>
                    <a:pt x="291" y="881"/>
                  </a:lnTo>
                  <a:lnTo>
                    <a:pt x="291" y="842"/>
                  </a:lnTo>
                  <a:lnTo>
                    <a:pt x="260" y="840"/>
                  </a:lnTo>
                  <a:lnTo>
                    <a:pt x="234" y="836"/>
                  </a:lnTo>
                  <a:lnTo>
                    <a:pt x="212" y="829"/>
                  </a:lnTo>
                  <a:lnTo>
                    <a:pt x="197" y="822"/>
                  </a:lnTo>
                  <a:lnTo>
                    <a:pt x="184" y="812"/>
                  </a:lnTo>
                  <a:lnTo>
                    <a:pt x="175" y="801"/>
                  </a:lnTo>
                  <a:lnTo>
                    <a:pt x="169" y="789"/>
                  </a:lnTo>
                  <a:lnTo>
                    <a:pt x="165" y="778"/>
                  </a:lnTo>
                  <a:lnTo>
                    <a:pt x="163" y="755"/>
                  </a:lnTo>
                  <a:lnTo>
                    <a:pt x="163" y="51"/>
                  </a:lnTo>
                  <a:lnTo>
                    <a:pt x="164" y="51"/>
                  </a:lnTo>
                  <a:lnTo>
                    <a:pt x="465" y="853"/>
                  </a:lnTo>
                  <a:lnTo>
                    <a:pt x="471" y="864"/>
                  </a:lnTo>
                  <a:lnTo>
                    <a:pt x="476" y="873"/>
                  </a:lnTo>
                  <a:lnTo>
                    <a:pt x="483" y="880"/>
                  </a:lnTo>
                  <a:lnTo>
                    <a:pt x="491" y="881"/>
                  </a:lnTo>
                  <a:lnTo>
                    <a:pt x="499" y="880"/>
                  </a:lnTo>
                  <a:lnTo>
                    <a:pt x="505" y="874"/>
                  </a:lnTo>
                  <a:lnTo>
                    <a:pt x="509" y="867"/>
                  </a:lnTo>
                  <a:lnTo>
                    <a:pt x="513" y="857"/>
                  </a:lnTo>
                  <a:lnTo>
                    <a:pt x="821" y="41"/>
                  </a:lnTo>
                  <a:lnTo>
                    <a:pt x="823" y="41"/>
                  </a:lnTo>
                  <a:lnTo>
                    <a:pt x="823" y="796"/>
                  </a:lnTo>
                  <a:lnTo>
                    <a:pt x="820" y="809"/>
                  </a:lnTo>
                  <a:lnTo>
                    <a:pt x="816" y="820"/>
                  </a:lnTo>
                  <a:lnTo>
                    <a:pt x="809" y="829"/>
                  </a:lnTo>
                  <a:lnTo>
                    <a:pt x="797" y="834"/>
                  </a:lnTo>
                  <a:lnTo>
                    <a:pt x="780" y="839"/>
                  </a:lnTo>
                  <a:lnTo>
                    <a:pt x="755" y="840"/>
                  </a:lnTo>
                  <a:lnTo>
                    <a:pt x="724" y="842"/>
                  </a:lnTo>
                  <a:lnTo>
                    <a:pt x="694" y="842"/>
                  </a:lnTo>
                  <a:lnTo>
                    <a:pt x="694" y="881"/>
                  </a:lnTo>
                  <a:lnTo>
                    <a:pt x="725" y="880"/>
                  </a:lnTo>
                  <a:lnTo>
                    <a:pt x="762" y="878"/>
                  </a:lnTo>
                  <a:lnTo>
                    <a:pt x="802" y="877"/>
                  </a:lnTo>
                  <a:lnTo>
                    <a:pt x="944" y="877"/>
                  </a:lnTo>
                  <a:lnTo>
                    <a:pt x="1021" y="880"/>
                  </a:lnTo>
                  <a:lnTo>
                    <a:pt x="1053" y="881"/>
                  </a:lnTo>
                  <a:lnTo>
                    <a:pt x="1053" y="842"/>
                  </a:lnTo>
                  <a:lnTo>
                    <a:pt x="1022" y="842"/>
                  </a:lnTo>
                  <a:lnTo>
                    <a:pt x="991" y="840"/>
                  </a:lnTo>
                  <a:lnTo>
                    <a:pt x="966" y="839"/>
                  </a:lnTo>
                  <a:lnTo>
                    <a:pt x="949" y="834"/>
                  </a:lnTo>
                  <a:lnTo>
                    <a:pt x="936" y="829"/>
                  </a:lnTo>
                  <a:lnTo>
                    <a:pt x="929" y="820"/>
                  </a:lnTo>
                  <a:lnTo>
                    <a:pt x="925" y="809"/>
                  </a:lnTo>
                  <a:lnTo>
                    <a:pt x="924" y="796"/>
                  </a:lnTo>
                  <a:lnTo>
                    <a:pt x="924" y="85"/>
                  </a:lnTo>
                  <a:lnTo>
                    <a:pt x="925" y="72"/>
                  </a:lnTo>
                  <a:lnTo>
                    <a:pt x="929" y="61"/>
                  </a:lnTo>
                  <a:lnTo>
                    <a:pt x="936" y="54"/>
                  </a:lnTo>
                  <a:lnTo>
                    <a:pt x="949" y="47"/>
                  </a:lnTo>
                  <a:lnTo>
                    <a:pt x="966" y="44"/>
                  </a:lnTo>
                  <a:lnTo>
                    <a:pt x="991" y="41"/>
                  </a:lnTo>
                  <a:lnTo>
                    <a:pt x="1053" y="41"/>
                  </a:lnTo>
                  <a:lnTo>
                    <a:pt x="1053" y="0"/>
                  </a:lnTo>
                  <a:lnTo>
                    <a:pt x="825" y="0"/>
                  </a:lnTo>
                  <a:lnTo>
                    <a:pt x="814" y="3"/>
                  </a:lnTo>
                  <a:lnTo>
                    <a:pt x="809" y="6"/>
                  </a:lnTo>
                  <a:lnTo>
                    <a:pt x="805" y="13"/>
                  </a:lnTo>
                  <a:lnTo>
                    <a:pt x="799" y="26"/>
                  </a:lnTo>
                  <a:lnTo>
                    <a:pt x="525" y="751"/>
                  </a:lnTo>
                  <a:lnTo>
                    <a:pt x="254" y="2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57"/>
            <p:cNvSpPr>
              <a:spLocks/>
            </p:cNvSpPr>
            <p:nvPr/>
          </p:nvSpPr>
          <p:spPr bwMode="auto">
            <a:xfrm>
              <a:off x="3603" y="4265"/>
              <a:ext cx="663" cy="612"/>
            </a:xfrm>
            <a:custGeom>
              <a:avLst/>
              <a:gdLst/>
              <a:ahLst/>
              <a:cxnLst>
                <a:cxn ang="0">
                  <a:pos x="362" y="323"/>
                </a:cxn>
                <a:cxn ang="0">
                  <a:pos x="406" y="339"/>
                </a:cxn>
                <a:cxn ang="0">
                  <a:pos x="411" y="371"/>
                </a:cxn>
                <a:cxn ang="0">
                  <a:pos x="404" y="404"/>
                </a:cxn>
                <a:cxn ang="0">
                  <a:pos x="404" y="422"/>
                </a:cxn>
                <a:cxn ang="0">
                  <a:pos x="422" y="428"/>
                </a:cxn>
                <a:cxn ang="0">
                  <a:pos x="430" y="419"/>
                </a:cxn>
                <a:cxn ang="0">
                  <a:pos x="481" y="216"/>
                </a:cxn>
                <a:cxn ang="0">
                  <a:pos x="484" y="206"/>
                </a:cxn>
                <a:cxn ang="0">
                  <a:pos x="482" y="189"/>
                </a:cxn>
                <a:cxn ang="0">
                  <a:pos x="466" y="183"/>
                </a:cxn>
                <a:cxn ang="0">
                  <a:pos x="458" y="190"/>
                </a:cxn>
                <a:cxn ang="0">
                  <a:pos x="452" y="206"/>
                </a:cxn>
                <a:cxn ang="0">
                  <a:pos x="415" y="274"/>
                </a:cxn>
                <a:cxn ang="0">
                  <a:pos x="335" y="289"/>
                </a:cxn>
                <a:cxn ang="0">
                  <a:pos x="307" y="49"/>
                </a:cxn>
                <a:cxn ang="0">
                  <a:pos x="329" y="32"/>
                </a:cxn>
                <a:cxn ang="0">
                  <a:pos x="545" y="37"/>
                </a:cxn>
                <a:cxn ang="0">
                  <a:pos x="600" y="62"/>
                </a:cxn>
                <a:cxn ang="0">
                  <a:pos x="618" y="113"/>
                </a:cxn>
                <a:cxn ang="0">
                  <a:pos x="617" y="180"/>
                </a:cxn>
                <a:cxn ang="0">
                  <a:pos x="622" y="206"/>
                </a:cxn>
                <a:cxn ang="0">
                  <a:pos x="639" y="206"/>
                </a:cxn>
                <a:cxn ang="0">
                  <a:pos x="647" y="183"/>
                </a:cxn>
                <a:cxn ang="0">
                  <a:pos x="660" y="5"/>
                </a:cxn>
                <a:cxn ang="0">
                  <a:pos x="159" y="0"/>
                </a:cxn>
                <a:cxn ang="0">
                  <a:pos x="143" y="10"/>
                </a:cxn>
                <a:cxn ang="0">
                  <a:pos x="148" y="31"/>
                </a:cxn>
                <a:cxn ang="0">
                  <a:pos x="203" y="34"/>
                </a:cxn>
                <a:cxn ang="0">
                  <a:pos x="221" y="38"/>
                </a:cxn>
                <a:cxn ang="0">
                  <a:pos x="221" y="58"/>
                </a:cxn>
                <a:cxn ang="0">
                  <a:pos x="104" y="539"/>
                </a:cxn>
                <a:cxn ang="0">
                  <a:pos x="92" y="570"/>
                </a:cxn>
                <a:cxn ang="0">
                  <a:pos x="52" y="580"/>
                </a:cxn>
                <a:cxn ang="0">
                  <a:pos x="6" y="584"/>
                </a:cxn>
                <a:cxn ang="0">
                  <a:pos x="2" y="604"/>
                </a:cxn>
                <a:cxn ang="0">
                  <a:pos x="10" y="612"/>
                </a:cxn>
                <a:cxn ang="0">
                  <a:pos x="111" y="610"/>
                </a:cxn>
                <a:cxn ang="0">
                  <a:pos x="266" y="612"/>
                </a:cxn>
                <a:cxn ang="0">
                  <a:pos x="277" y="611"/>
                </a:cxn>
                <a:cxn ang="0">
                  <a:pos x="285" y="598"/>
                </a:cxn>
                <a:cxn ang="0">
                  <a:pos x="278" y="581"/>
                </a:cxn>
                <a:cxn ang="0">
                  <a:pos x="226" y="579"/>
                </a:cxn>
                <a:cxn ang="0">
                  <a:pos x="189" y="574"/>
                </a:cxn>
                <a:cxn ang="0">
                  <a:pos x="183" y="556"/>
                </a:cxn>
                <a:cxn ang="0">
                  <a:pos x="240" y="322"/>
                </a:cxn>
              </a:cxnLst>
              <a:rect l="0" t="0" r="r" b="b"/>
              <a:pathLst>
                <a:path w="663" h="612">
                  <a:moveTo>
                    <a:pt x="240" y="322"/>
                  </a:moveTo>
                  <a:lnTo>
                    <a:pt x="333" y="322"/>
                  </a:lnTo>
                  <a:lnTo>
                    <a:pt x="362" y="323"/>
                  </a:lnTo>
                  <a:lnTo>
                    <a:pt x="382" y="326"/>
                  </a:lnTo>
                  <a:lnTo>
                    <a:pt x="398" y="332"/>
                  </a:lnTo>
                  <a:lnTo>
                    <a:pt x="406" y="339"/>
                  </a:lnTo>
                  <a:lnTo>
                    <a:pt x="410" y="348"/>
                  </a:lnTo>
                  <a:lnTo>
                    <a:pt x="411" y="363"/>
                  </a:lnTo>
                  <a:lnTo>
                    <a:pt x="411" y="371"/>
                  </a:lnTo>
                  <a:lnTo>
                    <a:pt x="410" y="378"/>
                  </a:lnTo>
                  <a:lnTo>
                    <a:pt x="408" y="388"/>
                  </a:lnTo>
                  <a:lnTo>
                    <a:pt x="404" y="404"/>
                  </a:lnTo>
                  <a:lnTo>
                    <a:pt x="403" y="408"/>
                  </a:lnTo>
                  <a:lnTo>
                    <a:pt x="403" y="418"/>
                  </a:lnTo>
                  <a:lnTo>
                    <a:pt x="404" y="422"/>
                  </a:lnTo>
                  <a:lnTo>
                    <a:pt x="407" y="425"/>
                  </a:lnTo>
                  <a:lnTo>
                    <a:pt x="413" y="428"/>
                  </a:lnTo>
                  <a:lnTo>
                    <a:pt x="422" y="428"/>
                  </a:lnTo>
                  <a:lnTo>
                    <a:pt x="425" y="426"/>
                  </a:lnTo>
                  <a:lnTo>
                    <a:pt x="428" y="423"/>
                  </a:lnTo>
                  <a:lnTo>
                    <a:pt x="430" y="419"/>
                  </a:lnTo>
                  <a:lnTo>
                    <a:pt x="432" y="413"/>
                  </a:lnTo>
                  <a:lnTo>
                    <a:pt x="434" y="406"/>
                  </a:lnTo>
                  <a:lnTo>
                    <a:pt x="481" y="216"/>
                  </a:lnTo>
                  <a:lnTo>
                    <a:pt x="481" y="213"/>
                  </a:lnTo>
                  <a:lnTo>
                    <a:pt x="482" y="210"/>
                  </a:lnTo>
                  <a:lnTo>
                    <a:pt x="484" y="206"/>
                  </a:lnTo>
                  <a:lnTo>
                    <a:pt x="484" y="199"/>
                  </a:lnTo>
                  <a:lnTo>
                    <a:pt x="485" y="197"/>
                  </a:lnTo>
                  <a:lnTo>
                    <a:pt x="482" y="189"/>
                  </a:lnTo>
                  <a:lnTo>
                    <a:pt x="478" y="186"/>
                  </a:lnTo>
                  <a:lnTo>
                    <a:pt x="470" y="183"/>
                  </a:lnTo>
                  <a:lnTo>
                    <a:pt x="466" y="183"/>
                  </a:lnTo>
                  <a:lnTo>
                    <a:pt x="462" y="185"/>
                  </a:lnTo>
                  <a:lnTo>
                    <a:pt x="459" y="188"/>
                  </a:lnTo>
                  <a:lnTo>
                    <a:pt x="458" y="190"/>
                  </a:lnTo>
                  <a:lnTo>
                    <a:pt x="455" y="195"/>
                  </a:lnTo>
                  <a:lnTo>
                    <a:pt x="454" y="199"/>
                  </a:lnTo>
                  <a:lnTo>
                    <a:pt x="452" y="206"/>
                  </a:lnTo>
                  <a:lnTo>
                    <a:pt x="443" y="237"/>
                  </a:lnTo>
                  <a:lnTo>
                    <a:pt x="430" y="258"/>
                  </a:lnTo>
                  <a:lnTo>
                    <a:pt x="415" y="274"/>
                  </a:lnTo>
                  <a:lnTo>
                    <a:pt x="395" y="284"/>
                  </a:lnTo>
                  <a:lnTo>
                    <a:pt x="369" y="288"/>
                  </a:lnTo>
                  <a:lnTo>
                    <a:pt x="335" y="289"/>
                  </a:lnTo>
                  <a:lnTo>
                    <a:pt x="247" y="289"/>
                  </a:lnTo>
                  <a:lnTo>
                    <a:pt x="303" y="63"/>
                  </a:lnTo>
                  <a:lnTo>
                    <a:pt x="307" y="49"/>
                  </a:lnTo>
                  <a:lnTo>
                    <a:pt x="311" y="41"/>
                  </a:lnTo>
                  <a:lnTo>
                    <a:pt x="318" y="35"/>
                  </a:lnTo>
                  <a:lnTo>
                    <a:pt x="329" y="32"/>
                  </a:lnTo>
                  <a:lnTo>
                    <a:pt x="481" y="32"/>
                  </a:lnTo>
                  <a:lnTo>
                    <a:pt x="517" y="34"/>
                  </a:lnTo>
                  <a:lnTo>
                    <a:pt x="545" y="37"/>
                  </a:lnTo>
                  <a:lnTo>
                    <a:pt x="569" y="42"/>
                  </a:lnTo>
                  <a:lnTo>
                    <a:pt x="586" y="51"/>
                  </a:lnTo>
                  <a:lnTo>
                    <a:pt x="600" y="62"/>
                  </a:lnTo>
                  <a:lnTo>
                    <a:pt x="610" y="76"/>
                  </a:lnTo>
                  <a:lnTo>
                    <a:pt x="615" y="93"/>
                  </a:lnTo>
                  <a:lnTo>
                    <a:pt x="618" y="113"/>
                  </a:lnTo>
                  <a:lnTo>
                    <a:pt x="619" y="135"/>
                  </a:lnTo>
                  <a:lnTo>
                    <a:pt x="618" y="162"/>
                  </a:lnTo>
                  <a:lnTo>
                    <a:pt x="617" y="180"/>
                  </a:lnTo>
                  <a:lnTo>
                    <a:pt x="617" y="197"/>
                  </a:lnTo>
                  <a:lnTo>
                    <a:pt x="618" y="202"/>
                  </a:lnTo>
                  <a:lnTo>
                    <a:pt x="622" y="206"/>
                  </a:lnTo>
                  <a:lnTo>
                    <a:pt x="626" y="207"/>
                  </a:lnTo>
                  <a:lnTo>
                    <a:pt x="630" y="207"/>
                  </a:lnTo>
                  <a:lnTo>
                    <a:pt x="639" y="206"/>
                  </a:lnTo>
                  <a:lnTo>
                    <a:pt x="643" y="202"/>
                  </a:lnTo>
                  <a:lnTo>
                    <a:pt x="645" y="195"/>
                  </a:lnTo>
                  <a:lnTo>
                    <a:pt x="647" y="183"/>
                  </a:lnTo>
                  <a:lnTo>
                    <a:pt x="662" y="27"/>
                  </a:lnTo>
                  <a:lnTo>
                    <a:pt x="663" y="14"/>
                  </a:lnTo>
                  <a:lnTo>
                    <a:pt x="660" y="5"/>
                  </a:lnTo>
                  <a:lnTo>
                    <a:pt x="656" y="1"/>
                  </a:lnTo>
                  <a:lnTo>
                    <a:pt x="648" y="0"/>
                  </a:lnTo>
                  <a:lnTo>
                    <a:pt x="159" y="0"/>
                  </a:lnTo>
                  <a:lnTo>
                    <a:pt x="152" y="1"/>
                  </a:lnTo>
                  <a:lnTo>
                    <a:pt x="147" y="4"/>
                  </a:lnTo>
                  <a:lnTo>
                    <a:pt x="143" y="10"/>
                  </a:lnTo>
                  <a:lnTo>
                    <a:pt x="141" y="20"/>
                  </a:lnTo>
                  <a:lnTo>
                    <a:pt x="143" y="27"/>
                  </a:lnTo>
                  <a:lnTo>
                    <a:pt x="148" y="31"/>
                  </a:lnTo>
                  <a:lnTo>
                    <a:pt x="158" y="32"/>
                  </a:lnTo>
                  <a:lnTo>
                    <a:pt x="187" y="32"/>
                  </a:lnTo>
                  <a:lnTo>
                    <a:pt x="203" y="34"/>
                  </a:lnTo>
                  <a:lnTo>
                    <a:pt x="210" y="35"/>
                  </a:lnTo>
                  <a:lnTo>
                    <a:pt x="215" y="35"/>
                  </a:lnTo>
                  <a:lnTo>
                    <a:pt x="221" y="38"/>
                  </a:lnTo>
                  <a:lnTo>
                    <a:pt x="222" y="41"/>
                  </a:lnTo>
                  <a:lnTo>
                    <a:pt x="222" y="52"/>
                  </a:lnTo>
                  <a:lnTo>
                    <a:pt x="221" y="58"/>
                  </a:lnTo>
                  <a:lnTo>
                    <a:pt x="221" y="62"/>
                  </a:lnTo>
                  <a:lnTo>
                    <a:pt x="220" y="66"/>
                  </a:lnTo>
                  <a:lnTo>
                    <a:pt x="104" y="539"/>
                  </a:lnTo>
                  <a:lnTo>
                    <a:pt x="102" y="552"/>
                  </a:lnTo>
                  <a:lnTo>
                    <a:pt x="98" y="562"/>
                  </a:lnTo>
                  <a:lnTo>
                    <a:pt x="92" y="570"/>
                  </a:lnTo>
                  <a:lnTo>
                    <a:pt x="84" y="574"/>
                  </a:lnTo>
                  <a:lnTo>
                    <a:pt x="70" y="579"/>
                  </a:lnTo>
                  <a:lnTo>
                    <a:pt x="52" y="580"/>
                  </a:lnTo>
                  <a:lnTo>
                    <a:pt x="18" y="580"/>
                  </a:lnTo>
                  <a:lnTo>
                    <a:pt x="11" y="581"/>
                  </a:lnTo>
                  <a:lnTo>
                    <a:pt x="6" y="584"/>
                  </a:lnTo>
                  <a:lnTo>
                    <a:pt x="2" y="590"/>
                  </a:lnTo>
                  <a:lnTo>
                    <a:pt x="0" y="598"/>
                  </a:lnTo>
                  <a:lnTo>
                    <a:pt x="2" y="604"/>
                  </a:lnTo>
                  <a:lnTo>
                    <a:pt x="3" y="607"/>
                  </a:lnTo>
                  <a:lnTo>
                    <a:pt x="6" y="610"/>
                  </a:lnTo>
                  <a:lnTo>
                    <a:pt x="10" y="612"/>
                  </a:lnTo>
                  <a:lnTo>
                    <a:pt x="33" y="612"/>
                  </a:lnTo>
                  <a:lnTo>
                    <a:pt x="85" y="610"/>
                  </a:lnTo>
                  <a:lnTo>
                    <a:pt x="111" y="610"/>
                  </a:lnTo>
                  <a:lnTo>
                    <a:pt x="130" y="608"/>
                  </a:lnTo>
                  <a:lnTo>
                    <a:pt x="198" y="610"/>
                  </a:lnTo>
                  <a:lnTo>
                    <a:pt x="266" y="612"/>
                  </a:lnTo>
                  <a:lnTo>
                    <a:pt x="272" y="612"/>
                  </a:lnTo>
                  <a:lnTo>
                    <a:pt x="274" y="611"/>
                  </a:lnTo>
                  <a:lnTo>
                    <a:pt x="277" y="611"/>
                  </a:lnTo>
                  <a:lnTo>
                    <a:pt x="280" y="610"/>
                  </a:lnTo>
                  <a:lnTo>
                    <a:pt x="282" y="607"/>
                  </a:lnTo>
                  <a:lnTo>
                    <a:pt x="285" y="598"/>
                  </a:lnTo>
                  <a:lnTo>
                    <a:pt x="287" y="593"/>
                  </a:lnTo>
                  <a:lnTo>
                    <a:pt x="284" y="586"/>
                  </a:lnTo>
                  <a:lnTo>
                    <a:pt x="278" y="581"/>
                  </a:lnTo>
                  <a:lnTo>
                    <a:pt x="269" y="580"/>
                  </a:lnTo>
                  <a:lnTo>
                    <a:pt x="240" y="580"/>
                  </a:lnTo>
                  <a:lnTo>
                    <a:pt x="226" y="579"/>
                  </a:lnTo>
                  <a:lnTo>
                    <a:pt x="210" y="579"/>
                  </a:lnTo>
                  <a:lnTo>
                    <a:pt x="198" y="577"/>
                  </a:lnTo>
                  <a:lnTo>
                    <a:pt x="189" y="574"/>
                  </a:lnTo>
                  <a:lnTo>
                    <a:pt x="184" y="570"/>
                  </a:lnTo>
                  <a:lnTo>
                    <a:pt x="183" y="563"/>
                  </a:lnTo>
                  <a:lnTo>
                    <a:pt x="183" y="556"/>
                  </a:lnTo>
                  <a:lnTo>
                    <a:pt x="184" y="552"/>
                  </a:lnTo>
                  <a:lnTo>
                    <a:pt x="185" y="546"/>
                  </a:lnTo>
                  <a:lnTo>
                    <a:pt x="240" y="32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58"/>
            <p:cNvSpPr>
              <a:spLocks noEditPoints="1"/>
            </p:cNvSpPr>
            <p:nvPr/>
          </p:nvSpPr>
          <p:spPr bwMode="auto">
            <a:xfrm>
              <a:off x="4791" y="4211"/>
              <a:ext cx="831" cy="302"/>
            </a:xfrm>
            <a:custGeom>
              <a:avLst/>
              <a:gdLst/>
              <a:ahLst/>
              <a:cxnLst>
                <a:cxn ang="0">
                  <a:pos x="788" y="51"/>
                </a:cxn>
                <a:cxn ang="0">
                  <a:pos x="808" y="51"/>
                </a:cxn>
                <a:cxn ang="0">
                  <a:pos x="817" y="48"/>
                </a:cxn>
                <a:cxn ang="0">
                  <a:pos x="824" y="44"/>
                </a:cxn>
                <a:cxn ang="0">
                  <a:pos x="829" y="37"/>
                </a:cxn>
                <a:cxn ang="0">
                  <a:pos x="831" y="26"/>
                </a:cxn>
                <a:cxn ang="0">
                  <a:pos x="829" y="14"/>
                </a:cxn>
                <a:cxn ang="0">
                  <a:pos x="824" y="7"/>
                </a:cxn>
                <a:cxn ang="0">
                  <a:pos x="817" y="3"/>
                </a:cxn>
                <a:cxn ang="0">
                  <a:pos x="809" y="2"/>
                </a:cxn>
                <a:cxn ang="0">
                  <a:pos x="799" y="0"/>
                </a:cxn>
                <a:cxn ang="0">
                  <a:pos x="31" y="0"/>
                </a:cxn>
                <a:cxn ang="0">
                  <a:pos x="23" y="2"/>
                </a:cxn>
                <a:cxn ang="0">
                  <a:pos x="13" y="3"/>
                </a:cxn>
                <a:cxn ang="0">
                  <a:pos x="6" y="7"/>
                </a:cxn>
                <a:cxn ang="0">
                  <a:pos x="1" y="14"/>
                </a:cxn>
                <a:cxn ang="0">
                  <a:pos x="0" y="26"/>
                </a:cxn>
                <a:cxn ang="0">
                  <a:pos x="1" y="37"/>
                </a:cxn>
                <a:cxn ang="0">
                  <a:pos x="6" y="44"/>
                </a:cxn>
                <a:cxn ang="0">
                  <a:pos x="15" y="48"/>
                </a:cxn>
                <a:cxn ang="0">
                  <a:pos x="23" y="51"/>
                </a:cxn>
                <a:cxn ang="0">
                  <a:pos x="42" y="51"/>
                </a:cxn>
                <a:cxn ang="0">
                  <a:pos x="788" y="51"/>
                </a:cxn>
                <a:cxn ang="0">
                  <a:pos x="790" y="302"/>
                </a:cxn>
                <a:cxn ang="0">
                  <a:pos x="799" y="302"/>
                </a:cxn>
                <a:cxn ang="0">
                  <a:pos x="809" y="301"/>
                </a:cxn>
                <a:cxn ang="0">
                  <a:pos x="817" y="298"/>
                </a:cxn>
                <a:cxn ang="0">
                  <a:pos x="824" y="294"/>
                </a:cxn>
                <a:cxn ang="0">
                  <a:pos x="829" y="287"/>
                </a:cxn>
                <a:cxn ang="0">
                  <a:pos x="831" y="275"/>
                </a:cxn>
                <a:cxn ang="0">
                  <a:pos x="829" y="264"/>
                </a:cxn>
                <a:cxn ang="0">
                  <a:pos x="824" y="257"/>
                </a:cxn>
                <a:cxn ang="0">
                  <a:pos x="817" y="253"/>
                </a:cxn>
                <a:cxn ang="0">
                  <a:pos x="809" y="251"/>
                </a:cxn>
                <a:cxn ang="0">
                  <a:pos x="798" y="250"/>
                </a:cxn>
                <a:cxn ang="0">
                  <a:pos x="32" y="250"/>
                </a:cxn>
                <a:cxn ang="0">
                  <a:pos x="23" y="251"/>
                </a:cxn>
                <a:cxn ang="0">
                  <a:pos x="15" y="253"/>
                </a:cxn>
                <a:cxn ang="0">
                  <a:pos x="6" y="257"/>
                </a:cxn>
                <a:cxn ang="0">
                  <a:pos x="1" y="266"/>
                </a:cxn>
                <a:cxn ang="0">
                  <a:pos x="0" y="275"/>
                </a:cxn>
                <a:cxn ang="0">
                  <a:pos x="1" y="287"/>
                </a:cxn>
                <a:cxn ang="0">
                  <a:pos x="6" y="294"/>
                </a:cxn>
                <a:cxn ang="0">
                  <a:pos x="13" y="298"/>
                </a:cxn>
                <a:cxn ang="0">
                  <a:pos x="23" y="301"/>
                </a:cxn>
                <a:cxn ang="0">
                  <a:pos x="32" y="301"/>
                </a:cxn>
                <a:cxn ang="0">
                  <a:pos x="41" y="302"/>
                </a:cxn>
                <a:cxn ang="0">
                  <a:pos x="790" y="302"/>
                </a:cxn>
              </a:cxnLst>
              <a:rect l="0" t="0" r="r" b="b"/>
              <a:pathLst>
                <a:path w="831" h="302">
                  <a:moveTo>
                    <a:pt x="788" y="51"/>
                  </a:moveTo>
                  <a:lnTo>
                    <a:pt x="808" y="51"/>
                  </a:lnTo>
                  <a:lnTo>
                    <a:pt x="817" y="48"/>
                  </a:lnTo>
                  <a:lnTo>
                    <a:pt x="824" y="44"/>
                  </a:lnTo>
                  <a:lnTo>
                    <a:pt x="829" y="37"/>
                  </a:lnTo>
                  <a:lnTo>
                    <a:pt x="831" y="26"/>
                  </a:lnTo>
                  <a:lnTo>
                    <a:pt x="829" y="14"/>
                  </a:lnTo>
                  <a:lnTo>
                    <a:pt x="824" y="7"/>
                  </a:lnTo>
                  <a:lnTo>
                    <a:pt x="817" y="3"/>
                  </a:lnTo>
                  <a:lnTo>
                    <a:pt x="809" y="2"/>
                  </a:lnTo>
                  <a:lnTo>
                    <a:pt x="799" y="0"/>
                  </a:lnTo>
                  <a:lnTo>
                    <a:pt x="31" y="0"/>
                  </a:lnTo>
                  <a:lnTo>
                    <a:pt x="23" y="2"/>
                  </a:lnTo>
                  <a:lnTo>
                    <a:pt x="13" y="3"/>
                  </a:lnTo>
                  <a:lnTo>
                    <a:pt x="6" y="7"/>
                  </a:lnTo>
                  <a:lnTo>
                    <a:pt x="1" y="14"/>
                  </a:lnTo>
                  <a:lnTo>
                    <a:pt x="0" y="26"/>
                  </a:lnTo>
                  <a:lnTo>
                    <a:pt x="1" y="37"/>
                  </a:lnTo>
                  <a:lnTo>
                    <a:pt x="6" y="44"/>
                  </a:lnTo>
                  <a:lnTo>
                    <a:pt x="15" y="48"/>
                  </a:lnTo>
                  <a:lnTo>
                    <a:pt x="23" y="51"/>
                  </a:lnTo>
                  <a:lnTo>
                    <a:pt x="42" y="51"/>
                  </a:lnTo>
                  <a:lnTo>
                    <a:pt x="788" y="51"/>
                  </a:lnTo>
                  <a:close/>
                  <a:moveTo>
                    <a:pt x="790" y="302"/>
                  </a:moveTo>
                  <a:lnTo>
                    <a:pt x="799" y="302"/>
                  </a:lnTo>
                  <a:lnTo>
                    <a:pt x="809" y="301"/>
                  </a:lnTo>
                  <a:lnTo>
                    <a:pt x="817" y="298"/>
                  </a:lnTo>
                  <a:lnTo>
                    <a:pt x="824" y="294"/>
                  </a:lnTo>
                  <a:lnTo>
                    <a:pt x="829" y="287"/>
                  </a:lnTo>
                  <a:lnTo>
                    <a:pt x="831" y="275"/>
                  </a:lnTo>
                  <a:lnTo>
                    <a:pt x="829" y="264"/>
                  </a:lnTo>
                  <a:lnTo>
                    <a:pt x="824" y="257"/>
                  </a:lnTo>
                  <a:lnTo>
                    <a:pt x="817" y="253"/>
                  </a:lnTo>
                  <a:lnTo>
                    <a:pt x="809" y="251"/>
                  </a:lnTo>
                  <a:lnTo>
                    <a:pt x="798" y="250"/>
                  </a:lnTo>
                  <a:lnTo>
                    <a:pt x="32" y="250"/>
                  </a:lnTo>
                  <a:lnTo>
                    <a:pt x="23" y="251"/>
                  </a:lnTo>
                  <a:lnTo>
                    <a:pt x="15" y="253"/>
                  </a:lnTo>
                  <a:lnTo>
                    <a:pt x="6" y="257"/>
                  </a:lnTo>
                  <a:lnTo>
                    <a:pt x="1" y="266"/>
                  </a:lnTo>
                  <a:lnTo>
                    <a:pt x="0" y="275"/>
                  </a:lnTo>
                  <a:lnTo>
                    <a:pt x="1" y="287"/>
                  </a:lnTo>
                  <a:lnTo>
                    <a:pt x="6" y="294"/>
                  </a:lnTo>
                  <a:lnTo>
                    <a:pt x="13" y="298"/>
                  </a:lnTo>
                  <a:lnTo>
                    <a:pt x="23" y="301"/>
                  </a:lnTo>
                  <a:lnTo>
                    <a:pt x="32" y="301"/>
                  </a:lnTo>
                  <a:lnTo>
                    <a:pt x="41" y="302"/>
                  </a:lnTo>
                  <a:lnTo>
                    <a:pt x="790" y="30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59"/>
            <p:cNvSpPr>
              <a:spLocks/>
            </p:cNvSpPr>
            <p:nvPr/>
          </p:nvSpPr>
          <p:spPr bwMode="auto">
            <a:xfrm>
              <a:off x="6102" y="3826"/>
              <a:ext cx="499" cy="858"/>
            </a:xfrm>
            <a:custGeom>
              <a:avLst/>
              <a:gdLst/>
              <a:ahLst/>
              <a:cxnLst>
                <a:cxn ang="0">
                  <a:pos x="467" y="634"/>
                </a:cxn>
                <a:cxn ang="0">
                  <a:pos x="459" y="686"/>
                </a:cxn>
                <a:cxn ang="0">
                  <a:pos x="447" y="732"/>
                </a:cxn>
                <a:cxn ang="0">
                  <a:pos x="432" y="752"/>
                </a:cxn>
                <a:cxn ang="0">
                  <a:pos x="399" y="756"/>
                </a:cxn>
                <a:cxn ang="0">
                  <a:pos x="96" y="759"/>
                </a:cxn>
                <a:cxn ang="0">
                  <a:pos x="276" y="584"/>
                </a:cxn>
                <a:cxn ang="0">
                  <a:pos x="354" y="511"/>
                </a:cxn>
                <a:cxn ang="0">
                  <a:pos x="437" y="419"/>
                </a:cxn>
                <a:cxn ang="0">
                  <a:pos x="473" y="365"/>
                </a:cxn>
                <a:cxn ang="0">
                  <a:pos x="492" y="310"/>
                </a:cxn>
                <a:cxn ang="0">
                  <a:pos x="499" y="250"/>
                </a:cxn>
                <a:cxn ang="0">
                  <a:pos x="487" y="168"/>
                </a:cxn>
                <a:cxn ang="0">
                  <a:pos x="450" y="99"/>
                </a:cxn>
                <a:cxn ang="0">
                  <a:pos x="393" y="45"/>
                </a:cxn>
                <a:cxn ang="0">
                  <a:pos x="320" y="11"/>
                </a:cxn>
                <a:cxn ang="0">
                  <a:pos x="233" y="0"/>
                </a:cxn>
                <a:cxn ang="0">
                  <a:pos x="155" y="13"/>
                </a:cxn>
                <a:cxn ang="0">
                  <a:pos x="91" y="49"/>
                </a:cxn>
                <a:cxn ang="0">
                  <a:pos x="42" y="101"/>
                </a:cxn>
                <a:cxn ang="0">
                  <a:pos x="11" y="165"/>
                </a:cxn>
                <a:cxn ang="0">
                  <a:pos x="0" y="233"/>
                </a:cxn>
                <a:cxn ang="0">
                  <a:pos x="9" y="271"/>
                </a:cxn>
                <a:cxn ang="0">
                  <a:pos x="26" y="292"/>
                </a:cxn>
                <a:cxn ang="0">
                  <a:pos x="57" y="305"/>
                </a:cxn>
                <a:cxn ang="0">
                  <a:pos x="77" y="303"/>
                </a:cxn>
                <a:cxn ang="0">
                  <a:pos x="100" y="295"/>
                </a:cxn>
                <a:cxn ang="0">
                  <a:pos x="122" y="274"/>
                </a:cxn>
                <a:cxn ang="0">
                  <a:pos x="132" y="237"/>
                </a:cxn>
                <a:cxn ang="0">
                  <a:pos x="124" y="204"/>
                </a:cxn>
                <a:cxn ang="0">
                  <a:pos x="102" y="179"/>
                </a:cxn>
                <a:cxn ang="0">
                  <a:pos x="65" y="169"/>
                </a:cxn>
                <a:cxn ang="0">
                  <a:pos x="54" y="171"/>
                </a:cxn>
                <a:cxn ang="0">
                  <a:pos x="63" y="137"/>
                </a:cxn>
                <a:cxn ang="0">
                  <a:pos x="105" y="85"/>
                </a:cxn>
                <a:cxn ang="0">
                  <a:pos x="158" y="51"/>
                </a:cxn>
                <a:cxn ang="0">
                  <a:pos x="218" y="39"/>
                </a:cxn>
                <a:cxn ang="0">
                  <a:pos x="278" y="51"/>
                </a:cxn>
                <a:cxn ang="0">
                  <a:pos x="326" y="83"/>
                </a:cxn>
                <a:cxn ang="0">
                  <a:pos x="359" y="130"/>
                </a:cxn>
                <a:cxn ang="0">
                  <a:pos x="378" y="188"/>
                </a:cxn>
                <a:cxn ang="0">
                  <a:pos x="385" y="250"/>
                </a:cxn>
                <a:cxn ang="0">
                  <a:pos x="366" y="351"/>
                </a:cxn>
                <a:cxn ang="0">
                  <a:pos x="318" y="449"/>
                </a:cxn>
                <a:cxn ang="0">
                  <a:pos x="254" y="535"/>
                </a:cxn>
                <a:cxn ang="0">
                  <a:pos x="6" y="820"/>
                </a:cxn>
                <a:cxn ang="0">
                  <a:pos x="0" y="840"/>
                </a:cxn>
                <a:cxn ang="0">
                  <a:pos x="463" y="858"/>
                </a:cxn>
              </a:cxnLst>
              <a:rect l="0" t="0" r="r" b="b"/>
              <a:pathLst>
                <a:path w="499" h="858">
                  <a:moveTo>
                    <a:pt x="499" y="634"/>
                  </a:moveTo>
                  <a:lnTo>
                    <a:pt x="467" y="634"/>
                  </a:lnTo>
                  <a:lnTo>
                    <a:pt x="463" y="659"/>
                  </a:lnTo>
                  <a:lnTo>
                    <a:pt x="459" y="686"/>
                  </a:lnTo>
                  <a:lnTo>
                    <a:pt x="454" y="711"/>
                  </a:lnTo>
                  <a:lnTo>
                    <a:pt x="447" y="732"/>
                  </a:lnTo>
                  <a:lnTo>
                    <a:pt x="440" y="748"/>
                  </a:lnTo>
                  <a:lnTo>
                    <a:pt x="432" y="752"/>
                  </a:lnTo>
                  <a:lnTo>
                    <a:pt x="418" y="755"/>
                  </a:lnTo>
                  <a:lnTo>
                    <a:pt x="399" y="756"/>
                  </a:lnTo>
                  <a:lnTo>
                    <a:pt x="355" y="759"/>
                  </a:lnTo>
                  <a:lnTo>
                    <a:pt x="96" y="759"/>
                  </a:lnTo>
                  <a:lnTo>
                    <a:pt x="229" y="627"/>
                  </a:lnTo>
                  <a:lnTo>
                    <a:pt x="276" y="584"/>
                  </a:lnTo>
                  <a:lnTo>
                    <a:pt x="317" y="546"/>
                  </a:lnTo>
                  <a:lnTo>
                    <a:pt x="354" y="511"/>
                  </a:lnTo>
                  <a:lnTo>
                    <a:pt x="414" y="449"/>
                  </a:lnTo>
                  <a:lnTo>
                    <a:pt x="437" y="419"/>
                  </a:lnTo>
                  <a:lnTo>
                    <a:pt x="456" y="392"/>
                  </a:lnTo>
                  <a:lnTo>
                    <a:pt x="473" y="365"/>
                  </a:lnTo>
                  <a:lnTo>
                    <a:pt x="484" y="337"/>
                  </a:lnTo>
                  <a:lnTo>
                    <a:pt x="492" y="310"/>
                  </a:lnTo>
                  <a:lnTo>
                    <a:pt x="498" y="281"/>
                  </a:lnTo>
                  <a:lnTo>
                    <a:pt x="499" y="250"/>
                  </a:lnTo>
                  <a:lnTo>
                    <a:pt x="496" y="207"/>
                  </a:lnTo>
                  <a:lnTo>
                    <a:pt x="487" y="168"/>
                  </a:lnTo>
                  <a:lnTo>
                    <a:pt x="470" y="131"/>
                  </a:lnTo>
                  <a:lnTo>
                    <a:pt x="450" y="99"/>
                  </a:lnTo>
                  <a:lnTo>
                    <a:pt x="424" y="69"/>
                  </a:lnTo>
                  <a:lnTo>
                    <a:pt x="393" y="45"/>
                  </a:lnTo>
                  <a:lnTo>
                    <a:pt x="358" y="25"/>
                  </a:lnTo>
                  <a:lnTo>
                    <a:pt x="320" y="11"/>
                  </a:lnTo>
                  <a:lnTo>
                    <a:pt x="278" y="3"/>
                  </a:lnTo>
                  <a:lnTo>
                    <a:pt x="233" y="0"/>
                  </a:lnTo>
                  <a:lnTo>
                    <a:pt x="192" y="3"/>
                  </a:lnTo>
                  <a:lnTo>
                    <a:pt x="155" y="13"/>
                  </a:lnTo>
                  <a:lnTo>
                    <a:pt x="121" y="28"/>
                  </a:lnTo>
                  <a:lnTo>
                    <a:pt x="91" y="49"/>
                  </a:lnTo>
                  <a:lnTo>
                    <a:pt x="63" y="73"/>
                  </a:lnTo>
                  <a:lnTo>
                    <a:pt x="42" y="101"/>
                  </a:lnTo>
                  <a:lnTo>
                    <a:pt x="24" y="132"/>
                  </a:lnTo>
                  <a:lnTo>
                    <a:pt x="11" y="165"/>
                  </a:lnTo>
                  <a:lnTo>
                    <a:pt x="3" y="199"/>
                  </a:lnTo>
                  <a:lnTo>
                    <a:pt x="0" y="233"/>
                  </a:lnTo>
                  <a:lnTo>
                    <a:pt x="2" y="254"/>
                  </a:lnTo>
                  <a:lnTo>
                    <a:pt x="9" y="271"/>
                  </a:lnTo>
                  <a:lnTo>
                    <a:pt x="17" y="284"/>
                  </a:lnTo>
                  <a:lnTo>
                    <a:pt x="26" y="292"/>
                  </a:lnTo>
                  <a:lnTo>
                    <a:pt x="37" y="299"/>
                  </a:lnTo>
                  <a:lnTo>
                    <a:pt x="57" y="305"/>
                  </a:lnTo>
                  <a:lnTo>
                    <a:pt x="66" y="305"/>
                  </a:lnTo>
                  <a:lnTo>
                    <a:pt x="77" y="303"/>
                  </a:lnTo>
                  <a:lnTo>
                    <a:pt x="88" y="300"/>
                  </a:lnTo>
                  <a:lnTo>
                    <a:pt x="100" y="295"/>
                  </a:lnTo>
                  <a:lnTo>
                    <a:pt x="113" y="286"/>
                  </a:lnTo>
                  <a:lnTo>
                    <a:pt x="122" y="274"/>
                  </a:lnTo>
                  <a:lnTo>
                    <a:pt x="129" y="257"/>
                  </a:lnTo>
                  <a:lnTo>
                    <a:pt x="132" y="237"/>
                  </a:lnTo>
                  <a:lnTo>
                    <a:pt x="129" y="220"/>
                  </a:lnTo>
                  <a:lnTo>
                    <a:pt x="124" y="204"/>
                  </a:lnTo>
                  <a:lnTo>
                    <a:pt x="114" y="190"/>
                  </a:lnTo>
                  <a:lnTo>
                    <a:pt x="102" y="179"/>
                  </a:lnTo>
                  <a:lnTo>
                    <a:pt x="85" y="172"/>
                  </a:lnTo>
                  <a:lnTo>
                    <a:pt x="65" y="169"/>
                  </a:lnTo>
                  <a:lnTo>
                    <a:pt x="57" y="169"/>
                  </a:lnTo>
                  <a:lnTo>
                    <a:pt x="54" y="171"/>
                  </a:lnTo>
                  <a:lnTo>
                    <a:pt x="48" y="171"/>
                  </a:lnTo>
                  <a:lnTo>
                    <a:pt x="63" y="137"/>
                  </a:lnTo>
                  <a:lnTo>
                    <a:pt x="83" y="109"/>
                  </a:lnTo>
                  <a:lnTo>
                    <a:pt x="105" y="85"/>
                  </a:lnTo>
                  <a:lnTo>
                    <a:pt x="129" y="65"/>
                  </a:lnTo>
                  <a:lnTo>
                    <a:pt x="158" y="51"/>
                  </a:lnTo>
                  <a:lnTo>
                    <a:pt x="187" y="42"/>
                  </a:lnTo>
                  <a:lnTo>
                    <a:pt x="218" y="39"/>
                  </a:lnTo>
                  <a:lnTo>
                    <a:pt x="251" y="42"/>
                  </a:lnTo>
                  <a:lnTo>
                    <a:pt x="278" y="51"/>
                  </a:lnTo>
                  <a:lnTo>
                    <a:pt x="304" y="65"/>
                  </a:lnTo>
                  <a:lnTo>
                    <a:pt x="326" y="83"/>
                  </a:lnTo>
                  <a:lnTo>
                    <a:pt x="344" y="104"/>
                  </a:lnTo>
                  <a:lnTo>
                    <a:pt x="359" y="130"/>
                  </a:lnTo>
                  <a:lnTo>
                    <a:pt x="370" y="158"/>
                  </a:lnTo>
                  <a:lnTo>
                    <a:pt x="378" y="188"/>
                  </a:lnTo>
                  <a:lnTo>
                    <a:pt x="384" y="219"/>
                  </a:lnTo>
                  <a:lnTo>
                    <a:pt x="385" y="250"/>
                  </a:lnTo>
                  <a:lnTo>
                    <a:pt x="380" y="300"/>
                  </a:lnTo>
                  <a:lnTo>
                    <a:pt x="366" y="351"/>
                  </a:lnTo>
                  <a:lnTo>
                    <a:pt x="346" y="401"/>
                  </a:lnTo>
                  <a:lnTo>
                    <a:pt x="318" y="449"/>
                  </a:lnTo>
                  <a:lnTo>
                    <a:pt x="288" y="492"/>
                  </a:lnTo>
                  <a:lnTo>
                    <a:pt x="254" y="535"/>
                  </a:lnTo>
                  <a:lnTo>
                    <a:pt x="14" y="810"/>
                  </a:lnTo>
                  <a:lnTo>
                    <a:pt x="6" y="820"/>
                  </a:lnTo>
                  <a:lnTo>
                    <a:pt x="2" y="828"/>
                  </a:lnTo>
                  <a:lnTo>
                    <a:pt x="0" y="840"/>
                  </a:lnTo>
                  <a:lnTo>
                    <a:pt x="0" y="858"/>
                  </a:lnTo>
                  <a:lnTo>
                    <a:pt x="463" y="858"/>
                  </a:lnTo>
                  <a:lnTo>
                    <a:pt x="499" y="63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4" name="Straight Arrow Connector 93"/>
          <p:cNvCxnSpPr/>
          <p:nvPr/>
        </p:nvCxnSpPr>
        <p:spPr>
          <a:xfrm rot="5400000">
            <a:off x="-417448" y="2924719"/>
            <a:ext cx="2219122" cy="7667"/>
          </a:xfrm>
          <a:prstGeom prst="straightConnector1">
            <a:avLst/>
          </a:prstGeom>
          <a:ln w="317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49939" y="2612105"/>
            <a:ext cx="654286" cy="34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GHz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1219200" y="2117820"/>
            <a:ext cx="1382378" cy="342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119.645 Gauss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4" grpId="0" animBg="1"/>
      <p:bldP spid="35" grpId="0"/>
      <p:bldP spid="36" grpId="0" animBg="1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683D36392070" val="iVBORw0KGgoAAAANSUhEUgAAAKYAAAAvBAMAAACbGaxUAAAAMFBMVEX///8AAACIiIh2dnZERETu7u7MzMwQEBDc3NwiIiIyMjK6urqYmJiqqqpUVFRmZmb4JCENAAAEBklEQVRIDbVWO2xTZxQ+1zfXdvyIOcHBECAPwYDEggfEVsWVKiaQqVSpTI0lhNTSIRcRxIAgVwwIJjyhTthZqqpEyh2KEAOyhRAjZalUBlRvjMmE2DiP/9o36e9HHpzhv/89j++e/7z+C/B16EQFp/YZOYmIS/uMCfAAF3aC6Z30p8+qQfYzPlm02mZwzsrvwyzP/vPr74ssTDafXn0zY1VzUDSssv8zHxarALllFrw7SEulwdvtFOJ2zoD3tL9B0s4kLXnk7XjRpl22cm2axLs8TUsW+cRBiTwm5L9p3U5N/uio1DlMmorZmRUjfGSxxUMWZh9WFv9jSeUWQBqPilJFH7KPliweiLbDn+O9fCaQXQYoWzLv7qQ8w1L3u2PGl3aP1ZXtqDwrPadSBvMdrnSxos2OyhN7+XQMZmhJPJXn9+fxafSJgc+syQsrRZg1PMMtdbcK6U+lj2peLubv/JWsL+jb4NWlvLz0b7RYKzp7yKUQtNrLcO51ti4iaE5+XgEIe4ci/X40hlOFteq90jopZLrxXABYBWdm7DvC1sLC6QZpOEdoGUrjeOAbUhIHXDN257EBySVy+yJJxqQIsigtloo1PY/UOB3vfiuFh7hrEpyWpOmVDjVSYYPCu0ASF/kIroqcGGb6j9+20J+kpuRgkW3A55vB9DQSZmodAimpnMyVjHZbYKlcxYmvDmqINrnVazxOIFchzACgLZMoId6a8lRW3N62d/CgsNtY5Qiwz5drhPnBjD8oUHAp3upgZ6S8O6ixDbFFpps0SeBCIK6BL5MoI5hmepqAk9IgohyJuCZhy/mnvH9buk9rZTkSyeYx1sqOdndmzCwKxB3qP2qcEOcIIKfe1uRFtQryYUYfSFTzIg8ohhG1JawTEg2Yx8WugyneDyfuTaY4ZlmqMKXTqcnZcbWUwngb9a/PvImnObvgV6SItBY9qYuM+sxpfysqtPTvI8/MpZp6Iga+lEJbBmtOYuOIzx7vRxl3dS05rSWBTGp2O5Jqne9anpw1T8MfOWt/zutdKTX/83XWKUimTXmG0lp6QxUoAu6GHWYL95LpTT5pRY6onLQ2Q527ALQ8C5T2+yv8PoRcUiTyOf1NwdyULsghZ2pCpJ4WR47Eq6w8lOoNUnElsfLPkNccT+C5dWrWm2xvIgzN1i+jHB3gPp+6LZOkRijQnmQYmsjXbldfzFR57z1mAcBP/po8hy7p+toPL/WmTMw+//F9Se0DhCv4ZGWouV0hUcfSWRVdQTwyp9vRRqUdkbjeVTkhy5PPou1oo7IvplXgS/atot0yzfTcrbnVLq/z1CrbLbPA/zf7TOOW/7C9fkIv972ixO3Tr+r47ek4Z+/7BP8I6RDcO5gV4Qto49TinDHv9QAAAABJRU5ErkJggg=="/>
  <p:tag name="POWERPOINTLATEX_PIXELSPEREMHEIGHT#683D36392070" val="59"/>
  <p:tag name="POWERPOINTLATEX_REFCOUNTER#683D36392070" val="2"/>
  <p:tag name="POWERPOINTLATEX_CACHECONTENT#7C5C7068695C72616E676C65203D2032205C7069205C74696D6573203230205C2C20207B5C726D204D487A7D" val="iVBORw0KGgoAAAANSUhEUgAAAY8AAAA0BAMAAACAzqnWAAAAMFBMVEX///8AAABmZmaIiIju7u4QEBAiIiJUVFSqqqrc3NzMzMxERESYmJgyMjJ2dna6urrc7rnPAAAIVUlEQVRoBe1ZTWhkVRY+qaqkflKVytVOorbdXUXjZnCRiCLowgq0utBFHrpxFtoFOuqoYwp/cCGSKEILLqoWLrJofU+QWcwmhY6DIJLCQYYRJYU7F1KF9m6YSUBwMRvPz/17lZdXVb3QtHgh9++c79773XPvOfdVAH4z6XwCk1cS+k56V27p6AqLCX1HtU5YTxIRaG6dsFVOsJwRIm8xZG13AuQJUxkh8mde3vqpaVaZm0bZ150SmK4eJ5Jb5Iny1/vzpddLt6ilq3IOMeD7zeU/uHmaSqmHXfMQm9cBzGCBKYSsVPadBtbiRApypqrLMZ3URv2bS1fU86kqyUIf+MBKWO2+aPU+v00pby//rpbP3wNQeLuu1KuXGlC8dLdSj/7rwOpTJU4ksyrCIJRyfD7/GOrUlcaN17caPrAY7AEsLDesELbrbi9zT6pTIsmq01olUHEao0TmQlEc1qQcn7/URp0FdfN4zRENH3jfWRK29p1KFKnQtLJ3qkWpF+iEcWoqmtdPcYt0tKijkb5mYr16jrubqpEoPr4zBqxvkGLHO03RnKoZ8Nz90xP5SoMrN5hRxpSVXVbYdtOOARixDywKel4ZIUCUNYsH+Fve1Ce3yGt6qPIZN2ZqrXPA4hkzVaqyL/SBC2qLRFm1RwWnKOdO6ytXQYRuLqcjR9AIRsreC9xRUXLERqQpTR84K7NVlZiXUBG07F5uTE+kuGimbg1MLb0cqk1SyLv9S9e3Uh/YkTNV9MwawaHZy3JteiLlfTPR4YappZd1mTzju/0RxB2h7bjStlUf2NOPVM+sEcyqgShX2tMTyWsswNyER6WnLtJ0+RQia3aoBedSwQeamOENEqFL13t5GUdfpEkwJE7mfh98WalvGoyA7IqU4/L8ckgqFcVurvBfk253wIyNXUNLCal7wK6+DoGJEnRHijIkwK3TEvnrmbs6xS/0WDnVcEsZX5vh2FsI5BGEuR8g63r9C5aRG5CBTUPExG0iAn3d2kghMtQTosVsQLz/TAhfAgyfllm6e2628bVI7aOSGRZHf8TDGJP4BjFiBgZ6yYYQCpFIT/aysJlCpH6avjs6dJ0MkWqAjRcAMssNFAFs08omTnWKBOWl/+28+8nOzmc7OzsxpJgkySD4SkOgeUE1ly0MiczIA24+9Ims4NiU9BOlNSBEnyxqiPSux8Yf8S+oYYbD3MiFZJE9MlLZ8mRUzfFSoo/wsqwCPDYiBTFJkkEEmEwkI37kPnIlizJkwVtHm7o+pmxB0Vo1kYIaAHAYqZ8iIWT4HcdVgMt/iqXnDnS/KTL89fAMNtdDKMoARkZlC2+JDt9+N87CwGQiJfHG38eInL4kSVvkOxrukB8GmkhE1invYsamAShp306aYxM/VbMXUe9NHGXjiH4er/kw6fkmb1xLxM2JRwua7DkfjxExfk0TeQrVcuLsNJEmWSe/itmhdrzT/ADRJL+UDTH7B+7yPpYjqXUu0SDAwGPuCKzRba/i5npHa4TIIzjPvBxBIZLll8ZsiP3b2oWsbWJjspRh27Iuut25BGBetZIMooHWIrHLDutqD0kcpBFBcyHfNk0tRGZViHX+GulpIlO4rZ5dZBkNO1PDoUZTy3H1RBoY6CkDHU9Qg47WPPl0vOspFkFhSccsIXLIpxPDCH62aut196g1Saq6Rc5v4BoGCaB6QjAEAzTxwxBCPBGpqpsAvsbK8UcLhXP6zSxEhnwxMIzgFZOgPEVoj3TkRnBnE8/mgIaJp4zqOiUrMsC+PlL2JSVEgG4xxedUIq2lBg8oRLq8egojRf2hP+ljCxFByCNRNtzDvwHV4ql+zoR3r98C63weMDBSLJNEFoHhEpTwdKUSKbOTbpg70qdTzmFkQT4w4s/f1DhyL/HXKWhj0KiZli2JRf2ISSywJ98jOQkcjGIiHbWV2cJmmkX4eQJ4NbVF2H/uIkh/rUHsgyQtsueewMUDfEpZgba2S8PEE5E4YhIHjMjP0rV1oZSJVNTuLAnSiMj9WjREOFrNryJoqM3bGtAQE6QK+XIA/q21Qlete5HafhIOoyZxQPGZ+LWxb1FMpKxufJ16Uohk+HlCZ0l7LXqQzITkKXYJiue1LeXY/OMGqeR4MyM6oX0cNZ6EwqhJHDAjz0NdMJaJgDr7LbVSiGyzxyxsGCJz5DcI/I525WXt2mmc1JShmGTeJS2i00WnGUuGQdwkHrAouzcnJ4yxQqS+dJFaxxPRz5P8viFSImJ34zENNgmJr1gb46R9bD6Ub8KXcCj0eJS3/Ocm4QwBQ4j68Ax7QN4AOHROC3pt0onUHhXHE6nI82R91xCBHm7jh/hilCCCAWGRRhifyuZhXUNdORtDHRUM2K3fMCJJDHgvh7E+bYOkYoBLo2DXoKJivID/229IkqGiItevWSLV4Ae4Cb5YaWM/pWGN8vFp2xBZRd11vljbI9drzfrdjCeJAUsBws0nHQ70RlctnQ/xHUoEH/y8q5b/8+/RX+Mfwl/jS+rshQsX3ruiBpYIZJvPrPT/YnhAgMNMkuqGyAFqr/PGzo5Y5A4SSRqGpoafhjqx9PLpsNr/yAqbJKvh4ihEHbIiBvkZrqAN7P9HMtKjyFmI10L93P+f/dGONM0/SCwISltUL/7T9Uxc+yn2j55kWI67Jadqg9sms0SAw4junvfundE84aUjMtN2S10/5erXSM0R+cBb8dqu17g2qo7Ind6Cmwde49qoOiL87JNFT/XLwwnh6YjgU9ik2G9BpvOEl5ZIacOtNPbrnOs+0TVLJLvp1jnFDw8O9CvXLBH+FtOL6e79yqu6iuktEQ+bk09Pr+daqD55dJG5R4/2/d7zC+3Az4miz5yQ8rZbAAAAAElFTkSuQmCC"/>
  <p:tag name="POWERPOINTLATEX_PIXELSPEREMHEIGHT#7C5C7068695C72616E676C65203D2032205C7069205C74696D6573203230205C2C20207B5C726D204D487A7D" val="59"/>
  <p:tag name="POWERPOINTLATEX_REFCOUNTER#7C5C7068695C72616E676C65203D2032205C7069205C74696D6573203230205C2C20207B5C726D204D487A7D" val="2"/>
  <p:tag name="FIRSTJONATHAN20HOME@EKFZQAUFUVWZY553" val="3958"/>
  <p:tag name="POWERPOINTLATEX_CACHECONTENT#2861207C315C72616E676C65202B2062207C305C72616E676C6520292F5C737172747B327D" val="iVBORw0KGgoAAAANSUhEUgAAAVwAAAA8BAMAAADYux/xAAAAMFBMVEX///8AAADMzMzu7u4yMjJmZmYiIiJUVFRERETc3NyIiIiYmJiqqqq6uroQEBB2dnasIXQmAAAJD0lEQVRoBe1ZTYhsRxWu6dt/t3+nTN68MZqX7oX4ltMQRBGe3UtFZDpLF2FGxZCFyTTZiYRuDIIki2nMVpkGMQtBptfZTO9FZlZZCNKtiEYJTCO4jNb5q6p7q+ZODGkwkLuoW3Xq1FdfVZ06depepT57PskZWGnv2f8kkXeCdeqx1f/3dFsHO5mEXYFWv7gr5J3g3pzsBHZXoKPLXSHvArf9aBeoO8MsfyEK3Quk381Lald5yf3lu0GS83zr5B95iSn31xGhev44L02CVZhHW+bbZcoFIMk/M5qm0HgmLzHl2UVEmLwUCMOePoZLKQLp54lUPx+QUKVg0kCnOgw0w54ah4FSVNA1xxAvVhFIO2+V85CEqj8X62IWGJIKe0r0UaxtIGu+ofUVSQtBttfZptvLbBlK86dYlnh1jfxATZ3X02NWnVx4bYqyfc3DtyBfOj14gVo4kOpfshibyGxMblGn9KJ+9BOrHVsG25MqCc5HPmBWYnEC8tWHvfbsNezPgZQeWgKQaUdsLeUFHX/r9x/qH4n6qCc595aeVLIVI+h8zlUX5rZChEHSjVnn7gHOngcyufZRKpHgoPIANeofmNdYX5B6KzIuMYav/XGihW6XGlOjonQkxsV0v4IbZjKENh7I/AQE8nT2JefebLqvnxtRVzNq9VmnYHPc01i/uhC6qba1Xgagco8WlyQga1CYo1/1QOoyKmy+OsNXJhkfQ7FN/E6ZhzMnT5d7+mVPrYSuGl15CpwtZfpEYUmvuZJAUvJrdRqtA8mGslnTQICEtmx5iqUVu8f4ySHbxaO7HGK7TNIKz6KGnrIK0e2SX2voSxB7IPqa9eBl+3OyLu2BOant0V2Cx+C0MMeza/JudvdkkT3dCN26bAreAB2apDaNwgOZnDmgZmRjDKi/5Y9RrazRKBqRcfl+19GtRc6YCN2O7jENGvOcrCCl2fFAVvuObj3idrY0nK3Gd432WjkyrjjdWPAZocv0DBWiu+T5oNnxQAae7xqsHXXOJTzsMY2zotHu9sLNYnuChm521ek1I7lXhO7SOkaiO+bbIXXngVS9iVrcOkzOSZCy1CcgqVH7G28Z3tv89YiUY7arFmdU6aURupNnkt/ot0CHQGZPk/6G2DmQGo8DqkfnpKQaPc4oOVFqBygqa1yMxb7Uq7cPe994/3m06CjdwVNWVTIRuptn//BCOoOREcip0KVZdyAN58hTYZ6MpgK9sDmU7GnsfXIi9S1wNb8e44aK0s06dmwW0k31c98zMSlMJYFs2DiYtgNp6Z503RV/+Cd7xqjNtdTiu6+H8D6dQgrPEqy4SjsiSrfF84TalIR0G/rgyNwNwHsRiBa6NIMOpEQOGYCqvG6Nv2sx6GauszFpk5swTdqY67I3tu7N22pKIkOiCmlIt67fR7DjO+g6kERfAAQ8/SG+kjd+YUOUTjY2SHjU+hY1lXqCp22T5jw6u2osutwkRreDs5DCdo7Orgcitw4Tb10iYunWRF7cx3JoO4FMRWN8nNohznAZaqQepxteTMPZ7eMGKsEi5ejygjkQu7BKYmoTCek10Ty9ojenfd2DnKXbJiPv0EkepxteL0O6CzTVFuzjHF3e/Q5kMwUG5vFi8zoHitkAyGwxso0SRR5K1ckb85kUp9t4SPAuDenOcJPjFojTdSCbIQPV3PlW0jQqNyjUqfC2tHQHZAVL2pBxum5Xq77/3dXkr7hnpfHYqcOaEog4sg1vdQdi6e4Zy5FnRFA3JyLA95IHVBLbXZAVzCiOidN1PlO9/UN8XnlE7x9cMzoarVJ7sGMJJHdMKAdijWF15ritaK9nv+W1ZTqs7c7ojNmQjcTpuhNJ4ANj4Gi3D2tFICO2WfGoDkRPGWYmgzXlKi6PFwmBTl+8WiKOgyaBJ4d7Ak3f77rzHmrgCejWaLW27pgYS0TGJ5cDEc/g5sYgNtHBZr/lpZueqcFHnJ9GK5CrgEPw6YYhWUC3TjaFgyeQJS1bQsel2eN2KqXrbGy+gZE6bwckn/yZuJp0c0ZZciBwFageyTpCjUc3t0JQG9At42GTIjei26fLXolCFOVArB2WcXcCHDxbGEXmRpa8Ygag1JuQjIaQKkWD39M99StTis6udxPAJiYJ6NINsoJmSSB8u2jRFlIOxO6fwYnAwXtgxpX9lleGY10pEzmZ828NqaGNQ1yZlXvHlKJ0vXsWNjFJQLeCSz/A6IJAKmTN/FIOpCkhSDY2rxizrEuEhv38zCy3oWQOHhOHYWrWADZfAs7x25CJhTjLqanJPgHdFnKYoJskkJQcQJU/ADiQLhm1sWZcawFO9SP3LQ+Ele9jVXMNL/ERc9hq5cmhSvdNJkrXfSOAhvgEdBV8YWrShDLIBCfkhifMgdQ5skzNFPnPTF9Obj3B9j/4vD4EWYdhumY+01erh6p2bKSO7kL3QM083hcYEpg0pLsamu1J9z8GefIQ1HmPeCC258zKmwnUL/NKQDszdn6Al6rxGNX45+mHV23d+/eRkXJPX3/3Ha0f/PZdUPS/b2EZkpBu9/D8y0/3UIFBSpsLs6IHAJsB6fN3iw6bI9abpKwP6Gglgf0rfAHlllhQe3bwL6Ue69dAyj3d8MBAZO96WOAkpKseb/52TbUMAnfA9uinJJMLoyktTkjUn9Jb0pY2vsE9Y+ZADl3xy9VDTnrypbmoA6sidF0TC/Ke/RytPBDxrRybu3ancn44kcuNz1ze5mxPVpJz3Sz/aHSjIPbvwcarxuxSPFy+Asrz/Yg0QtfC++r/K10PROLeNu5EH7QTSLzaWuwzToSufFXxmhpvIaFSRsqFYpAqnktmr7vYnNs1vxlDY5n9JOHrRHqKfrb22wT5YhA5L/bWQcNCwfYyrI70lA2SwiahpBhEzrLVcdiySFJdh7WRnsa3oVqxpBDE/lSdXRej5GtLD/KSqCMr2q4hAEgidB3IfEqNIkpUcWe6DMcXgrgb4Z04+YpCkO8ckXrTP8HyCNFyN/yKH/bkboRRjJiwCKRCMaw5ctlBxADukL14nq8Iexrs53XuLReB/K7Hzecn9+LkFRrTvES9lJc8uc1L7i/fDVKyrnV+eT/Op1Xjv52dmt3PnLElAAAAAElFTkSuQmCC"/>
  <p:tag name="POWERPOINTLATEX_PIXELSPEREMHEIGHT#2861207C315C72616E676C65202B2062207C305C72616E676C6520292F5C737172747B327D" val="59"/>
  <p:tag name="POWERPOINTLATEX_REFCOUNTER#2861207C315C72616E676C65202B2062207C305C72616E676C6520292F5C737172747B327D" val="2"/>
  <p:tag name="POWERPOINTLATEX_CACHECONTENT#5C47616D6D612831205C72696768746172726F77203029205C70726F70746F205C6F6D6567615E33207C5C6C616E676C6520307C452E647C315C72616E676C657C5E32" val="iVBORw0KGgoAAAANSUhEUgAAAiUAAAA6BAMAAACdXDS/AAAAMFBMVEX///8AAAAQEBDc3NyIiIh2dnZUVFRERERmZma6urqYmJjMzMwiIiLu7u4yMjKqqqpIQwAyAAANlElEQVRoBe1ab2irVxk/adqmaZK2p9N751avyUTYkGm7K4w5nSneDRHZminTDyqtDr+4aTMZgn9GI0OFTWj8MGHKloruw0UkvTgUBEkmmwoOmnuZypijHQM31NmwyUCc8/l7znnfN2mS9nK3wc6H8/f3nOec33vOc55zEmPeDG8IBrK3zT+784YY6YUb5DdeKVTee+HUOU3Td8x/zRVeX5nMrjFTdvOCDyr9uxff334tvsUQM62XjcnZ1hDI8ws5u29MxkL0OgyVi2FQ9u0XfGS3gsbCa6B3mIkun3hNOCnYVdC79tZ+Q2z2axi6/tzQyATwqXcYk7ZzVH+3b706Pqipsm8cnEuiv+yFUE3OXgrxFn6QXuHpjV61I9WdbYwEj4Nn6aOZwrxvqJV9nnKdYqziwGICnfZ9kxreNt2F3r0UHutdP0pt7i2joBPYjF3EupATrgmQiVkGbclsEt3eVxSrebgJ5a3jWhlN87vR8qFK9cahxESofgllAk6mE4P1szx30ocPJtReX7UXGePRClhe11ygpgbfcswGYZFBVUlV5FDpxNsOJcZCT87vUyYY7AxYmWjoFKU8EUzB2nIUBabJonFyaNfccUdboAbPnfHr16y989SpU5+qWvGTxvkboewvXQdDZn7VXrhHoI/sDCmTgBWslSEEg12CeUHI3Wt/32QJN8v0qz+39qZXIbx0r+3hYFxn10NOclDCMOm2t1czweLTVozNj22DsEu7lECUK+1odrj0z8ea2ertjN1eHU6mFyotvr0frKlsILBQ/aL5wTEeVaeINRRmLfo0GL7fwwHO4Nrx6DOyPrLOnHo128xTzkpbugSiEPaalMAAKpa1S3lgki41jJlYYKHJo2yeabuC2vxgTYlGdRUuoMrj2BbM0kxY3VnZhClG+wCynSIJGfOEc8u4S6h2ago4AQiOE1PfwPKsGLNz98Ou2sGaocNT5PCs7ZJA2n2GoeUDYJsYdYM1/FEL7RXATLIP4WZpzIybp2kHnUh220KG0YVrHrIOy0sP2pwaNVqek/w6dpKX71uzjy6PyEmtiB0syT6tNrB0yFChebvByuafom2eZjsacJKyLdXzOc34lM5XRk/ZhU84TsREBZw802Qpz8l4C2vqFBtzTdN0R+MkbTewgwx+FgjdFiUjR5/cRGFS7TnpkBFYYrNRncNOeZbUfZ01Y/6zVBGJ1vAjMTr9QzPrONFV4dZJ5rci5znJkapq2XU4IiditMdtg3pIHc6gTOPJmeBkax37rLDZWKZjiWdJqir+tLmFKiJRCZ12h/acTKsfr9TftWPMAyjqOTH4LQqBkRqRkzEWzeLRB2HyGCWjRhPEyRYtNh2sMe197Kd0EfVWJ5PnZgnHgl/Q303o47uTQ3tOjE5V1GRw3B9B+YCTd0Nx3F8DRt07S7xp9P42K3sIlYwQZslarBGhjpOcGJI56ogVuVnCy4K357cmVE3TN3LogJO1FQaLmi9g6VmMAk7+BcUZPekhP+I62RI6LW+agl/QqGfo8CggC/ZKxDtOpuhEm7ZFrDUpckLcLE2W3ZPpMrQ9j4BImCSSHTrgpF5kIKuZPPHCCy/8g8YecPJXgKS8FzsqJzX5WlYOnvYGqxwxvurzxjw930Qpx8kYbZopOV5S0VmqezLT6KmJ3JNe9sQdsawGXA8IZMsDTrDLOhokCSOuk6rYrJIstbWWdsTpy6X3fFxq4A7g2wqbLl/5JxBRe+4W+z2qcpx0d7GcsZSAE7YBJffl1T3pLEJtNNxXunwnttOCdTIuFo/U5IgSMmbh3sH+lud8rwM5uddjIddWTsgERruC5g+gUp7r1XDF8qL5suZnLe2R+0+9wjWOE/Z18o6TdWj3nKRsEfE3YxQJ1x1vPvFOvv47dMBJQUyzU6PCsXUSftyBnHT3tRdMS8KFctMNlhw8nZXuOfeynV8E4KxQI8IfkxQMvJUupEYHK4MfkxONuXGzNHW7CgJZ+equN9DTMOZGck88gwEnhqn2W1RFY5y017VhCBubb3kwWH/lRPbFtl5CCJTHU63LD3yYdaEQULenLgO3KieyyFOOkxa0e04q9sMnT36oFlhCFt9Cw5YnlR4dctLdJaCqYSmIY5wQ5dI4cJ1kaalrV3FOOjgkFyq4QnK4UGZpsbiGqVWXNZ3e60TuG/042WNTQHbY9wXHEX5f9nd6c5JikYGcrPheB3JiavsenVgnqeBYNwX+itu2ZZaigw9N41Qo4s+d7SKp6ceJnYe3k5+WGERIis6SuWD3pDcnfMQP2jtyv+KOB3OSCf13t07ET0mFG3yaRzxuj5m9kEhjbvCzMLPR9a8fUJwrzwl21uEewZBAnxCWVjEOQpUIZvfEo8O9w67geebE7JX9IBwnYk/Gwo2QWWFg1T4YUgWVV1DD+yjOBrYFKpQTccI9Jy1odJyM87NcqgGVQcjiM6y8ngTokBO5MqgaJxy1JznbcC0Jn+3aXyfCj040HT7BSWgwU4Lr2MvILXJSuSJl96g9O+fqMSOD1ctaH04yPPnUYkQWvJkWVsiNo1PEAoQIJ8urWHUETvC1Nxn8V9ezuCRcjIWcdFA5hGlLDhcXMJ7YwDjNrsL4OhZckMGqb6Vn8ZjdBYibpbgnV6EYLzfMmY5dwYTdE4+OcNLdRchATsqI4hC3J1+CC0EsPGP/oOiEzxbZO9sK24u9mM7sY8ss77dMQ2GUymDVt+rjs23zWfkQinzbyy+zoiqffo7BCCfVBuIHcDKijTXyQwyNZE/siD4Yp0J7coYgEC3xktai4SUvJ0Bnx9VjRgfLQwcfvkXNqahvv2wbVI1RYPOrfC+n15NgVYWcCNmqxvUStScFXnDcGl8nTsZlsguLLm9q85zXO2Dk3KGVje0Z9t+d2BLlZti43uiqKaOD5SUO/0opUnXsDlgVEwxt0y0CUMTudE5kOkVpCTmRTalqnGyUExPu9sGcLMGdzQV+B4J7vnysiH+i9gS2OT6j+1Cn7FgLk0LsLzE6WL4Wgy2aI3An+lagP8ZAW75BAIp4uY7zxuptT8QXVDVONsZJadW1JM4d36K5R3Y0B+k228mcPngu8U5mxJgSsVYjC+nktijXKWMyVcTYBx2suHLaMyvqFBmYY/eECtwZ1/MJnYGNlYdRKjpy7tS5C1XDchDHONnbdS2DOYn+AMoPFaBUuqiH953JMvebW5jSvcUVW01Mq2WMuw2MfdDBim9lxDZ06UDTWYp7QlKXe1lTouWago2F+1bREU7EF1Q1TjjGSa3oWgZz0ln1YPwTWhmLksApSD6TIGZbnHnqUtOObJ6tFWiYoBXuf5kTITfY9j7V1HjlcaKzFPcEAVOhxj3ipDvPnrKiI5yIIXJqRG18nWwFHtVAe1JZ1F4wTfO1Nc9bCF7Z58LWK7hQXYGT58qgoY6FSgnVbgWnBiHcYPnZ3izxSdamMeosxT1Bge46iY3/DcdFj/wFdJbwTVXRISf6XwWnhqQhiq2T7WBcAzl5STvhdI3GWuePCfuBRyiYn1E6CbOatfLzKdV0Fprmv7Z+YtH8LzzzqM0Nln/eMZNEd5bXo85S3BMQmJYX4C06szt4aX967bhJz0FG0SEn+gOPU0NKqSP9rlQzpjOC0nJkkatA//TsMWxzFkl+fxb8DDJUIJ66VhYNNmXsfMleQjGJC5wSN1j5D0CBToAZ9o91lhXbYJl0FfYJhjVy9vEXiPSj+eNmcgPqFA3vVu5OtTSHaO8GcclMn1qz9vJTN0kRfpXh5WnMk6dvsPbij552LYMzOWRhShdBzrsNKFr446YpLNNVNVuyzz6o3dE7aIPiDa3T1HGiluYMfrHa49TOszz5C4svSidPXvvvPTXey7aIiNpX0jfvZ23z0ztQYHTh9E9gvnefbmC7/FchwUlq/jIIJSUCFzbB4bFarjZSHCqB98/s3jcFOi5urUr+af6r7RObVPoL9K3V8PcI+3ewJdY+76o04ziRvxWY9N7XzQPHcY4yy0kZJSe0d/GzkJrsHQufgf/Q2NsdGp4VOMxRD6UmJc5d5lKPOHYd6YE4oOo+/58ckwl2IYk8fNedMgjz5Hee873c/yLkC//BOBY8J5UNbsreFv1PThr/iuOCdh/rBoudYqJSF99gTmqrCeHDVYhdPJwwS3lOdOsHvfWYZdAaz/ZAu4/m1cSlpNxDex/kgOrl1QGAwc1+sHpEBDI9Zhm0xrM90O6jeTVxKSlPRp//+qCGqG43hwAdDPGD1WelAN9jlkFrPNsD7f746NXEpaR8tP8X+U7VIfI1o+eCwUYPMeyqxywP0NAD3d4UfKCmTw+VRp+G0arzoZ89mqhDB4OVq4lrOjoneolKnMWBDs3mi5o7UrpcPpI4CQecbBfj3fX48nFIUE6i5RkLMIGaQCLM5qK/sYRNI+TT3uUZQSoGDQarf7PziOQsfVsyl0TLD14ADdQkBblma7Nfywj1M3i1O2oIBqvv1L7L5Cx9WzKXRHd3FRWo0ap4OnEeLIH51mK820OUg8HqO7XvJTlL35bMJdHVhqICNVqVSM/DfMYjP5MnNAxZEQ7WT0GEk7M8qNcEuuBvF6Gafn3EfmXpBzuo/jeLB7UO3faYR9b3fZ5y+dVYxYHFBLrwLo8P1PjKN3Oegf8DS+vN6NL5ZcwAAAAASUVORK5CYII="/>
  <p:tag name="POWERPOINTLATEX_PIXELSPEREMHEIGHT#5C47616D6D612831205C72696768746172726F77203029205C70726F70746F205C6F6D6567615E33207C5C6C616E676C6520307C452E647C315C72616E676C657C5E32" val="59"/>
  <p:tag name="POWERPOINTLATEX_REFCOUNTER#5C47616D6D612831205C72696768746172726F77203029205C70726F70746F205C6F6D6567615E33207C5C6C616E676C6520307C452E647C315C72616E676C657C5E32" val="2"/>
  <p:tag name="POWERPOINTLATEX_CACHECONTENT#5C47616D6D613D32205C7069205C74696D6573203230205C2C207B5C726D204D487A7D" val="iVBORw0KGgoAAAANSUhEUgAAAXIAAAAlBAMAAACt9n/BAAAAMFBMVEX///8AAAAQEBDc3NyIiIh2dnZUVFRERERmZma6urqYmJjMzMwiIiLu7u4yMjKqqqpIQwAyAAAG7ElEQVRYCdVYTYgcRRSunZme6Zmen63V7CZmjTsRRYnKTPYgiJhdGBGMkIz/CMpO9OJBzQa8+EO2vSq6i6jXnZxCLs7ectIdQVFiYHc9eElkRwMiCG6CEQJKfD/10z3T004HPOQduqree1X11auq916XEDctpWSAaiMuY2NEvQG10gAnlhE7T+bRlpRvNhqN5xelXI4dRwvPVuXdO7qRpPTekxNv6A5nu9Pv67oogvkmLM48WnNJCCyk3CvEPFX2GX2uFOQEV07J1T5RZNPdd+RqdXq0RYYH8C9df1J+x7wfJzv5xde0vNDwpZzTLZGrym8bMMP101JOfv6PEIf+XJQTL1wzClzx5DRX0tW5PlFk8wQM6cpbI2WxzNy9IPYZYLq6KoQzbc1c2S3XTe8LLakk8/I4c1NyjxHrikEuVpY0L6bM3onC5mj7ExrnWA2ajrwNmRd24be1jV8iby+eCkWNllS1y3hokIryFq4EvhZ5Ua0vIBysriwjryhvHxTFc/JstC6Z059B5brdOW+8uxtZROeTIs+sq55xxa8krEg7T5x2QFZmu5AV02zKnDatEN74vGl4x5Mi98YDEw2pptVxk2aeIYoD7DptlhiTMIsjd1CesWfOG980jexOUuRihBNQmJwjTL0RXSgp06f9ChVlvGopWcNGXt8/tHlWbpMCSEVi5AdU15jCkZMkbRkLxSiHRE25gO0sXtE671ga7c/kjefNHTydHPkfepzhpauOifJuUYoZawCHHBEr+QyTHGpbhRDr6uCkVsnfgPIvyZFfjAIS5hWU928FAkdYA07vsuY0racTbXbYWQwFvgohWGcC5E21nPR2cuR6mLiydY6kPb5jV59R9PSG7eTroOHYNcAxme6gSlneIcSiCuRV46EAeZ2HFO7q/4NcAZTklq9QPkGfVSWAwtWAm3oJVga+BfxAVyOf0hJAXlb3NQUhSnuu/kjk6Amxn41EepQRSk/i3GYcyJdqgV7K6CGTa/EaupCqQqxXgL5FFFR0+ysGuStPwkRpSVfihpC7uOeifdfHs8/Nzj741OxsELg2epTJIXHZgSRQI1fnnZALderfDiF/eZboYfY8WYJcZgcahdzTm6JKhBmiTdxZb2pDiEvgf5dDMmiQ0SNNXiLQ0cj53pbWQ8gNEspbciDErKmGRRTy9O/fh+g3VAySj9k05jkl8B51qIcpiye9ObBeUHLl/fCNRr5G98OZCyE/eZ3ob7Z5+Sj0ztOGRyMHcSx5lNg9ATqVGSFODeq29ugI3ydbkx3gGOTKEfJpKVKsKoIdht7Q4g703uKsJ9LmfdMNNItkncPAzy0I8eGAHCLlcqTJRZfcjUEeOucZuqKfwWhDkadqIF1UvaJOyyCUMMc3B2FsVYhvwkJqtSaVdw7LXOZGIy9R7v4q9BiKHDcko9OEG0BesKjaYAQTTgIos+osBlhYbfOStVesml9L8IocoPCCDkcOMrGmU6YbQL5iTC5OwBHV+QYOq8m1KYlmQZlXS9Z+XK+Az7lYgUtQOAp6Q22OY3V1+EqO3NMxEmICZI6VKOT+lFXC6ZjWVFDt6bzFbBfZPAVXrwibGIs8S94Jx0uO/KDNoxxIWZ0I5JAAqEDKkPmbrna44iufEsq4MCbPiC9QI87mbTQJPdxEIY/156X9an6YIgXxIWsMx7DwC7BN9mK5WwdUvc15SckeKbJ5Gi7HR6gSg5wj/1gNtKKQx8bQC5R051Zxissz4Bj1uUMGE6EeMHrpK5xPvIWXbANrnv0PJ+SiNyVmUBCDvEiRfwy1opAjfyj9TPMXO6jQWwDkximbLgR6wOhl/s84h39z1LvC+Qd2Y+RteWgJWzHIfYr8ddRKijx3HnuJTbSah76irFNS4uNHYe43+jvYRZQgy3X5v0QVyGXkY/IlWtJw5BX2tleoj37jwsYI9AHNzyE/i7ueYwMGuirIfUZ3ecmFGUxTj6N6kQ8NVhm5K+/DRozNVeR/HbUS2tzZRX9Bzz6AfesYSbLyKNYtGcRhozf59+nYNmi26JlhxfzMiQKlgh6/gMUgZ39aoqtV4N8bO3F8ra3STnIoPk7tyPVwFwPYLAHlMA/TEjS2IA7ALdnGL9FBvuZdWpHo6c0IvCuSK3b4De8nmL0Ab3jynsYRPcJ/lRU9P2IuUQZR0XmE6hv4g/bJksy/rHvOQdurwtc1L6KVxwDEYeDPL8CoZ6D19ZlO/1vu49fQKb148eIPn+AzwdjEfiAbhaF3LMGrBRNGwxKlpaK6HuqSwTdbJsfGLPgZUrSMskemOvneu0qN3s/pvW8L8NLruYRwGvF+rgexx0wPkbD8kvQf2kjYDdU/Db78D+nP45rRKXAOUb2J2P8C0nyJrxkSaDIAAAAASUVORK5CYII="/>
  <p:tag name="POWERPOINTLATEX_PIXELSPEREMHEIGHT#5C47616D6D613D32205C7069205C74696D6573203230205C2C207B5C726D204D487A7D" val="59"/>
  <p:tag name="POWERPOINTLATEX_CACHECONTENT#5C47616D6D615C73696D657132205C7069205C74696D657320302E32205C2C207B5C726D20487A7D" val="iVBORw0KGgoAAAANSUhEUgAAAVMAAAAlBAMAAAANaRcvAAAAMFBMVEX///8AAAAQEBDc3NyIiIh2dnZUVFRERERmZma6urqYmJjMzMwiIiLu7u4yMjKqqqpIQwAyAAAGSUlEQVRYCdVYTWwbRRQex7/xeu08t0kIhJAtPwIhUNKABBeUVEGcoHUkENyyFRf+RNyqHGiRvJx7SE7cUNI7IubEMeYCCCFszkSyqyIuSE1AXLiE99787Xo3Zp1bR/LOm/c3376ZefO8Qjw4bQJCbSklbjelXiq1rtUa7Tf3qg9wY319/e0mwLa1GkE5n0P94xHy00XObfhhPyr+1oOnjjQrI8O2L3KS6GuB6stQl9Qd2B0SJQ+Deycb8GOybCTXbX4gvpgJRVGI0sLlf7x5HaLavwHA+yddkT15DeDJrzVfe3VgXpJZb1XzRvXFZ1AaQCrdqJ+LD+O48XOYeQ3RlOC8YeVgVtFewhobqGKnZUxGEFeXUJgHmna85nauoEFhIWRVeJwGDbucNXhIiTtA80SbhVrZikoSR5NzzO5AN1E8glnijZYNr8fONulX4FFtlhZq7kBbjOir8n2OoTVCKVG0LAPWnLLSP5i0+IQlR0fVCTmx7oaoZQ6EyEAa5Yht4zEertmtk5UrJAC0YlqowqyDtkzo995lZhXUNAkqp7C8cyzY0QdHiPLMKrMG5gilhvrsKZOE2Q3YpGFh7HOVVeuwbEKIh3OGXfvmXKWGep8NRz8COWM4wwwbXNo3nI0lQ5ZhkemMCSGmKQnbpr7UUA+NXyFe6sy/Z4a1TUPuwQHRhVAyNDJFrJm9kQeLuiQNcZevaoOySum+YaWGql1gjy8M9krKHxhRYZ5nrwIfktqbur1uNNB2Ww0aBrQQRegzdyKUO/yfmDWAI2VwFqhNWLgL8JHyUOwrwnQZzoU1T17W+LTnGu8yhTBvMKNdxUDdMl4UASZJx6A21ARTpGqvgJCHEtwU4gWvrsLTa4VkTLZ5Yu0I/fG9o7R0WMNBFRMgIWrI1qMD5gaLQQ1m/0bFZbhC6olQ27y8OZiWDv0j2dtnQGtWrr+z8uL1lZUbKysrVoSUDGskqLhHNdSDiC5tNplxkV2DGfRFTV0BPmMcyHdJhOrvsrtX5HbNq4LGTuFyWdH+TIjqqhBUwESaDGskqCOg9tRLoIuaWm/qlsjlLXrk4Rx1yVHVK7IGmMBqg9DpYBsMxHNIfI+/3r7Ixq8OHy3y5rCwzelRDepd6ZWgzp7IpqL6O0l2lKekqGb1IXE6MP8nmFyiPYo2ZSGuGf7CfbBo+Joo4IFSF6lmWahD6g48onXiNcAvKHI9VW4lQXWMMdfjZisZlx2Kcw7hik9wr/UN3xD+3FBQT98AlVCeiB0rOq1FlZETN4C7aOYsX4N7Zn00t2TXFuNf2dR82xfAH3pBG9UDq0ZUEFKMQaVCfE2XrklRjfqKj/aM9zJu+EwrriF8+zZSqpPVhMqv2qYcVoxBRS3H5OwzQJ203ouLQrSv6GlDfRBaVmbrfKoha90d89rISYJaMQniDFDbNiMsbwpxnAC1BE2rxKiqpgZo8Vg9nMgrJUH1TYIYH2rWo/MkW2MX/xslQA3m9JWlNUuwyGSoXKHxRXOCaZQAtQz0zl2Sjg/111Bd6y0J4bfIT6QRTnllGXZZ1au9SBjdC/tGA4kEqPJS5TtgbKjudwhPiE/pUaO/ds0tIiONYA6F1VF/9tqmNiGL37h2KO4q6wSoHb6OpkhhbKhVWZlw/VadQQ/NA/ITbhLlUFg9udTH+iZkg7v82pV9ZR2HWuJLNXs2qLe65Nfl25TLmgH7UZNxJ0EOhTU4L2Wyk+pFypt4O7NLJOJQjznb1BZJbdyolqR3eZv6BLgZORnI0BijYV2epelEh9/xjes8uC0x3uEBPmJQ1aVa6JNGElS3E6pwiNwkTdkasu6/2sdhltO5r0pFpaBrQAtZCgq8SSe5oFB/VfLT7Oyt57VpDKpKcb0t0ijbGlwbYIFwKlRUl62F2iWetzFUI+qgWszs2PU2sa/yVi3IGm9P+dJff/AToAy9EB4VRPSRiDp30EKg6z7A0+uXiZ2qHSvvDLLHt/OxvqOVgzWT/EsRyTe0SwPePzn+/GiqU7V9o18Cn8AvgQ5MHx4evrxB/wIy9QvYPP0u/4820FC3UbdHCUBMDEX1Eolka1BMdMsOboovZ7s8DOirJ//XJH/q3TLSd+j7qtFY1U7O2jtHZJn9KqX95IexT8ERS5dH8kmkfKuIygMx+A/5lkphudF6pQAAAABJRU5ErkJggg=="/>
  <p:tag name="POWERPOINTLATEX_PIXELSPEREMHEIGHT#5C47616D6D615C73696D657132205C7069205C74696D657320302E32205C2C207B5C726D20487A7D" val="59"/>
  <p:tag name="POWERPOINTLATEX_REFCOUNTER#5C47616D6D613D32205C7069205C74696D6573203230205C2C207B5C726D204D487A7D" val="2"/>
  <p:tag name="POWERPOINTLATEX_CACHECONTENT#5C47616D6D615C73696D657132205C7069205C74696D6573203230205C2C207B5C726D204D487A7D" val="iVBORw0KGgoAAAANSUhEUgAAAXMAAAAlBAMAAABCNBT/AAAAMFBMVEX///8AAAAQEBDc3NyIiIh2dnZUVFRERERmZma6urqYmJjMzMwiIiLu7u4yMjKqqqpIQwAyAAAHP0lEQVRYCdVZTWwbVRB+if82ttfOuE1CIRS7/AhUgZIGJLhUCQp/B9S4AgScshUX/tS4qBxokbyoJ9RDcuKGkqqcEMLLBY4xSPwIIWwOHFAjxVURB5BI+JEQlzAz729tr1dxOHWk7Js3M2/e92bnvTfrCHHz0iiEaGaf63D3addv1uoXxUji50k+5gGcX1xcfL4GsBrjxqpy70DprO0OwX1WgXt2lH3uMnzdMGObGMD7TU+sYfcWIUawQWqIpGS2rQVzWShJyRVY71FFd/0be6fhm2hdrNQ5eurvyrSMj1t7Vbw32dL2V58EOKw7QpyD6UtPCVH81wd4Za8lEntPANz9sRxqzXIwLTuJyryVDuYy96HOh33Zdns5h1M7CuGJW1FX/c4a7PoKBorcL+F2qUnClDKpROSEgS7W6sostjkzg+oU0NTDUfpOsq/yu3WbS8inj1oPQYCJoSj5OIxLtkh5w9QEmrebLPT8Srcmsjd2hMVNaEWqY4Rrq6TMc0AdTtJE6N0Feajrwfkfh4We3NRjY9qCXN+unSjGuEv1C/dkHGdlMGvjxiJIarhCfJrW/H6jnrOOjMc+ZpZjh5t/P8bh0Qn5ugQASqt3sGrBpl3g2hw8OzR0ofZGeMI+fuMlFhVAIekzGCTITs6zqkP7rXKI+TW9CYUIhGcyvzw89OODpg3Jq7BMvbSNUUgZx6ZgktUe7tOEemez9AYkBXiYz0g2Wx8e+u/aT0zry1n1IRdl+WjDSE8rNChwOFPkuZqFMpuM2BMvEKOwJMcVZoaHviWH8vPh5vTLpltcNuwGbBKfDt8gRimZBZNLKXvgiay6Pzw8VhzpBHfMvB4b4IFblp2T6H1csvvdptoLtRgjsFdmatPo0tMN4gvAG634rKanjQWOXVWdqlkECrxvWdqBHZGBbeZH7TkVYBbJvSve/X/Qa3D0OsDrPIEQmW3FmGaEj+diRRYX+LRnBeaEQpwyazDjBJ4wLTzcpcNRWNGaQIiO2rTlGOhVNSG/FXslaS/YOnBBiAcrJRW+dj2kYzbgybUj9MdXpbLSYe8KutLlAA8SDVkvAXUIfUNec5idgxPGn/oTjWfltoiEHvC7S8KEnNDbURObxsfXLrKlF+YeemNu7vzc3JzRECPDHhl0h9JiREU7r3IehyB0lfmZRhj6JPomUoWAt0T+O/IcjYTurZOFOCnTPWUrIxZjgcRlUfA2Jv28EFSQdZEMe1TQRZtQR0NXm/caHQLj0l9R5Qc1MyS6SI8UHKJGRELXt8MC4IFZ7IR3Gw9yuLr+Cvl2QyT6rzIPR6ToxfSRX2oNgp6T19wzXdCn9iSpqP9MDteU5yjoCb3pck2Y/g3sEaaRcJnHNc8fmDdlLTZtGjdoVR0YRkhMDm7Dp416mYREmDCiyZcWVsKhqPdUjt+jmVtRwijoOfLPxN8n/Ria9B6SDXy8iXt6m027Ht6R6KDn+dCx0Df1KIK+QPt0bCUOOp0GGb1DoqC7Ze1RZM/BDXTYTY7NBXw/+eVuLfXS4PUvGOU+SwdAb1Mtn16Ng04fJwu6YoiCjvpY2jCwsrhhRuoRxp5dXUiblVJ9OI6q8x0tKOp8U+EujUkYVObMHXIA6GMWVqaMsy6hw17yo64jsSbXrM9zvQQcTNDHaCN8gMzgXEdl3txjB4Ae2BNndlmI3QjoDtSsEc4nKafWUzA1TF2rCLqg/fcFtrHQPTqjmIaHnqg01Fj8ZljHvwjo/hF9pRpTZE6o7e9AmcVd5RdKqiWR28Y2DnqWj1BGPzz0H0J1fWUG66o6ztZNhFteqWG5e6whu1l15bRtVnHUZ2HH2UGTOOiyCOA7aWjo7ucIV4i36FGkz+PaCrFdRLD7w36NC53MOu40eYsF9uOcoRdgZZT8xEFv8nU5TmZDQy/ISotL2AJdIrVN8hMmibov7Nd5zfkGJrXMnF19a8ttijX9oX/ITwx0h4uAxMGgX2yRd5fjxmVah/2QUJME3Rv2DB3KQrRxvH+YWdUQz1EXMPErdWKg7/LpViyT2bBRdyQAeft7tICauXvJH5LG3BP2y7xmcQUtZqfYsGmrHwndL22SYjB0VQSkt8ksCrrbDFVsxC6TpaSq/C46s43dBF8pniqNlYGuee0SpCI1wSOfewC7aU7ysVBxtDFDVgHdp3HQ1bHaXiGzLH229JBrv37kGpaNAZpLqqPI4bmrPTWxDrpdA4/eUAOpdnIry/gs2FRPVBhMXmIpRP3m2CAvVf7adTt1BL7oAdy7eIrE+6JdBYBBt7ma2NU1hXKwYC4jJ6QxpTen+Sf09GXuIfdXDUqXEFuStv1PV2sw/eKHvb/03oW/9OZgYmtr65HT9JU0UjqGVJGpp6aObXwNfRXN2jSTGO2J+qOkklRFOIr4Q50G88ISnQvi/amWVjZJUce3cRwla9SJ/n3dOJnXIw/a5nZoZOKjA4wfey38r4FoBy6L5ZNYs9Jo85tG+h8nFZDW/dq03gAAAABJRU5ErkJggg=="/>
  <p:tag name="POWERPOINTLATEX_PIXELSPEREMHEIGHT#5C47616D6D615C73696D657132205C7069205C74696D6573203230205C2C207B5C726D204D487A7D" val="59"/>
  <p:tag name="POWERPOINTLATEX_REFCOUNTER#5C47616D6D615C73696D657132205C7069205C74696D6573203230205C2C207B5C726D204D487A7D" val="2"/>
  <p:tag name="POWERPOINTLATEX_REFCOUNTER#5C47616D6D615C73696D657132205C7069205C74696D657320302E32205C2C207B5C726D20487A7D" val="2"/>
  <p:tag name="POWERPOINTLATEX_CACHECONTENT#5C47616D6D615C73696D657132205C7069205C74696D65732030205C2C207B5C726D20487A7D" val="iVBORw0KGgoAAAANSUhEUgAAAS0AAAAlBAMAAADl6aIEAAAAMFBMVEX///8AAAAQEBDc3NyIiIh2dnZUVFRERERmZma6urqYmJjMzMwiIiLu7u4yMjKqqqpIQwAyAAAFaklEQVRYCc1YvW8jRRQfZ21nY2ftPMPFBMLhPUACISQbgwQNSk5BVIg4EhJ03hMNHIgYdBTcIXmpKZKKDiX0CJu/IKYBhBA2faQEHR0SZ+hownvzuR9zq3UaGMk7b97X/Pzm7XtjM/Y/HUsQGe2cIL2ceplq2U6KrwQAt3Z2dt4cABxkOlLC6mfQ+EAtFpqrn8MPI2VREAEZsaIgzpRAzhVoCOorOEqI7Mvw7sUe/GiXZXK9wU32xfpU6tT/CQHevZgy5+JVgCe/SQalCptC0/G3Mt1K4fLTSISQSzfu77mHcd37WTOL0JS0bzkqjYsdDrVJBnGjjcIS0B6LDW+yiwblq9qqDg9JegLkND4MrtX9uMS6Wtng7AlMreIMpsvzxTGRzoureJLhVYlqAvwchoqTd+6I6AzWlEFeXFVtoSwtc+eAMwuQRzlm33uML7d1BuTFxR6N+bEvjt/m/BqI87QrWbn+A5x9qJKd5cb1jNVfnNmDPjHKCye+IyPcAeUwN64/lUXGHAr3Ljx4X6XrIy3aa2uyAi1OF3RNyI3rVDth7MXJ5jt6We9r8hhOiC5n4NrWR1wCA9EVhqygX8jcuPTmjLnUHHRRL3EsXFze5FvVgGdx/Q01XjPGro5ITyNkbBnOuMqSfpMvg2sAV38DeF9utixcyhVNBaCXpO6L3oZP/ZYhO5RwShogMlc1rn1c0Ujh6klvayQ1dZVWcrhwm7Hn/caBWM+GSqDmMd9FOUJ/jysJzipg0XCxJRB4FD4LrrD5N1p3YJd8WXGN+SkV4QppMBbcE7N5hoCsSuOt7gsfdbu3ut2uESElAhYLF0ZY4TqRunVYR0Masg8FHNC56FRWXMERt31ZpFhJdnbpDyePt9zxp4zVthijTh4bImCxcFlxyXPDqU32d+hRAlHnrLhUc90GrB3180j6kimd1LP4/B4/sxFz0vU4QIsShdQMW7yaF2LIeP1O2ofSzIbLUVlcncDmH6DfbL3LmAoA76d/4XG2NF8RZcx42XcUy+BS6qm8/wV1PV9eMmy4qo8ob/wyKRqbYtE8oQgWERv7GIN3hnNiBBuJcFnPMXHPoXdnWZY5a957Lb1N5UO4O9UrSbjmiDCyq/2knOpukPg2Jl4nUj0VL7oybqurmC1e6X3inGO9ZwWTtDCMS/kqMNCFVNWJJVnHLHUCFau6EF4C14rZc7nF2HhX7Bx7htGaShJVtxQ+O65VWU3uU79iW6QWY/N+dvqMzS24XBgYJe6gpvvjUDpMnSPyg4ZKmsXj5fgj6Rl/Rhzhx4Ir3FBFX6m60OJkZt+uAH0bDm1xXL9G7ml+G7/jkG8YfRAoUfQ1tyLvXzN9wJZ4iR7EC+vCuLzvEAtjn9CjTr8lBvtExgZhSgSsyjs9ZqP+xWLBNeEFfY18LYyrJlr0T2RcW8fH4ITI6BCQEgHzRVGcq16Svk/gV6FQOZfDdWdKEDzefHh/P+d+orgEokTAQnHDlROqp+M15y96vUW+Fo2XS9VPNZ+A0A10d+ASc4LxgHWaXDzR3TSFS/ag8hkp2nB5E9PpOdUnTTF64oZ64wyXDq+RgbwNSQV1zTH4hKDME2vFNNsULllKZvtkUAGdiNqxZ+6hAmBfi1BdjCGyXL5JL3ENMucXC5jnk5eaTi/8I0dEkDFf/A7o8ck7R9eVnQDgqZ3X0SLfmCtcW6g/481srlqa9LCtK6obk3xLCRaKNMDsiv2f8wT+n1OFK6enpy/t0X210LiGw1fApeeMKVS4DlBpRq8jW0rE6zqJxOiNFIWzc36bfdmcSk5BOIr8/8V/6xB3K2J0KbJ6j8ycr3Mar7wX+V/O40biSaTCm9PXf6P2L840H5KdPyKfAAAAAElFTkSuQmCC"/>
  <p:tag name="POWERPOINTLATEX_PIXELSPEREMHEIGHT#5C47616D6D615C73696D657132205C7069205C74696D65732030205C2C207B5C726D20487A7D" val="59"/>
  <p:tag name="POWERPOINTLATEX_REFCOUNTER#5C47616D6D615C73696D657132205C7069205C74696D65732030205C2C207B5C726D20487A7D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3^2D_{5/2}&#10;\]&#10;&#10;&#10;\end{document}"/>
  <p:tag name="IGUANATEXSIZE" val="1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hbar \omega_c$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hbar \omega_s$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left( \begin{array}{c} &#10;\ddot{\epsilon}_1 \\ \ddot{\epsilon}_2&#10;\end{array} \right) = -\omega_z^2 \left( \begin{array}{c} &#10;{\epsilon}_1 \\ {\epsilon}_2&#10;\end{array} \right) =\left( \begin{array}{cc} &#10;k &amp; \alpha \\ \alpha &amp; k &#10;\end{array} \right)\left( \begin{array}{c} &#10;{\epsilon}_1 \\ {\epsilon_2}&#10;\end{array} \right)&#10;\nonumber&#10;\end{equation}&#10;&#10;&#10;\end{document}"/>
  <p:tag name="IGUANATEXSIZE" val="2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hbar \omega_c$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G = \left( \begin{array}{cccc} 1&amp; 0 &amp; 0 &amp; 0 \\&#10;0 &amp; i &amp; 0 &amp; 0 \\&#10;0 &amp; 0 &amp; i &amp; 0 \\&#10;0 &amp; 0 &amp; 0 &amp; 1 &#10;\end{array}&#10;\right) &#10;\left( \begin{array}{c} \ket{0_\phi 0_\phi } \\&#10;\ket{1_\phi 0_\phi }\\&#10;\ket{0_\phi 1_\phi } \\&#10;\ket{1_\phi 1_\phi }&#10;\end{array}&#10;\right) &#10;\nonumber&#10;\end{equation}&#10;&#10;&#10;&#10;\end{document}"/>
  <p:tag name="IGUANATEXSIZE" val="18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frac{d^2 x}{d t^2}=-\omega_z^2 x + \frac{F}{m} \cos(\omega t + \phi)&#10;\nonumber&#10;\end{equation}&#10;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3^2D_{3/2}&#10;\]&#10;&#10;&#10;\end{document}"/>
  <p:tag name="IGUANATEXSIZE" val="16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t = \frac{2 \pi}{\delta}&#10;\nonumber&#10;\end{equation}&#10;&#10;&#10;&#10;\end{document}"/>
  <p:tag name="IGUANATEXSIZE" val="2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propto \frac{F}{\delta}&#10;\nonumber&#10;\end{equation}&#10;&#10;&#10;&#10;\end{document}"/>
  <p:tag name="IGUANATEXSIZE" val="2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1}\ket{\alpha_0} \rightarrow e^{i \Phi} \ket{1}\ket{\alpha­_0}&#10;\nonumber&#10;\end{equation}&#10;&#10;&#10;&#10;\end{document}"/>
  <p:tag name="IGUANATEXSIZE" val="2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Phi \propto A&#10;\nonumber&#10;\end{equation}&#10;&#10;&#10;&#10;\end{document}"/>
  <p:tag name="IGUANATEXSIZE" val="2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left[ H(t), H(t')\right] \neq 0&#10;\nonumber&#10;\end{equation}&#10;&#10;&#10;&#10;\end{document}"/>
  <p:tag name="IGUANATEXSIZE" val="18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U = \exp\left(\frac{i}{\hbar} \int^t H(t') dt'  &#10;- \frac{1}{2\hbar^2}\int^t \int^{t'} [H(t'),H(t'')]dt' dt'' + ...\right) &#10;\nonumber&#10;\end{equation}&#10;&#10;&#10;\end{document}"/>
  <p:tag name="IGUANATEXSIZE" val="2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H(t) &amp;=&amp; \Omega \cos(\omega t) e^{i k z} \nonumber \\&#10;&amp;\simeq&amp; \Omega \cos(\omega t) \left(1 + i k z_0 \left(\hat{a}e^{i \omega_z t} &#10;+ \hat{a}^\dagger e^{-i \omega_z t}\right)\right)&#10;\nonumber&#10;\end{eqnarray}&#10;&#10;&#10;&#10;\end{document}"/>
  <p:tag name="IGUANATEXSIZE" val="2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V(\ket{1_\phi})&#10;\nonumber&#10;\end{equation}&#10;&#10;&#10;&#10;\end{document}"/>
  <p:tag name="IGUANATEXSIZE" val="2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V(\ket{0_\phi})&#10;\nonumber&#10;\end{equation}&#10;&#10;&#10;&#10;\end{document}"/>
  <p:tag name="IGUANATEXSIZE" val="2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F_{1\phi}&#10;\nonumber&#10;\end{equation}&#10;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1/2&#10;\]&#10;&#10;&#10;\end{document}"/>
  <p:tag name="IGUANATEXSIZE" val="1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F_{0\phi}&#10;\nonumber&#10;\end{equation}&#10;&#10;&#10;&#10;\end{document}"/>
  <p:tag name="IGUANATEXSIZE" val="2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\psi} = \ket{1_\phi}\ket{\alpha} + \ket{0_\phi}\ket{-\alpha}&#10;\nonumber&#10;\end{equation}&#10;&#10;&#10;&#10;\end{document}"/>
  <p:tag name="IGUANATEXSIZE" val="18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1_\phi}&#10;\nonumber&#10;\end{equation}&#10;&#10;&#10;&#10;\end{document}"/>
  <p:tag name="IGUANATEXSIZE" val="2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0_\phi}&#10;\nonumber&#10;\end{equation}&#10;&#10;&#10;&#10;\end{document}"/>
  <p:tag name="IGUANATEXSIZE" val="2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V(\ket{1_\phi})&#10;\nonumber&#10;\end{equation}&#10;&#10;&#10;&#10;\end{document}"/>
  <p:tag name="IGUANATEXSIZE" val="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V(\ket{0_\phi})&#10;\nonumber&#10;\end{equation}&#10;&#10;&#10;&#10;\end{document}"/>
  <p:tag name="IGUANATEXSIZE" val="2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F_{1\phi}&#10;\nonumber&#10;\end{equation}&#10;&#10;&#10;&#10;\end{document}"/>
  <p:tag name="IGUANATEXSIZE" val="2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F_{0\phi}&#10;\nonumber&#10;\end{equation}&#10;&#10;&#10;&#10;\end{document}"/>
  <p:tag name="IGUANATEXSIZE" val="2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V(\ket{1_\phi})&#10;\nonumber&#10;\end{equation}&#10;&#10;&#10;&#10;\end{document}"/>
  <p:tag name="IGUANATEXSIZE" val="2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V(\ket{0_\phi})&#10;\nonumber&#10;\end{equation}&#10;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-1/2&#10;\]&#10;&#10;&#10;\end{document}"/>
  <p:tag name="IGUANATEXSIZE" val="1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F_{1\phi}&#10;\nonumber&#10;\end{equation}&#10;&#10;&#10;&#10;\end{document}"/>
  <p:tag name="IGUANATEXSIZE" val="2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F_{0\phi}&#10;\nonumber&#10;\end{equation}&#10;&#10;&#10;&#10;\end{document}"/>
  <p:tag name="IGUANATEXSIZE" val="2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0_\phi 1_\phi}, \ket{1_\phi 0_\phi}&#10;\nonumber&#10;\end{equation}&#10;&#10;&#10;&#10;\end{document}"/>
  <p:tag name="IGUANATEXSIZE" val="2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1_\phi 1_\phi}, \ket{0_\phi 0_\phi}&#10;\nonumber&#10;\end{equation}&#10;&#10;&#10;&#10;\end{document}"/>
  <p:tag name="IGUANATEXSIZE" val="2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omega&#10;\nonumber&#10;\end{equation}&#10;&#10;&#10;&#10;\end{document}"/>
  <p:tag name="IGUANATEXSIZE" val="2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omega_{\rm Stretch}&#10;\nonumber&#10;\end{equation}&#10;&#10;&#10;&#10;\end{document}"/>
  <p:tag name="IGUANATEXSIZE" val="2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omega_{\rm COM}&#10;\nonumber&#10;\end{equation}&#10;&#10;&#10;&#10;\end{document}"/>
  <p:tag name="IGUANATEXSIZE" val="2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G = \left( \begin{array}{cccc} e^{i \phi_{00}} &amp; 0 &amp; 0 &amp; 0 \\&#10;0 &amp; e^{i \phi_{01}} &amp; 0 &amp; 0 \\&#10;0 &amp; 0 &amp; e^{i \phi_{01}} &amp; 0 \\&#10;0 &amp; 0 &amp; 0 &amp; e^{i \phi_{01} }&#10;\end{array}&#10;\right) &#10;\nonumber&#10;\end{equation}&#10;&#10;&#10;&#10;\end{document}"/>
  <p:tag name="IGUANATEXSIZE" val="18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t_g = 2 \pi/ \delta \nonumber \sim 7 \rightarrow 100 \mu{\rm s}&#10;\end{equation}&#10;&#10;&#10;\end{document}"/>
  <p:tag name="IGUANATEXSIZE" val="2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Phi = \frac{\pi}{2}&#10;\nonumber&#10;\end{equation}&#10;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-1/2&#10;\]&#10;&#10;&#10;\end{document}"/>
  <p:tag name="IGUANATEXSIZE" val="1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G = \left( \begin{array}{cccc} 1&amp; 0 &amp; 0 &amp; 0 \\&#10;0 &amp; i &amp; 0 &amp; 0 \\&#10;0 &amp; 0 &amp; i &amp; 0 \\&#10;0 &amp; 0 &amp; 0 &amp; 1 &#10;\end{array}&#10;\right) &#10;\nonumber&#10;\end{equation}&#10;&#10;&#10;&#10;\end{document}"/>
  <p:tag name="IGUANATEXSIZE" val="1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hat{U} = $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sigma_z&#10;\nonumber&#10;\end{equation}&#10;&#10;&#10;&#10;\end{document}"/>
  <p:tag name="IGUANATEXSIZE" val="2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sigma_x, \sigma_y&#10;\nonumber&#10;\end{equation}&#10;&#10;&#10;&#10;\end{document}"/>
  <p:tag name="IGUANATEXSIZE" val="2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11,n}&#10;\nonumber&#10;\end{equation}&#10;&#10;&#10;&#10;\end{document}"/>
  <p:tag name="IGUANATEXSIZE" val="2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00,n}&#10;\nonumber&#10;\end{equation}&#10;&#10;&#10;&#10;\end{document}"/>
  <p:tag name="IGUANATEXSIZE" val="2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01}+\ket{10}&#10;\nonumber&#10;\end{equation}&#10;&#10;&#10;&#10;\end{document}"/>
  <p:tag name="IGUANATEXSIZE" val="2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01}-\ket{10}&#10;\nonumber&#10;\end{equation}&#10;&#10;&#10;&#10;\end{document}"/>
  <p:tag name="IGUANATEXSIZE" val="2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&#10;\nonumber&#10;\end{equation}&#10;&#10;&#10;&#10;\end{document}"/>
  <p:tag name="IGUANATEXSIZE" val="15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&#10;\nonumber&#10;\end{equation}&#10;&#10;&#10;&#10;\end{document}"/>
  <p:tag name="IGUANATEXSIZE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1/2&#10;\]&#10;&#10;&#10;\end{document}"/>
  <p:tag name="IGUANATEXSIZE" val="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+1&#10;\nonumber&#10;\end{equation}&#10;&#10;&#10;&#10;\end{document}"/>
  <p:tag name="IGUANATEXSIZE" val="15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+1&#10;\nonumber&#10;\end{equation}&#10;&#10;&#10;&#10;\end{document}"/>
  <p:tag name="IGUANATEXSIZE" val="1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-1&#10;\nonumber&#10;\end{equation}&#10;&#10;&#10;&#10;\end{document}"/>
  <p:tag name="IGUANATEXSIZE" val="1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-1&#10;\nonumber&#10;\end{equation}&#10;&#10;&#10;&#10;\end{document}"/>
  <p:tag name="IGUANATEXSIZE" val="1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G = \left( \begin{array}{cccc} 1&amp; 0 &amp; 0 &amp; 0 \\&#10;0 &amp; i &amp; 0 &amp; 0 \\&#10;0 &amp; 0 &amp; i &amp; 0 \\&#10;0 &amp; 0 &amp; 0 &amp; 1 &#10;\end{array}&#10;\right) &#10;\nonumber&#10;\end{equation}&#10;&#10;&#10;&#10;\end{document}"/>
  <p:tag name="IGUANATEXSIZE" val="1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R_1&#10;\nonumber&#10;\end{equation}&#10;&#10;&#10;&#10;\end{document}"/>
  <p:tag name="IGUANATEXSIZE" val="1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R_2&#10;\nonumber&#10;\end{equation}&#10;&#10;&#10;&#10;\end{document}"/>
  <p:tag name="IGUANATEXSIZE" val="1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\psi}&#10;\nonumber&#10;\end{equation}&#10;&#10;&#10;&#10;\end{document}"/>
  <p:tag name="IGUANATEXSIZE" val="1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R_1 = R_2 = R(\theta = \pi/2, \phi)&#10;\nonumber&#10;\end{eqnarray}&#10;&#10;&#10;&#10;\end{document}"/>
  <p:tag name="IGUANATEXSIZE" val="2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R_1, R_2&#10;\nonumber&#10;\end{eqnarray}&#10;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-1/2&#10;\]&#10;&#10;&#10;\end{document}"/>
  <p:tag name="IGUANATEXSIZE" val="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(\ket{11}+\ket{00})\sqrt{2}&#10;\nonumber&#10;\end{equation}&#10;&#10;&#10;&#10;\end{document}"/>
  <p:tag name="IGUANATEXSIZE" val="1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Omega \ll \delta&#10;\nonumber&#10;\end{equation}&#10;&#10;&#10;\end{document}"/>
  <p:tag name="IGUANATEXSIZE" val="20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H_{\rm eff} \simeq \frac{\Omega^2}{\delta} s­_1^x s_2^x&#10;\nonumber&#10;\end{equation}&#10;&#10;&#10;\end{document}"/>
  <p:tag name="IGUANATEXSIZE" val="2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H_{\rm eff} \simeq \frac{\Omega^2}{\delta} \sum_{i \neq j}^N s­_i^x s_j^x&#10;\nonumber&#10;\end{equation}&#10;&#10;&#10;\end{document}"/>
  <p:tag name="IGUANATEXSIZE" val="20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Phi_{10} = \Phi_{01} \simeq i\frac{\Omega^2}{\delta} t&#10;\nonumber&#10;\end{equation}&#10;&#10;&#10;&#10;\end{document}"/>
  <p:tag name="IGUANATEXSIZE" val="1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left(\ket{11...1} + \ket{00...0}\right)/\sqrt{2}&#10;\nonumber&#10;\end{equation}&#10;&#10;&#10;&#10;\end{document}"/>
  <p:tag name="IGUANATEXSIZE" val="20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|1\rangle$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|0\rangle$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|1\rangle$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|0\rangle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M_J = -3/2&#10;\]&#10;&#10;&#10;\end{document}"/>
  <p:tag name="IGUANATEXSIZE" val="14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|0\rangle|\nu_0\rangle -  |1\rangle|\nu_1\rangle$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|0\rangle|\nu_0\rangle - |1\rangle|\nu_1\rangle$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(|01\rangle - |10\rangle)/\sqrt{2}$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^3P_0&#10;\nonumber&#10;\end{eqnarray}&#10;&#10;&#10;&#10;\end{document}"/>
  <p:tag name="IGUANATEXSIZE" val="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^3P_1&#10;\nonumber&#10;\end{eqnarray}&#10;&#10;&#10;&#10;\end{document}"/>
  <p:tag name="IGUANATEXSIZE" val="20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^1S_0&#10;\nonumber&#10;\end{eqnarray}&#10;&#10;&#10;&#10;\end{document}"/>
  <p:tag name="IGUANATEXSIZE" val="20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^1P_1&#10;\nonumber&#10;\end{eqnarray}&#10;&#10;&#10;&#10;\end{document}"/>
  <p:tag name="IGUANATEXSIZE" val="20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\tau = 20~{\rm s}&#10;\nonumber&#10;\end{eqnarray}&#10;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1/2&#10;\]&#10;&#10;&#10;\end{document}"/>
  <p:tag name="IGUANATEXSIZE" val="1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tau \sim {\rm ns}&#10;\nonumber&#10;\end{equation}&#10;&#10;&#10;&#10;\end{document}"/>
  <p:tag name="IGUANATEXSIZE" val="20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Omega&#10;\nonumber&#10;\end{equation}&#10;&#10;&#10;&#10;\end{document}"/>
  <p:tag name="IGUANATEXSIZE" val="20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Omega'&#10;\nonumber&#10;\end{equation}&#10;&#10;&#10;&#10;\end{document}"/>
  <p:tag name="IGUANATEXSIZE" val="20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A}&#10;\nonumber&#10;\end{equation}&#10;&#10;&#10;\end{document}"/>
  <p:tag name="IGUANATEXSIZE" val="20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omega_{\rm amazing}&#10;\nonumber&#10;\end{equation}&#10;&#10;&#10;\end{document}"/>
  <p:tag name="IGUANATEXSIZE" val="20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&#10; = 0\nonumber&#10;\end{equation}&#10;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3/2&#10;\]&#10;&#10;&#10;\end{document}"/>
  <p:tag name="IGUANATEXSIZE" val="14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 = 1&#10;\nonumber&#10;\end{equation}&#10;&#10;&#10;&#10;\end{document}"/>
  <p:tag name="IGUANATEXSIZE" val="20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 = 1&#10;\nonumber&#10;\end{equation}&#10;&#10;&#10;&#10;\end{document}"/>
  <p:tag name="IGUANATEXSIZE" val="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&#10; = 0\nonumber&#10;\end{equation}&#10;&#10;&#10;&#10;\end{document}"/>
  <p:tag name="IGUANATEXSIZE" val="2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n = 0&#10;\nonumber&#10;\end{equation}&#10;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frac{\partial^2 V}{\partial x^2} + \frac{\partial^2 V}{\partial y^2} +\frac{\partial^2 V}{\partial z^2} =0&#10;\nonumber&#10;\end{equation}&#10;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^2S_{1/2}&#10;\]&#10;&#10;&#10;\end{document}"/>
  <p:tag name="IGUANATEXSIZE" val="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^2P_{1/2}&#10;\]&#10;&#10;&#10;\end{document}"/>
  <p:tag name="IGUANATEXSIZE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^2P_{3/2}&#10;\]&#10;&#10;&#10;\end{document}"/>
  <p:tag name="IGUANATEXSIZE" val="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psi\rangle = (a|0\rangle + b|1\rangle)$&#10;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(a |1\rangle + b |0\rangle )/\sqrt{2}"/>
  <p:tag name="POWERPOINTLATEX_ENTRY[0].FONTSIZE" val="36"/>
  <p:tag name="POWERPOINTLATEX_ENTRY[0].SHAPEID" val="2052"/>
  <p:tag name="POWERPOINTLATEX_ENTRY[0].STARTINDEX" val="1"/>
  <p:tag name="POWERPOINTLATEX_ENTRY[0].LENGTH" val="27"/>
  <p:tag name="POWERPOINTLATEX_TYPE" val="HasCompiledInlin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ENTRY.LENGTH" val="1"/>
  <p:tag name="POWERPOINTLATEX_ENTRY[0].CODE" val="\Gamma(1 \rightarrow 0) \propto \omega^3 |\langle 0|E.d|1\rangle|^2"/>
  <p:tag name="POWERPOINTLATEX_ENTRY[0].FONTSIZE" val="28"/>
  <p:tag name="POWERPOINTLATEX_ENTRY[0].SHAPEID" val="2054"/>
  <p:tag name="POWERPOINTLATEX_ENTRY[0].STARTINDEX" val="1"/>
  <p:tag name="POWERPOINTLATEX_ENTRY[0].LENGTH" val="41"/>
  <p:tag name="POWERPOINTLATEX_TYPE" val="HasCompiledInlin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|\psi\rangle = (a|0\rangle + b|1\rangle)$&#10;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\tau \propto \frac{1}{\omega^3}\frac{1}{|\bra{0} E.d \ket{1}|^2}&#10;\nonumber&#10;\end{equation}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\tau = 2 \times 10^{11}\, {\rm s}&#10;\nonumber&#10;\end{equation}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f = 756 \, {\rm THz}&#10;\nonumber&#10;\end{equation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frac{\partial^2 V}{\partial x^2} + \left(\frac{\partial^2 V}{\partial y^2} +\frac{\partial^2 V}{\partial z^2}\right) \cos(\Omega t)&#10;\nonumber&#10;\end{equation}&#10;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f = 412 \, {\rm THz}&#10;\nonumber&#10;\end{equation}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f = 10-12000 \, {\rm MHz}&#10;\nonumber&#10;\end{equation}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|\bra{0} E.d \ket{1}| = 0&#10;\nonumber&#10;\end{equation}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^2P_{1/2}&#10;\]&#10;&#10;&#10;\end{document}"/>
  <p:tag name="IGUANATEXSIZE" val="1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\tau = 7 {\rm ns} \nonumber&#10;\end{equation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\tau = 1.2 {\rm s} \nonumber&#10;\end{equation}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3^2D_{5/2}&#10;\]&#10;&#10;&#10;\end{document}"/>
  <p:tag name="IGUANATEXSIZE" val="1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^2S_{1/2}&#10;\]&#10;&#10;&#10;\end{document}"/>
  <p:tag name="IGUANATEXSIZE" val="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|\psi\rangle = (a|0\rangle + b e^{i\phi}|1\rangle)&#10;\nonumber&#10;\end{equation}&#10;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B&#10;\nonumber&#10;\end{equation}&#10;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M\frac{d^2 x}{d t^2} = q E \cos{\Omega t}&#10;\nonumber&#10;\end{equation}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hbar \omega&#10;\nonumber&#10;\end{equation}&#10;&#10;&#10;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M_J = 1/2&#10;\]&#10;&#10;&#10;\end{document}"/>
  <p:tag name="IGUANATEXSIZE" val="1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E&#10;\nonumber&#10;\end{equation}&#10;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M_J = -1/2&#10;\]&#10;&#10;&#10;\end{document}"/>
  <p:tag name="IGUANATEXSIZE" val="14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 \phi \propto \int B(t) dt&#10;\nonumber&#10;\end{equation}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B$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$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frac{d \omega}{d B} = 0$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omega&#10;\nonumber&#10;\end{equation}&#10;&#10;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H = A \hat{I} \cdot \hat{J} + \hat{\mu} \cdot B&#10;\nonumber&#10;\end{equation}&#10;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frac{1}{2} M \left(\frac{d x}{d t}\right)^2 = U_{\rm PP} = \frac{q^2 E^2}{2 M \Omega^2} \sin^2{\Omega t}&#10;\nonumber&#10;\end{equation}&#10;&#10;&#10;\end{document}"/>
  <p:tag name="IGUANATEXSIZE" val="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B(T)&#10;\nonumber&#10;\end{equation}&#10;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narray}&#10;\Delta E/h\nonumber \\ &#10;({\rm GHz})&#10;\nonumber&#10;\end{eqnarray}&#10;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$_F = -1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$_F = -1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$_F = 0$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$_F = 1$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$_F = -2$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$_F = 0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$_F = 1$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M$_F = 2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hat{H} = \hbar \omega (\hat{a}^\dagger \hat{a} +1/2) $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0} + e^{i \omega(t) t}\ket{1}&#10;\nonumber&#10;\end{equation}&#10;&#10;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ket{0} + e^{i \omega'(t) t}\ket{1}&#10;\nonumber&#10;\end{equation}&#10;&#10;&#10;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e^{i \omega(t) t} \ket{0 1} + e^{i \omega'(t) t} \ket{10} &#10;= e^{i \omega(t)t}  \left(\ket{0 1} + e^{i (\omega'(t)-\omega(t)) t} \ket{1 0}\right) &#10;\nonumber&#10;\end{equation}&#10;&#10;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\Gamma_{e \rightarrow 1} = 2 \pi \times 13 \, {\rm MHz}&#10;\nonumber&#10;\end{equation}&#10;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\Gamma_{e \rightarrow 0} = 2 \pi \times 7 \, {\rm MHz}&#10;\nonumber&#10;\end{equation}&#10;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e}&#10;\nonumber&#10;\end{equation}&#10;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tau_{\rm prep} \sim 20 \, {\rm ns}&#10;\nonumber&#10;\end{equation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4^2S_{1/2}&#10;\]&#10;&#10;&#10;\end{document}"/>
  <p:tag name="IGUANATEXSIZE" val="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4^2S_{1/2}&#10;\]&#10;&#10;&#10;\end{document}"/>
  <p:tag name="IGUANATEXSIZE" val="1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M_J = 1/2&#10;\]&#10;&#10;&#10;\end{document}"/>
  <p:tag name="IGUANATEXSIZE" val="1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M_J = -1/2&#10;\]&#10;&#10;&#10;\end{document}"/>
  <p:tag name="IGUANATEXSIZE" val="1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4^2P_{1/2}&#10;\]&#10;&#10;&#10;\end{document}"/>
  <p:tag name="IGUANATEXSIZE" val="1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M_J = 1/2&#10;\]&#10;&#10;&#10;\end{document}"/>
  <p:tag name="IGUANATEXSIZE" val="1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\Gamma_{e' \rightarrow 0} = 2 \pi \times 20 \, {\rm MHz}&#10;\nonumber&#10;\end{equation}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T_{\rm readout} \sim 100 \rightarrow 1000 \, \mu{\rm s}&#10;\nonumber&#10;\end{equation}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S}&#10;\nonumber&#10;\end{equation}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4^2P_{1/2}&#10;\]&#10;&#10;&#10;\end{document}"/>
  <p:tag name="IGUANATEXSIZE" val="16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%\begin{equation}&#10;%\end{equation}&#10;Qubit prepared in $\ket{0}$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%\begin{equation}&#10;%\end{equation}&#10;Qubit prepared in $\ket{1}$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H = \Omega&#10;\left(\ket{0}\bra{1} + \ket{1}\bra{0}\right)&#10;\cos{(\omega t + \phi)}&#10;\nonumber&#10;\end{equation}&#10;&#10;&#10;&#10;\end{document}"/>
  <p:tag name="IGUANATEXSIZE" val="1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\Delta &#10;\nonumber&#10;\end{equation}&#10;&#10;&#10;&#10;\end{document}"/>
  <p:tag name="IGUANATEXSIZE" val="18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e}&#10;\nonumber&#10;\end{equation}&#10;&#10;&#10;\end{document}"/>
  <p:tag name="IGUANATEXSIZE" val="2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|\psi\rangle = (|0\rangle +  e^{i\phi}|1\rangle)/\sqrt{2}&#10;\nonumber&#10;\end{equation}&#10;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&#10;4^2P_{3/2}&#10;\]&#10;&#10;&#10;\end{document}"/>
  <p:tag name="IGUANATEXSIZE" val="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1}&#10;\nonumber&#10;\end{equation}&#10;&#10;&#10;\end{document}"/>
  <p:tag name="IGUANATEXSIZE" val="2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&#10;\ket{0}&#10;\nonumber&#10;\end{equation}&#10;&#10;&#10;\end{document}"/>
  <p:tag name="IGUANATEXSIZE" val="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Lowest error rate $\sim 2\times10^{-5}$ (Kenton Brown talk, Friday)&#10;&#10;&#10;\end{document}"/>
  <p:tag name="IGUANATEXSIZE" val="16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 (\mu s)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B&#10;\nonumber&#10;\end{equation}&#10;&#10;&#10;&#10;\end{document}"/>
  <p:tag name="IGUANATEXSIZE" val="2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E = -\mu \cdot B&#10;\nonumber&#10;\end{equation}&#10;&#10;&#10;&#10;\end{document}"/>
  <p:tag name="IGUANATEXSIZE" val="2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equation}&#10;\hbar \omega&#10;\nonumber&#10;\end{equation}&#10;&#10;&#10;&#10;\end{document}"/>
  <p:tag name="IGUANATEXSIZE" val="2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x&#10;\nonumber&#10;\end{equation}&#10;&#10;&#10;\end{document}"/>
  <p:tag name="IGUANATEXSIZE" val="2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ket}[1]{\ensuremath{\left| {#1} \right&gt;}}&#10;\newcommand{\bra}[1]{\ensuremath{\left&lt; {#1} \right|}}&#10;\newcommand{\braket}[2]{\ensuremath{\left&lt; \left. {#1}&#10; \right| {#2} \right&gt;}}&#10;\begin{document}&#10;\begin{equation}&#10;x&#10;\nonumber&#10;\end{equation}&#10;&#10;&#10;\end{document}"/>
  <p:tag name="IGUANATEXSIZE" val="2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&#10;\newcommand{\caf}{\ensuremath{^{40}{\rm Ca}^{+}\, }}&#10;\newcommand{\cafthree}{\ensuremath{^{43}{\rm Ca}^{+} \,}}&#10;\newcommand{\Beplus}{\ensuremath{{^9}{\rm Be}^{+} \,}}&#10;\newcommand{\Mgplus}{\ensuremath{{^{24}}{\rm Mg}^{+} \,}}&#10;\newcommand{\MgplusH}{\ensuremath{{^{25}}{\rm Mg}^{+} \,}}&#10;\newcommand{\ket}[1]{\ensuremath{\left| {#1} \right&gt;}}&#10;\newcommand{\bra}[1]{\ensuremath{\left&lt; {#1} \right|}}&#10;\newcommand{\braket}[2]{\ensuremath{\left&lt; \left. {#1}&#10; \right| {#2} \right&gt;}}&#10;\begin{document}&#10;&#10;\begin{equation}V = \frac{k}{2} z_1^2 + \frac{k}{2} z_2^2 + \frac{\alpha}{|z_1 - z_2|}&#10;\nonumber&#10;\end{equation}&#10;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1243</Words>
  <Application>Microsoft Office PowerPoint</Application>
  <PresentationFormat>On-screen Show (4:3)</PresentationFormat>
  <Paragraphs>247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Slide 1</vt:lpstr>
      <vt:lpstr>Pre-requisites for quantum computation</vt:lpstr>
      <vt:lpstr>Slide 3</vt:lpstr>
      <vt:lpstr>Isolating single charged atoms</vt:lpstr>
      <vt:lpstr>Traps – traditional style</vt:lpstr>
      <vt:lpstr>Multi-level atoms</vt:lpstr>
      <vt:lpstr>Slide 7</vt:lpstr>
      <vt:lpstr>Slide 8</vt:lpstr>
      <vt:lpstr>Slide 9</vt:lpstr>
      <vt:lpstr>Entanglement for protection</vt:lpstr>
      <vt:lpstr>Preparing the states of ions</vt:lpstr>
      <vt:lpstr>Reading out the quantum state</vt:lpstr>
      <vt:lpstr>Measurement – experiment sequence</vt:lpstr>
      <vt:lpstr>Single shot measurement</vt:lpstr>
      <vt:lpstr>Manipulating single qubits</vt:lpstr>
      <vt:lpstr>Addressing individual qubits</vt:lpstr>
      <vt:lpstr>Multiple qubits: interactions</vt:lpstr>
      <vt:lpstr>Multiple ions: coupled harmonic oscillators</vt:lpstr>
      <vt:lpstr>The original thought</vt:lpstr>
      <vt:lpstr>The forced harmonic oscillator</vt:lpstr>
      <vt:lpstr>Forced quantum oscillators</vt:lpstr>
      <vt:lpstr>State-dependent excitation</vt:lpstr>
      <vt:lpstr>Two-qubit gate, state-dependent excitation</vt:lpstr>
      <vt:lpstr>Slide 24</vt:lpstr>
      <vt:lpstr>Laser-driven multi-qubit gates</vt:lpstr>
      <vt:lpstr>State and entanglement characterisation</vt:lpstr>
      <vt:lpstr>Quantum simulation with trapped-ions </vt:lpstr>
      <vt:lpstr>Dealing with large numbers of ions</vt:lpstr>
      <vt:lpstr>Entanglement of multiple ions</vt:lpstr>
      <vt:lpstr>Isolate small numbers of ions</vt:lpstr>
      <vt:lpstr>Distributing entanglement: probabilistic</vt:lpstr>
      <vt:lpstr>Transport with ions</vt:lpstr>
      <vt:lpstr>Trapping ions on a chip</vt:lpstr>
      <vt:lpstr>Transporting ions on a (complicated) chip</vt:lpstr>
      <vt:lpstr>Integrated components 1</vt:lpstr>
      <vt:lpstr>Integrated components</vt:lpstr>
      <vt:lpstr>Trapped-ions and optical clocks</vt:lpstr>
      <vt:lpstr>Atomic clocks – quantum logic readout</vt:lpstr>
      <vt:lpstr>Trapped-ion 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 Home</dc:creator>
  <cp:lastModifiedBy>Jonathan Home</cp:lastModifiedBy>
  <cp:revision>500</cp:revision>
  <dcterms:created xsi:type="dcterms:W3CDTF">2010-11-02T15:57:32Z</dcterms:created>
  <dcterms:modified xsi:type="dcterms:W3CDTF">2011-09-15T02:50:38Z</dcterms:modified>
</cp:coreProperties>
</file>